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224"/>
  </p:notesMasterIdLst>
  <p:handoutMasterIdLst>
    <p:handoutMasterId r:id="rId225"/>
  </p:handoutMasterIdLst>
  <p:sldIdLst>
    <p:sldId id="256" r:id="rId2"/>
    <p:sldId id="642" r:id="rId3"/>
    <p:sldId id="622" r:id="rId4"/>
    <p:sldId id="494" r:id="rId5"/>
    <p:sldId id="496" r:id="rId6"/>
    <p:sldId id="495" r:id="rId7"/>
    <p:sldId id="498" r:id="rId8"/>
    <p:sldId id="536" r:id="rId9"/>
    <p:sldId id="359" r:id="rId10"/>
    <p:sldId id="497" r:id="rId11"/>
    <p:sldId id="502" r:id="rId12"/>
    <p:sldId id="504" r:id="rId13"/>
    <p:sldId id="505" r:id="rId14"/>
    <p:sldId id="507" r:id="rId15"/>
    <p:sldId id="794" r:id="rId16"/>
    <p:sldId id="797" r:id="rId17"/>
    <p:sldId id="800" r:id="rId18"/>
    <p:sldId id="799" r:id="rId19"/>
    <p:sldId id="638" r:id="rId20"/>
    <p:sldId id="508" r:id="rId21"/>
    <p:sldId id="509" r:id="rId22"/>
    <p:sldId id="535" r:id="rId23"/>
    <p:sldId id="510" r:id="rId24"/>
    <p:sldId id="511" r:id="rId25"/>
    <p:sldId id="715" r:id="rId26"/>
    <p:sldId id="788" r:id="rId27"/>
    <p:sldId id="512" r:id="rId28"/>
    <p:sldId id="785" r:id="rId29"/>
    <p:sldId id="646" r:id="rId30"/>
    <p:sldId id="647" r:id="rId31"/>
    <p:sldId id="513" r:id="rId32"/>
    <p:sldId id="514" r:id="rId33"/>
    <p:sldId id="648" r:id="rId34"/>
    <p:sldId id="649" r:id="rId35"/>
    <p:sldId id="515" r:id="rId36"/>
    <p:sldId id="516" r:id="rId37"/>
    <p:sldId id="517" r:id="rId38"/>
    <p:sldId id="650" r:id="rId39"/>
    <p:sldId id="518" r:id="rId40"/>
    <p:sldId id="519" r:id="rId41"/>
    <p:sldId id="835" r:id="rId42"/>
    <p:sldId id="520" r:id="rId43"/>
    <p:sldId id="521" r:id="rId44"/>
    <p:sldId id="522" r:id="rId45"/>
    <p:sldId id="533" r:id="rId46"/>
    <p:sldId id="523" r:id="rId47"/>
    <p:sldId id="834" r:id="rId48"/>
    <p:sldId id="716" r:id="rId49"/>
    <p:sldId id="643" r:id="rId50"/>
    <p:sldId id="644" r:id="rId51"/>
    <p:sldId id="645" r:id="rId52"/>
    <p:sldId id="717" r:id="rId53"/>
    <p:sldId id="651" r:id="rId54"/>
    <p:sldId id="652" r:id="rId55"/>
    <p:sldId id="659" r:id="rId56"/>
    <p:sldId id="786" r:id="rId57"/>
    <p:sldId id="653" r:id="rId58"/>
    <p:sldId id="655" r:id="rId59"/>
    <p:sldId id="656" r:id="rId60"/>
    <p:sldId id="698" r:id="rId61"/>
    <p:sldId id="657" r:id="rId62"/>
    <p:sldId id="658" r:id="rId63"/>
    <p:sldId id="828" r:id="rId64"/>
    <p:sldId id="726" r:id="rId65"/>
    <p:sldId id="727" r:id="rId66"/>
    <p:sldId id="728" r:id="rId67"/>
    <p:sldId id="729" r:id="rId68"/>
    <p:sldId id="789" r:id="rId69"/>
    <p:sldId id="790" r:id="rId70"/>
    <p:sldId id="730" r:id="rId71"/>
    <p:sldId id="732" r:id="rId72"/>
    <p:sldId id="532" r:id="rId73"/>
    <p:sldId id="719" r:id="rId74"/>
    <p:sldId id="720" r:id="rId75"/>
    <p:sldId id="721" r:id="rId76"/>
    <p:sldId id="722" r:id="rId77"/>
    <p:sldId id="723" r:id="rId78"/>
    <p:sldId id="724" r:id="rId79"/>
    <p:sldId id="725" r:id="rId80"/>
    <p:sldId id="734" r:id="rId81"/>
    <p:sldId id="770" r:id="rId82"/>
    <p:sldId id="771" r:id="rId83"/>
    <p:sldId id="772" r:id="rId84"/>
    <p:sldId id="829" r:id="rId85"/>
    <p:sldId id="830" r:id="rId86"/>
    <p:sldId id="773" r:id="rId87"/>
    <p:sldId id="774" r:id="rId88"/>
    <p:sldId id="775" r:id="rId89"/>
    <p:sldId id="776" r:id="rId90"/>
    <p:sldId id="777" r:id="rId91"/>
    <p:sldId id="778" r:id="rId92"/>
    <p:sldId id="779" r:id="rId93"/>
    <p:sldId id="742" r:id="rId94"/>
    <p:sldId id="660" r:id="rId95"/>
    <p:sldId id="529" r:id="rId96"/>
    <p:sldId id="531" r:id="rId97"/>
    <p:sldId id="530" r:id="rId98"/>
    <p:sldId id="534" r:id="rId99"/>
    <p:sldId id="528" r:id="rId100"/>
    <p:sldId id="527" r:id="rId101"/>
    <p:sldId id="609" r:id="rId102"/>
    <p:sldId id="661" r:id="rId103"/>
    <p:sldId id="662" r:id="rId104"/>
    <p:sldId id="832" r:id="rId105"/>
    <p:sldId id="672" r:id="rId106"/>
    <p:sldId id="663" r:id="rId107"/>
    <p:sldId id="820" r:id="rId108"/>
    <p:sldId id="821" r:id="rId109"/>
    <p:sldId id="802" r:id="rId110"/>
    <p:sldId id="822" r:id="rId111"/>
    <p:sldId id="803" r:id="rId112"/>
    <p:sldId id="804" r:id="rId113"/>
    <p:sldId id="805" r:id="rId114"/>
    <p:sldId id="806" r:id="rId115"/>
    <p:sldId id="807" r:id="rId116"/>
    <p:sldId id="824" r:id="rId117"/>
    <p:sldId id="825" r:id="rId118"/>
    <p:sldId id="827" r:id="rId119"/>
    <p:sldId id="810" r:id="rId120"/>
    <p:sldId id="814" r:id="rId121"/>
    <p:sldId id="815" r:id="rId122"/>
    <p:sldId id="816" r:id="rId123"/>
    <p:sldId id="817" r:id="rId124"/>
    <p:sldId id="358" r:id="rId125"/>
    <p:sldId id="363" r:id="rId126"/>
    <p:sldId id="401" r:id="rId127"/>
    <p:sldId id="623" r:id="rId128"/>
    <p:sldId id="624" r:id="rId129"/>
    <p:sldId id="625" r:id="rId130"/>
    <p:sldId id="324" r:id="rId131"/>
    <p:sldId id="364" r:id="rId132"/>
    <p:sldId id="559" r:id="rId133"/>
    <p:sldId id="402" r:id="rId134"/>
    <p:sldId id="379" r:id="rId135"/>
    <p:sldId id="403" r:id="rId136"/>
    <p:sldId id="404" r:id="rId137"/>
    <p:sldId id="391" r:id="rId138"/>
    <p:sldId id="372" r:id="rId139"/>
    <p:sldId id="554" r:id="rId140"/>
    <p:sldId id="555" r:id="rId141"/>
    <p:sldId id="553" r:id="rId142"/>
    <p:sldId id="556" r:id="rId143"/>
    <p:sldId id="557" r:id="rId144"/>
    <p:sldId id="431" r:id="rId145"/>
    <p:sldId id="432" r:id="rId146"/>
    <p:sldId id="430" r:id="rId147"/>
    <p:sldId id="558" r:id="rId148"/>
    <p:sldId id="537" r:id="rId149"/>
    <p:sldId id="560" r:id="rId150"/>
    <p:sldId id="568" r:id="rId151"/>
    <p:sldId id="566" r:id="rId152"/>
    <p:sldId id="639" r:id="rId153"/>
    <p:sldId id="626" r:id="rId154"/>
    <p:sldId id="627" r:id="rId155"/>
    <p:sldId id="628" r:id="rId156"/>
    <p:sldId id="629" r:id="rId157"/>
    <p:sldId id="631" r:id="rId158"/>
    <p:sldId id="630" r:id="rId159"/>
    <p:sldId id="569" r:id="rId160"/>
    <p:sldId id="570" r:id="rId161"/>
    <p:sldId id="562" r:id="rId162"/>
    <p:sldId id="565" r:id="rId163"/>
    <p:sldId id="571" r:id="rId164"/>
    <p:sldId id="749" r:id="rId165"/>
    <p:sldId id="563" r:id="rId166"/>
    <p:sldId id="747" r:id="rId167"/>
    <p:sldId id="748" r:id="rId168"/>
    <p:sldId id="567" r:id="rId169"/>
    <p:sldId id="674" r:id="rId170"/>
    <p:sldId id="675" r:id="rId171"/>
    <p:sldId id="676" r:id="rId172"/>
    <p:sldId id="677" r:id="rId173"/>
    <p:sldId id="678" r:id="rId174"/>
    <p:sldId id="697" r:id="rId175"/>
    <p:sldId id="448" r:id="rId176"/>
    <p:sldId id="453" r:id="rId177"/>
    <p:sldId id="454" r:id="rId178"/>
    <p:sldId id="455" r:id="rId179"/>
    <p:sldId id="456" r:id="rId180"/>
    <p:sldId id="485" r:id="rId181"/>
    <p:sldId id="451" r:id="rId182"/>
    <p:sldId id="450" r:id="rId183"/>
    <p:sldId id="614" r:id="rId184"/>
    <p:sldId id="461" r:id="rId185"/>
    <p:sldId id="452" r:id="rId186"/>
    <p:sldId id="682" r:id="rId187"/>
    <p:sldId id="683" r:id="rId188"/>
    <p:sldId id="684" r:id="rId189"/>
    <p:sldId id="685" r:id="rId190"/>
    <p:sldId id="686" r:id="rId191"/>
    <p:sldId id="640" r:id="rId192"/>
    <p:sldId id="687" r:id="rId193"/>
    <p:sldId id="462" r:id="rId194"/>
    <p:sldId id="616" r:id="rId195"/>
    <p:sldId id="597" r:id="rId196"/>
    <p:sldId id="615" r:id="rId197"/>
    <p:sldId id="617" r:id="rId198"/>
    <p:sldId id="620" r:id="rId199"/>
    <p:sldId id="621" r:id="rId200"/>
    <p:sldId id="580" r:id="rId201"/>
    <p:sldId id="581" r:id="rId202"/>
    <p:sldId id="582" r:id="rId203"/>
    <p:sldId id="765" r:id="rId204"/>
    <p:sldId id="583" r:id="rId205"/>
    <p:sldId id="750" r:id="rId206"/>
    <p:sldId id="791" r:id="rId207"/>
    <p:sldId id="793" r:id="rId208"/>
    <p:sldId id="681" r:id="rId209"/>
    <p:sldId id="680" r:id="rId210"/>
    <p:sldId id="753" r:id="rId211"/>
    <p:sldId id="754" r:id="rId212"/>
    <p:sldId id="755" r:id="rId213"/>
    <p:sldId id="756" r:id="rId214"/>
    <p:sldId id="782" r:id="rId215"/>
    <p:sldId id="783" r:id="rId216"/>
    <p:sldId id="784" r:id="rId217"/>
    <p:sldId id="603" r:id="rId218"/>
    <p:sldId id="605" r:id="rId219"/>
    <p:sldId id="699" r:id="rId220"/>
    <p:sldId id="700" r:id="rId221"/>
    <p:sldId id="701" r:id="rId222"/>
    <p:sldId id="604" r:id="rId223"/>
  </p:sldIdLst>
  <p:sldSz cx="9144000" cy="6858000" type="screen4x3"/>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54A96237-E3B9-44B5-B2EA-9DA788A86A4D}">
          <p14:sldIdLst>
            <p14:sldId id="256"/>
            <p14:sldId id="642"/>
            <p14:sldId id="622"/>
            <p14:sldId id="494"/>
            <p14:sldId id="496"/>
            <p14:sldId id="495"/>
            <p14:sldId id="498"/>
            <p14:sldId id="536"/>
            <p14:sldId id="359"/>
            <p14:sldId id="497"/>
            <p14:sldId id="502"/>
            <p14:sldId id="504"/>
            <p14:sldId id="505"/>
            <p14:sldId id="507"/>
            <p14:sldId id="794"/>
            <p14:sldId id="797"/>
            <p14:sldId id="800"/>
            <p14:sldId id="799"/>
            <p14:sldId id="638"/>
            <p14:sldId id="508"/>
            <p14:sldId id="509"/>
            <p14:sldId id="535"/>
            <p14:sldId id="510"/>
            <p14:sldId id="511"/>
            <p14:sldId id="715"/>
            <p14:sldId id="788"/>
            <p14:sldId id="512"/>
            <p14:sldId id="785"/>
            <p14:sldId id="646"/>
            <p14:sldId id="647"/>
            <p14:sldId id="513"/>
            <p14:sldId id="514"/>
            <p14:sldId id="648"/>
            <p14:sldId id="649"/>
            <p14:sldId id="515"/>
            <p14:sldId id="516"/>
            <p14:sldId id="517"/>
            <p14:sldId id="650"/>
            <p14:sldId id="518"/>
            <p14:sldId id="519"/>
            <p14:sldId id="835"/>
            <p14:sldId id="520"/>
            <p14:sldId id="521"/>
            <p14:sldId id="522"/>
            <p14:sldId id="533"/>
            <p14:sldId id="523"/>
            <p14:sldId id="834"/>
            <p14:sldId id="716"/>
            <p14:sldId id="643"/>
            <p14:sldId id="644"/>
            <p14:sldId id="645"/>
            <p14:sldId id="717"/>
            <p14:sldId id="651"/>
            <p14:sldId id="652"/>
            <p14:sldId id="659"/>
            <p14:sldId id="786"/>
            <p14:sldId id="653"/>
            <p14:sldId id="655"/>
            <p14:sldId id="656"/>
            <p14:sldId id="698"/>
            <p14:sldId id="657"/>
            <p14:sldId id="658"/>
            <p14:sldId id="828"/>
            <p14:sldId id="726"/>
            <p14:sldId id="727"/>
            <p14:sldId id="728"/>
            <p14:sldId id="729"/>
            <p14:sldId id="789"/>
            <p14:sldId id="790"/>
            <p14:sldId id="730"/>
            <p14:sldId id="732"/>
            <p14:sldId id="532"/>
            <p14:sldId id="719"/>
            <p14:sldId id="720"/>
            <p14:sldId id="721"/>
            <p14:sldId id="722"/>
            <p14:sldId id="723"/>
            <p14:sldId id="724"/>
            <p14:sldId id="725"/>
            <p14:sldId id="734"/>
            <p14:sldId id="770"/>
            <p14:sldId id="771"/>
            <p14:sldId id="772"/>
            <p14:sldId id="829"/>
            <p14:sldId id="830"/>
            <p14:sldId id="773"/>
            <p14:sldId id="774"/>
            <p14:sldId id="775"/>
            <p14:sldId id="776"/>
            <p14:sldId id="777"/>
            <p14:sldId id="778"/>
            <p14:sldId id="779"/>
            <p14:sldId id="742"/>
            <p14:sldId id="660"/>
            <p14:sldId id="529"/>
            <p14:sldId id="531"/>
            <p14:sldId id="530"/>
            <p14:sldId id="534"/>
            <p14:sldId id="528"/>
            <p14:sldId id="527"/>
            <p14:sldId id="609"/>
            <p14:sldId id="661"/>
            <p14:sldId id="662"/>
            <p14:sldId id="832"/>
            <p14:sldId id="672"/>
            <p14:sldId id="663"/>
            <p14:sldId id="820"/>
            <p14:sldId id="821"/>
            <p14:sldId id="802"/>
            <p14:sldId id="822"/>
            <p14:sldId id="803"/>
            <p14:sldId id="804"/>
            <p14:sldId id="805"/>
            <p14:sldId id="806"/>
            <p14:sldId id="807"/>
            <p14:sldId id="824"/>
            <p14:sldId id="825"/>
            <p14:sldId id="827"/>
            <p14:sldId id="810"/>
            <p14:sldId id="814"/>
            <p14:sldId id="815"/>
            <p14:sldId id="816"/>
            <p14:sldId id="817"/>
            <p14:sldId id="358"/>
            <p14:sldId id="363"/>
            <p14:sldId id="401"/>
            <p14:sldId id="623"/>
            <p14:sldId id="624"/>
            <p14:sldId id="625"/>
            <p14:sldId id="324"/>
            <p14:sldId id="364"/>
            <p14:sldId id="559"/>
            <p14:sldId id="402"/>
            <p14:sldId id="379"/>
            <p14:sldId id="403"/>
            <p14:sldId id="404"/>
            <p14:sldId id="391"/>
            <p14:sldId id="372"/>
            <p14:sldId id="554"/>
            <p14:sldId id="555"/>
            <p14:sldId id="553"/>
            <p14:sldId id="556"/>
            <p14:sldId id="557"/>
            <p14:sldId id="431"/>
            <p14:sldId id="432"/>
            <p14:sldId id="430"/>
            <p14:sldId id="558"/>
            <p14:sldId id="537"/>
            <p14:sldId id="560"/>
            <p14:sldId id="568"/>
            <p14:sldId id="566"/>
            <p14:sldId id="639"/>
            <p14:sldId id="626"/>
            <p14:sldId id="627"/>
            <p14:sldId id="628"/>
            <p14:sldId id="629"/>
            <p14:sldId id="631"/>
            <p14:sldId id="630"/>
            <p14:sldId id="569"/>
            <p14:sldId id="570"/>
            <p14:sldId id="562"/>
            <p14:sldId id="565"/>
            <p14:sldId id="571"/>
            <p14:sldId id="749"/>
            <p14:sldId id="563"/>
            <p14:sldId id="747"/>
            <p14:sldId id="748"/>
            <p14:sldId id="567"/>
            <p14:sldId id="674"/>
            <p14:sldId id="675"/>
            <p14:sldId id="676"/>
            <p14:sldId id="677"/>
            <p14:sldId id="678"/>
            <p14:sldId id="697"/>
            <p14:sldId id="448"/>
            <p14:sldId id="453"/>
            <p14:sldId id="454"/>
            <p14:sldId id="455"/>
            <p14:sldId id="456"/>
            <p14:sldId id="485"/>
            <p14:sldId id="451"/>
            <p14:sldId id="450"/>
            <p14:sldId id="614"/>
            <p14:sldId id="461"/>
            <p14:sldId id="452"/>
            <p14:sldId id="682"/>
            <p14:sldId id="683"/>
            <p14:sldId id="684"/>
            <p14:sldId id="685"/>
            <p14:sldId id="686"/>
            <p14:sldId id="640"/>
            <p14:sldId id="687"/>
            <p14:sldId id="462"/>
            <p14:sldId id="616"/>
            <p14:sldId id="597"/>
            <p14:sldId id="615"/>
            <p14:sldId id="617"/>
            <p14:sldId id="620"/>
            <p14:sldId id="621"/>
            <p14:sldId id="580"/>
            <p14:sldId id="581"/>
            <p14:sldId id="582"/>
            <p14:sldId id="765"/>
            <p14:sldId id="583"/>
            <p14:sldId id="750"/>
            <p14:sldId id="791"/>
            <p14:sldId id="793"/>
            <p14:sldId id="681"/>
            <p14:sldId id="680"/>
            <p14:sldId id="753"/>
            <p14:sldId id="754"/>
            <p14:sldId id="755"/>
            <p14:sldId id="756"/>
            <p14:sldId id="782"/>
            <p14:sldId id="783"/>
            <p14:sldId id="784"/>
            <p14:sldId id="603"/>
            <p14:sldId id="605"/>
            <p14:sldId id="699"/>
            <p14:sldId id="700"/>
            <p14:sldId id="701"/>
            <p14:sldId id="6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CCFF"/>
    <a:srgbClr val="CC3399"/>
    <a:srgbClr val="004C22"/>
    <a:srgbClr val="CC0000"/>
    <a:srgbClr val="FFFF99"/>
    <a:srgbClr val="FF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20" autoAdjust="0"/>
    <p:restoredTop sz="94807" autoAdjust="0"/>
  </p:normalViewPr>
  <p:slideViewPr>
    <p:cSldViewPr>
      <p:cViewPr varScale="1">
        <p:scale>
          <a:sx n="111" d="100"/>
          <a:sy n="111" d="100"/>
        </p:scale>
        <p:origin x="1032" y="77"/>
      </p:cViewPr>
      <p:guideLst>
        <p:guide orient="horz" pos="2160"/>
        <p:guide pos="2880"/>
      </p:guideLst>
    </p:cSldViewPr>
  </p:slideViewPr>
  <p:outlineViewPr>
    <p:cViewPr>
      <p:scale>
        <a:sx n="33" d="100"/>
        <a:sy n="33" d="100"/>
      </p:scale>
      <p:origin x="0" y="-34800"/>
    </p:cViewPr>
  </p:outlineViewPr>
  <p:notesTextViewPr>
    <p:cViewPr>
      <p:scale>
        <a:sx n="100" d="100"/>
        <a:sy n="100" d="100"/>
      </p:scale>
      <p:origin x="0" y="0"/>
    </p:cViewPr>
  </p:notesTextViewPr>
  <p:sorterViewPr>
    <p:cViewPr>
      <p:scale>
        <a:sx n="100" d="100"/>
        <a:sy n="100" d="100"/>
      </p:scale>
      <p:origin x="0" y="-20724"/>
    </p:cViewPr>
  </p:sorter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pwojewnik\Desktop\kejsy\ubezpieka\rozk&#322;ad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sz="1800" b="1" i="0" baseline="0">
                <a:effectLst/>
              </a:rPr>
              <a:t>Funkcja gęstości rozkładu log-normlanego</a:t>
            </a:r>
            <a:endParaRPr lang="pl-PL">
              <a:effectLst/>
            </a:endParaRPr>
          </a:p>
        </c:rich>
      </c:tx>
      <c:overlay val="0"/>
    </c:title>
    <c:autoTitleDeleted val="0"/>
    <c:plotArea>
      <c:layout/>
      <c:lineChart>
        <c:grouping val="standard"/>
        <c:varyColors val="0"/>
        <c:ser>
          <c:idx val="0"/>
          <c:order val="0"/>
          <c:tx>
            <c:strRef>
              <c:f>Arkusz2!$B$4</c:f>
              <c:strCache>
                <c:ptCount val="1"/>
                <c:pt idx="0">
                  <c:v>mi=0,5; std=0,5</c:v>
                </c:pt>
              </c:strCache>
            </c:strRef>
          </c:tx>
          <c:marker>
            <c:symbol val="none"/>
          </c:marker>
          <c:cat>
            <c:numRef>
              <c:f>Arkusz2!$A$5:$A$505</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0.35000000000000003</c:v>
                </c:pt>
                <c:pt idx="36">
                  <c:v>0.36</c:v>
                </c:pt>
                <c:pt idx="37">
                  <c:v>0.37</c:v>
                </c:pt>
                <c:pt idx="38">
                  <c:v>0.38</c:v>
                </c:pt>
                <c:pt idx="39">
                  <c:v>0.39</c:v>
                </c:pt>
                <c:pt idx="40">
                  <c:v>0.4</c:v>
                </c:pt>
                <c:pt idx="41">
                  <c:v>0.41000000000000003</c:v>
                </c:pt>
                <c:pt idx="42">
                  <c:v>0.42</c:v>
                </c:pt>
                <c:pt idx="43">
                  <c:v>0.43</c:v>
                </c:pt>
                <c:pt idx="44">
                  <c:v>0.44</c:v>
                </c:pt>
                <c:pt idx="45">
                  <c:v>0.45</c:v>
                </c:pt>
                <c:pt idx="46">
                  <c:v>0.46</c:v>
                </c:pt>
                <c:pt idx="47">
                  <c:v>0.47000000000000003</c:v>
                </c:pt>
                <c:pt idx="48">
                  <c:v>0.48</c:v>
                </c:pt>
                <c:pt idx="49">
                  <c:v>0.49</c:v>
                </c:pt>
                <c:pt idx="50">
                  <c:v>0.5</c:v>
                </c:pt>
                <c:pt idx="51">
                  <c:v>0.51</c:v>
                </c:pt>
                <c:pt idx="52">
                  <c:v>0.52</c:v>
                </c:pt>
                <c:pt idx="53">
                  <c:v>0.53</c:v>
                </c:pt>
                <c:pt idx="54">
                  <c:v>0.54</c:v>
                </c:pt>
                <c:pt idx="55">
                  <c:v>0.55000000000000004</c:v>
                </c:pt>
                <c:pt idx="56">
                  <c:v>0.56000000000000005</c:v>
                </c:pt>
                <c:pt idx="57">
                  <c:v>0.57000000000000006</c:v>
                </c:pt>
                <c:pt idx="58">
                  <c:v>0.57999999999999996</c:v>
                </c:pt>
                <c:pt idx="59">
                  <c:v>0.59</c:v>
                </c:pt>
                <c:pt idx="60">
                  <c:v>0.6</c:v>
                </c:pt>
                <c:pt idx="61">
                  <c:v>0.61</c:v>
                </c:pt>
                <c:pt idx="62">
                  <c:v>0.62</c:v>
                </c:pt>
                <c:pt idx="63">
                  <c:v>0.63</c:v>
                </c:pt>
                <c:pt idx="64">
                  <c:v>0.64</c:v>
                </c:pt>
                <c:pt idx="65">
                  <c:v>0.65</c:v>
                </c:pt>
                <c:pt idx="66">
                  <c:v>0.66</c:v>
                </c:pt>
                <c:pt idx="67">
                  <c:v>0.67</c:v>
                </c:pt>
                <c:pt idx="68">
                  <c:v>0.68</c:v>
                </c:pt>
                <c:pt idx="69">
                  <c:v>0.69000000000000006</c:v>
                </c:pt>
                <c:pt idx="70">
                  <c:v>0.70000000000000007</c:v>
                </c:pt>
                <c:pt idx="71">
                  <c:v>0.71</c:v>
                </c:pt>
                <c:pt idx="72">
                  <c:v>0.72</c:v>
                </c:pt>
                <c:pt idx="73">
                  <c:v>0.73</c:v>
                </c:pt>
                <c:pt idx="74">
                  <c:v>0.74</c:v>
                </c:pt>
                <c:pt idx="75">
                  <c:v>0.75</c:v>
                </c:pt>
                <c:pt idx="76">
                  <c:v>0.76</c:v>
                </c:pt>
                <c:pt idx="77">
                  <c:v>0.77</c:v>
                </c:pt>
                <c:pt idx="78">
                  <c:v>0.78</c:v>
                </c:pt>
                <c:pt idx="79">
                  <c:v>0.79</c:v>
                </c:pt>
                <c:pt idx="80">
                  <c:v>0.8</c:v>
                </c:pt>
                <c:pt idx="81">
                  <c:v>0.81</c:v>
                </c:pt>
                <c:pt idx="82">
                  <c:v>0.82000000000000006</c:v>
                </c:pt>
                <c:pt idx="83">
                  <c:v>0.83000000000000007</c:v>
                </c:pt>
                <c:pt idx="84">
                  <c:v>0.84</c:v>
                </c:pt>
                <c:pt idx="85">
                  <c:v>0.85</c:v>
                </c:pt>
                <c:pt idx="86">
                  <c:v>0.86</c:v>
                </c:pt>
                <c:pt idx="87">
                  <c:v>0.87</c:v>
                </c:pt>
                <c:pt idx="88">
                  <c:v>0.88</c:v>
                </c:pt>
                <c:pt idx="89">
                  <c:v>0.89</c:v>
                </c:pt>
                <c:pt idx="90">
                  <c:v>0.9</c:v>
                </c:pt>
                <c:pt idx="91">
                  <c:v>0.91</c:v>
                </c:pt>
                <c:pt idx="92">
                  <c:v>0.92</c:v>
                </c:pt>
                <c:pt idx="93">
                  <c:v>0.93</c:v>
                </c:pt>
                <c:pt idx="94">
                  <c:v>0.94000000000000006</c:v>
                </c:pt>
                <c:pt idx="95">
                  <c:v>0.95000000000000007</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1.1300000000000001</c:v>
                </c:pt>
                <c:pt idx="114">
                  <c:v>1.1400000000000001</c:v>
                </c:pt>
                <c:pt idx="115">
                  <c:v>1.1500000000000001</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1.4000000000000001</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c:v>
                </c:pt>
                <c:pt idx="193">
                  <c:v>1.93</c:v>
                </c:pt>
                <c:pt idx="194">
                  <c:v>1.94</c:v>
                </c:pt>
                <c:pt idx="195">
                  <c:v>1.95</c:v>
                </c:pt>
                <c:pt idx="196">
                  <c:v>1.96</c:v>
                </c:pt>
                <c:pt idx="197">
                  <c:v>1.97</c:v>
                </c:pt>
                <c:pt idx="198">
                  <c:v>1.98</c:v>
                </c:pt>
                <c:pt idx="199">
                  <c:v>1.99</c:v>
                </c:pt>
                <c:pt idx="200">
                  <c:v>2</c:v>
                </c:pt>
                <c:pt idx="201">
                  <c:v>2.0100000000000002</c:v>
                </c:pt>
                <c:pt idx="202">
                  <c:v>2.02</c:v>
                </c:pt>
                <c:pt idx="203">
                  <c:v>2.0300000000000002</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2.2600000000000002</c:v>
                </c:pt>
                <c:pt idx="227">
                  <c:v>2.27</c:v>
                </c:pt>
                <c:pt idx="228">
                  <c:v>2.2800000000000002</c:v>
                </c:pt>
                <c:pt idx="229">
                  <c:v>2.29</c:v>
                </c:pt>
                <c:pt idx="230">
                  <c:v>2.3000000000000003</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2.5100000000000002</c:v>
                </c:pt>
                <c:pt idx="252">
                  <c:v>2.52</c:v>
                </c:pt>
                <c:pt idx="253">
                  <c:v>2.5300000000000002</c:v>
                </c:pt>
                <c:pt idx="254">
                  <c:v>2.54</c:v>
                </c:pt>
                <c:pt idx="255">
                  <c:v>2.5500000000000003</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2.8000000000000003</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3.0100000000000002</c:v>
                </c:pt>
                <c:pt idx="302">
                  <c:v>3.02</c:v>
                </c:pt>
                <c:pt idx="303">
                  <c:v>3.0300000000000002</c:v>
                </c:pt>
                <c:pt idx="304">
                  <c:v>3.04</c:v>
                </c:pt>
                <c:pt idx="305">
                  <c:v>3.0500000000000003</c:v>
                </c:pt>
                <c:pt idx="306">
                  <c:v>3.06</c:v>
                </c:pt>
                <c:pt idx="307">
                  <c:v>3.0700000000000003</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3.3000000000000003</c:v>
                </c:pt>
                <c:pt idx="331">
                  <c:v>3.31</c:v>
                </c:pt>
                <c:pt idx="332">
                  <c:v>3.3200000000000003</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3.5100000000000002</c:v>
                </c:pt>
                <c:pt idx="352">
                  <c:v>3.52</c:v>
                </c:pt>
                <c:pt idx="353">
                  <c:v>3.5300000000000002</c:v>
                </c:pt>
                <c:pt idx="354">
                  <c:v>3.54</c:v>
                </c:pt>
                <c:pt idx="355">
                  <c:v>3.5500000000000003</c:v>
                </c:pt>
                <c:pt idx="356">
                  <c:v>3.56</c:v>
                </c:pt>
                <c:pt idx="357">
                  <c:v>3.5700000000000003</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3.8000000000000003</c:v>
                </c:pt>
                <c:pt idx="381">
                  <c:v>3.81</c:v>
                </c:pt>
                <c:pt idx="382">
                  <c:v>3.8200000000000003</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4.0200000000000005</c:v>
                </c:pt>
                <c:pt idx="403">
                  <c:v>4.03</c:v>
                </c:pt>
                <c:pt idx="404">
                  <c:v>4.04</c:v>
                </c:pt>
                <c:pt idx="405">
                  <c:v>4.05</c:v>
                </c:pt>
                <c:pt idx="406">
                  <c:v>4.0600000000000005</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4.2700000000000005</c:v>
                </c:pt>
                <c:pt idx="428">
                  <c:v>4.28</c:v>
                </c:pt>
                <c:pt idx="429">
                  <c:v>4.29</c:v>
                </c:pt>
                <c:pt idx="430">
                  <c:v>4.3</c:v>
                </c:pt>
                <c:pt idx="431">
                  <c:v>4.3100000000000005</c:v>
                </c:pt>
                <c:pt idx="432">
                  <c:v>4.32</c:v>
                </c:pt>
                <c:pt idx="433">
                  <c:v>4.33</c:v>
                </c:pt>
                <c:pt idx="434">
                  <c:v>4.34</c:v>
                </c:pt>
                <c:pt idx="435">
                  <c:v>4.3500000000000005</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4.5200000000000005</c:v>
                </c:pt>
                <c:pt idx="453">
                  <c:v>4.53</c:v>
                </c:pt>
                <c:pt idx="454">
                  <c:v>4.54</c:v>
                </c:pt>
                <c:pt idx="455">
                  <c:v>4.55</c:v>
                </c:pt>
                <c:pt idx="456">
                  <c:v>4.5600000000000005</c:v>
                </c:pt>
                <c:pt idx="457">
                  <c:v>4.57</c:v>
                </c:pt>
                <c:pt idx="458">
                  <c:v>4.58</c:v>
                </c:pt>
                <c:pt idx="459">
                  <c:v>4.59</c:v>
                </c:pt>
                <c:pt idx="460">
                  <c:v>4.6000000000000005</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4.7700000000000005</c:v>
                </c:pt>
                <c:pt idx="478">
                  <c:v>4.78</c:v>
                </c:pt>
                <c:pt idx="479">
                  <c:v>4.79</c:v>
                </c:pt>
                <c:pt idx="480">
                  <c:v>4.8</c:v>
                </c:pt>
                <c:pt idx="481">
                  <c:v>4.8100000000000005</c:v>
                </c:pt>
                <c:pt idx="482">
                  <c:v>4.82</c:v>
                </c:pt>
                <c:pt idx="483">
                  <c:v>4.83</c:v>
                </c:pt>
                <c:pt idx="484">
                  <c:v>4.84</c:v>
                </c:pt>
                <c:pt idx="485">
                  <c:v>4.8500000000000005</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Arkusz2!$B$5:$B$505</c:f>
              <c:numCache>
                <c:formatCode>General</c:formatCode>
                <c:ptCount val="501"/>
                <c:pt idx="0">
                  <c:v>1.0047773690179797E-78</c:v>
                </c:pt>
                <c:pt idx="1">
                  <c:v>2.228179113841877E-21</c:v>
                </c:pt>
                <c:pt idx="2">
                  <c:v>5.3584911775588092E-16</c:v>
                </c:pt>
                <c:pt idx="3">
                  <c:v>3.1878362039866093E-13</c:v>
                </c:pt>
                <c:pt idx="4">
                  <c:v>2.0058716294402784E-11</c:v>
                </c:pt>
                <c:pt idx="5">
                  <c:v>3.9806118434294477E-10</c:v>
                </c:pt>
                <c:pt idx="6">
                  <c:v>3.9507452694275121E-9</c:v>
                </c:pt>
                <c:pt idx="7">
                  <c:v>2.4816157753438529E-8</c:v>
                </c:pt>
                <c:pt idx="8">
                  <c:v>1.1295644769915807E-7</c:v>
                </c:pt>
                <c:pt idx="9">
                  <c:v>4.0542213560961411E-7</c:v>
                </c:pt>
                <c:pt idx="10">
                  <c:v>1.2135393007865406E-6</c:v>
                </c:pt>
                <c:pt idx="11">
                  <c:v>3.1495167927150576E-6</c:v>
                </c:pt>
                <c:pt idx="12">
                  <c:v>7.2886397964091719E-6</c:v>
                </c:pt>
                <c:pt idx="13">
                  <c:v>1.5356506498558884E-5</c:v>
                </c:pt>
                <c:pt idx="14">
                  <c:v>2.9926228164816956E-5</c:v>
                </c:pt>
                <c:pt idx="15">
                  <c:v>5.4608721455932833E-5</c:v>
                </c:pt>
                <c:pt idx="16">
                  <c:v>9.4219969125030063E-5</c:v>
                </c:pt>
                <c:pt idx="17">
                  <c:v>1.5491176847461414E-4</c:v>
                </c:pt>
                <c:pt idx="18">
                  <c:v>2.4425624744045597E-4</c:v>
                </c:pt>
                <c:pt idx="19">
                  <c:v>3.712785895196145E-4</c:v>
                </c:pt>
                <c:pt idx="20">
                  <c:v>5.4643641513108833E-4</c:v>
                </c:pt>
                <c:pt idx="21">
                  <c:v>7.8154774917546879E-4</c:v>
                </c:pt>
                <c:pt idx="22">
                  <c:v>1.089672263614347E-3</c:v>
                </c:pt>
                <c:pt idx="23">
                  <c:v>1.48495245555137E-3</c:v>
                </c:pt>
                <c:pt idx="24">
                  <c:v>1.9824226359880051E-3</c:v>
                </c:pt>
                <c:pt idx="25">
                  <c:v>2.5977941510910534E-3</c:v>
                </c:pt>
                <c:pt idx="26">
                  <c:v>3.3472252549924912E-3</c:v>
                </c:pt>
                <c:pt idx="27">
                  <c:v>4.2470836279832379E-3</c:v>
                </c:pt>
                <c:pt idx="28">
                  <c:v>5.3137088082840251E-3</c:v>
                </c:pt>
                <c:pt idx="29">
                  <c:v>6.5631808876919105E-3</c:v>
                </c:pt>
                <c:pt idx="30">
                  <c:v>8.0111008021650863E-3</c:v>
                </c:pt>
                <c:pt idx="31">
                  <c:v>9.6723865001888346E-3</c:v>
                </c:pt>
                <c:pt idx="32">
                  <c:v>1.1561088249276943E-2</c:v>
                </c:pt>
                <c:pt idx="33">
                  <c:v>1.3690225383158205E-2</c:v>
                </c:pt>
                <c:pt idx="34">
                  <c:v>1.6071645924652388E-2</c:v>
                </c:pt>
                <c:pt idx="35">
                  <c:v>1.87159097566485E-2</c:v>
                </c:pt>
                <c:pt idx="36">
                  <c:v>2.1632195362154001E-2</c:v>
                </c:pt>
                <c:pt idx="37">
                  <c:v>2.4828229613903446E-2</c:v>
                </c:pt>
                <c:pt idx="38">
                  <c:v>2.8310239659765358E-2</c:v>
                </c:pt>
                <c:pt idx="39">
                  <c:v>3.2082925614378754E-2</c:v>
                </c:pt>
                <c:pt idx="40">
                  <c:v>3.6149452520442701E-2</c:v>
                </c:pt>
                <c:pt idx="41">
                  <c:v>4.0511459874300965E-2</c:v>
                </c:pt>
                <c:pt idx="42">
                  <c:v>4.5169086909096351E-2</c:v>
                </c:pt>
                <c:pt idx="43">
                  <c:v>5.0121011784258596E-2</c:v>
                </c:pt>
                <c:pt idx="44">
                  <c:v>5.5364502832471824E-2</c:v>
                </c:pt>
                <c:pt idx="45">
                  <c:v>6.0895480055394281E-2</c:v>
                </c:pt>
                <c:pt idx="46">
                  <c:v>6.6708585129037545E-2</c:v>
                </c:pt>
                <c:pt idx="47">
                  <c:v>7.2797258271613513E-2</c:v>
                </c:pt>
                <c:pt idx="48">
                  <c:v>7.9153820434536656E-2</c:v>
                </c:pt>
                <c:pt idx="49">
                  <c:v>8.5769559395781486E-2</c:v>
                </c:pt>
                <c:pt idx="50">
                  <c:v>9.2634818459460602E-2</c:v>
                </c:pt>
                <c:pt idx="51">
                  <c:v>9.9739086592627618E-2</c:v>
                </c:pt>
                <c:pt idx="52">
                  <c:v>0.10707108895693922</c:v>
                </c:pt>
                <c:pt idx="53">
                  <c:v>0.1146188769165951</c:v>
                </c:pt>
                <c:pt idx="54">
                  <c:v>0.12236991672311014</c:v>
                </c:pt>
                <c:pt idx="55">
                  <c:v>0.13031117619061572</c:v>
                </c:pt>
                <c:pt idx="56">
                  <c:v>0.13842920878161175</c:v>
                </c:pt>
                <c:pt idx="57">
                  <c:v>0.14671023462177604</c:v>
                </c:pt>
                <c:pt idx="58">
                  <c:v>0.15514021805323899</c:v>
                </c:pt>
                <c:pt idx="59">
                  <c:v>0.16370494141854366</c:v>
                </c:pt>
                <c:pt idx="60">
                  <c:v>0.17239007484236307</c:v>
                </c:pt>
                <c:pt idx="61">
                  <c:v>0.18118124184515069</c:v>
                </c:pt>
                <c:pt idx="62">
                  <c:v>0.19006408068252451</c:v>
                </c:pt>
                <c:pt idx="63">
                  <c:v>0.19902430135670754</c:v>
                </c:pt>
                <c:pt idx="64">
                  <c:v>0.20804773829219159</c:v>
                </c:pt>
                <c:pt idx="65">
                  <c:v>0.21712039870738359</c:v>
                </c:pt>
                <c:pt idx="66">
                  <c:v>0.22622850674783362</c:v>
                </c:pt>
                <c:pt idx="67">
                  <c:v>0.23535854347518087</c:v>
                </c:pt>
                <c:pt idx="68">
                  <c:v>0.24449728282966821</c:v>
                </c:pt>
                <c:pt idx="69">
                  <c:v>0.25363182370342985</c:v>
                </c:pt>
                <c:pt idx="70">
                  <c:v>0.26274961827717619</c:v>
                </c:pt>
                <c:pt idx="71">
                  <c:v>0.27183849678482441</c:v>
                </c:pt>
                <c:pt idx="72">
                  <c:v>0.2808866888794308</c:v>
                </c:pt>
                <c:pt idx="73">
                  <c:v>0.2898828417798473</c:v>
                </c:pt>
                <c:pt idx="74">
                  <c:v>0.29881603538120832</c:v>
                </c:pt>
                <c:pt idx="75">
                  <c:v>0.30767579451393146</c:v>
                </c:pt>
                <c:pt idx="76">
                  <c:v>0.31645209853572981</c:v>
                </c:pt>
                <c:pt idx="77">
                  <c:v>0.32513538843940448</c:v>
                </c:pt>
                <c:pt idx="78">
                  <c:v>0.33371657165616719</c:v>
                </c:pt>
                <c:pt idx="79">
                  <c:v>0.34218702473016449</c:v>
                </c:pt>
                <c:pt idx="80">
                  <c:v>0.35053859403490156</c:v>
                </c:pt>
                <c:pt idx="81">
                  <c:v>0.3587635946965923</c:v>
                </c:pt>
                <c:pt idx="82">
                  <c:v>0.36685480788322811</c:v>
                </c:pt>
                <c:pt idx="83">
                  <c:v>0.37480547661150154</c:v>
                </c:pt>
                <c:pt idx="84">
                  <c:v>0.38260930021677125</c:v>
                </c:pt>
                <c:pt idx="85">
                  <c:v>0.39026042762408425</c:v>
                </c:pt>
                <c:pt idx="86">
                  <c:v>0.39775344955100239</c:v>
                </c:pt>
                <c:pt idx="87">
                  <c:v>0.40508338976567643</c:v>
                </c:pt>
                <c:pt idx="88">
                  <c:v>0.41224569551631451</c:v>
                </c:pt>
                <c:pt idx="89">
                  <c:v>0.41923622724101101</c:v>
                </c:pt>
                <c:pt idx="90">
                  <c:v>0.42605124765981717</c:v>
                </c:pt>
                <c:pt idx="91">
                  <c:v>0.43268741034404179</c:v>
                </c:pt>
                <c:pt idx="92">
                  <c:v>0.43914174785106191</c:v>
                </c:pt>
                <c:pt idx="93">
                  <c:v>0.44541165950644024</c:v>
                </c:pt>
                <c:pt idx="94">
                  <c:v>0.45149489890890604</c:v>
                </c:pt>
                <c:pt idx="95">
                  <c:v>0.45738956122776742</c:v>
                </c:pt>
                <c:pt idx="96">
                  <c:v>0.46309407035660333</c:v>
                </c:pt>
                <c:pt idx="97">
                  <c:v>0.4686071659816316</c:v>
                </c:pt>
                <c:pt idx="98">
                  <c:v>0.47392789061797191</c:v>
                </c:pt>
                <c:pt idx="99">
                  <c:v>0.47905557666212589</c:v>
                </c:pt>
                <c:pt idx="100">
                  <c:v>0.48398983350436164</c:v>
                </c:pt>
                <c:pt idx="101">
                  <c:v>0.4887305347403369</c:v>
                </c:pt>
                <c:pt idx="102">
                  <c:v>0.49327780551719697</c:v>
                </c:pt>
                <c:pt idx="103">
                  <c:v>0.49763201004554708</c:v>
                </c:pt>
                <c:pt idx="104">
                  <c:v>0.50179373930511284</c:v>
                </c:pt>
                <c:pt idx="105">
                  <c:v>0.50576379896855672</c:v>
                </c:pt>
                <c:pt idx="106">
                  <c:v>0.50954319756480537</c:v>
                </c:pt>
                <c:pt idx="107">
                  <c:v>0.51313313490035606</c:v>
                </c:pt>
                <c:pt idx="108">
                  <c:v>0.51653499075435294</c:v>
                </c:pt>
                <c:pt idx="109">
                  <c:v>0.51975031386075388</c:v>
                </c:pt>
                <c:pt idx="110">
                  <c:v>0.52278081118863229</c:v>
                </c:pt>
                <c:pt idx="111">
                  <c:v>0.52562833752956128</c:v>
                </c:pt>
                <c:pt idx="112">
                  <c:v>0.52829488539911307</c:v>
                </c:pt>
                <c:pt idx="113">
                  <c:v>0.53078257525774775</c:v>
                </c:pt>
                <c:pt idx="114">
                  <c:v>0.53309364605476661</c:v>
                </c:pt>
                <c:pt idx="115">
                  <c:v>0.53523044609754811</c:v>
                </c:pt>
                <c:pt idx="116">
                  <c:v>0.53719542424697364</c:v>
                </c:pt>
                <c:pt idx="117">
                  <c:v>0.53899112143874894</c:v>
                </c:pt>
                <c:pt idx="118">
                  <c:v>0.54062016252926293</c:v>
                </c:pt>
                <c:pt idx="119">
                  <c:v>0.54208524846366857</c:v>
                </c:pt>
                <c:pt idx="120">
                  <c:v>0.54338914876300504</c:v>
                </c:pt>
                <c:pt idx="121">
                  <c:v>0.54453469432643087</c:v>
                </c:pt>
                <c:pt idx="122">
                  <c:v>0.54552477054396176</c:v>
                </c:pt>
                <c:pt idx="123">
                  <c:v>0.54636231071452068</c:v>
                </c:pt>
                <c:pt idx="124">
                  <c:v>0.54705028976359948</c:v>
                </c:pt>
                <c:pt idx="125">
                  <c:v>0.5475917182543858</c:v>
                </c:pt>
                <c:pt idx="126">
                  <c:v>0.54798963668584044</c:v>
                </c:pt>
                <c:pt idx="127">
                  <c:v>0.548247110070888</c:v>
                </c:pt>
                <c:pt idx="128">
                  <c:v>0.5483672227876264</c:v>
                </c:pt>
                <c:pt idx="129">
                  <c:v>0.54835307369625008</c:v>
                </c:pt>
                <c:pt idx="130">
                  <c:v>0.5482077715142134</c:v>
                </c:pt>
                <c:pt idx="131">
                  <c:v>0.54793443044203882</c:v>
                </c:pt>
                <c:pt idx="132">
                  <c:v>0.54753616603208854</c:v>
                </c:pt>
                <c:pt idx="133">
                  <c:v>0.54701609129256512</c:v>
                </c:pt>
                <c:pt idx="134">
                  <c:v>0.54637731301898562</c:v>
                </c:pt>
                <c:pt idx="135">
                  <c:v>0.54562292834538018</c:v>
                </c:pt>
                <c:pt idx="136">
                  <c:v>0.54475602150749858</c:v>
                </c:pt>
                <c:pt idx="137">
                  <c:v>0.54377966081035978</c:v>
                </c:pt>
                <c:pt idx="138">
                  <c:v>0.54269689579255442</c:v>
                </c:pt>
                <c:pt idx="139">
                  <c:v>0.54151075457980036</c:v>
                </c:pt>
                <c:pt idx="140">
                  <c:v>0.54022424142035719</c:v>
                </c:pt>
                <c:pt idx="141">
                  <c:v>0.53884033439502654</c:v>
                </c:pt>
                <c:pt idx="142">
                  <c:v>0.53736198329459461</c:v>
                </c:pt>
                <c:pt idx="143">
                  <c:v>0.53579210765771512</c:v>
                </c:pt>
                <c:pt idx="144">
                  <c:v>0.53413359496238222</c:v>
                </c:pt>
                <c:pt idx="145">
                  <c:v>0.53238929896429621</c:v>
                </c:pt>
                <c:pt idx="146">
                  <c:v>0.53056203817559355</c:v>
                </c:pt>
                <c:pt idx="147">
                  <c:v>0.52865459447757246</c:v>
                </c:pt>
                <c:pt idx="148">
                  <c:v>0.52666971186122469</c:v>
                </c:pt>
                <c:pt idx="149">
                  <c:v>0.5246100952895526</c:v>
                </c:pt>
                <c:pt idx="150">
                  <c:v>0.52247840967582837</c:v>
                </c:pt>
                <c:pt idx="151">
                  <c:v>0.52027727897213083</c:v>
                </c:pt>
                <c:pt idx="152">
                  <c:v>0.51800928536266988</c:v>
                </c:pt>
                <c:pt idx="153">
                  <c:v>0.51567696855658884</c:v>
                </c:pt>
                <c:pt idx="154">
                  <c:v>0.51328282517511037</c:v>
                </c:pt>
                <c:pt idx="155">
                  <c:v>0.5108293082280676</c:v>
                </c:pt>
                <c:pt idx="156">
                  <c:v>0.5083188266750337</c:v>
                </c:pt>
                <c:pt idx="157">
                  <c:v>0.50575374506643966</c:v>
                </c:pt>
                <c:pt idx="158">
                  <c:v>0.50313638326023591</c:v>
                </c:pt>
                <c:pt idx="159">
                  <c:v>0.50046901620981765</c:v>
                </c:pt>
                <c:pt idx="160">
                  <c:v>0.49775387381910557</c:v>
                </c:pt>
                <c:pt idx="161">
                  <c:v>0.4949931408608258</c:v>
                </c:pt>
                <c:pt idx="162">
                  <c:v>0.49218895695419473</c:v>
                </c:pt>
                <c:pt idx="163">
                  <c:v>0.48934341659836705</c:v>
                </c:pt>
                <c:pt idx="164">
                  <c:v>0.48645856925815517</c:v>
                </c:pt>
                <c:pt idx="165">
                  <c:v>0.48353641949867454</c:v>
                </c:pt>
                <c:pt idx="166">
                  <c:v>0.48057892716571199</c:v>
                </c:pt>
                <c:pt idx="167">
                  <c:v>0.4775880076087537</c:v>
                </c:pt>
                <c:pt idx="168">
                  <c:v>0.47456553194374063</c:v>
                </c:pt>
                <c:pt idx="169">
                  <c:v>0.47151332735275675</c:v>
                </c:pt>
                <c:pt idx="170">
                  <c:v>0.46843317741797286</c:v>
                </c:pt>
                <c:pt idx="171">
                  <c:v>0.46532682248730151</c:v>
                </c:pt>
                <c:pt idx="172">
                  <c:v>0.46219596006932845</c:v>
                </c:pt>
                <c:pt idx="173">
                  <c:v>0.45904224525520837</c:v>
                </c:pt>
                <c:pt idx="174">
                  <c:v>0.45586729116531777</c:v>
                </c:pt>
                <c:pt idx="175">
                  <c:v>0.4526726694185696</c:v>
                </c:pt>
                <c:pt idx="176">
                  <c:v>0.44945991062239543</c:v>
                </c:pt>
                <c:pt idx="177">
                  <c:v>0.44623050488149996</c:v>
                </c:pt>
                <c:pt idx="178">
                  <c:v>0.44298590232359181</c:v>
                </c:pt>
                <c:pt idx="179">
                  <c:v>0.43972751364038376</c:v>
                </c:pt>
                <c:pt idx="180">
                  <c:v>0.43645671064224617</c:v>
                </c:pt>
                <c:pt idx="181">
                  <c:v>0.43317482682498321</c:v>
                </c:pt>
                <c:pt idx="182">
                  <c:v>0.42988315794728293</c:v>
                </c:pt>
                <c:pt idx="183">
                  <c:v>0.42658296261747097</c:v>
                </c:pt>
                <c:pt idx="184">
                  <c:v>0.42327546288827494</c:v>
                </c:pt>
                <c:pt idx="185">
                  <c:v>0.41996184485837634</c:v>
                </c:pt>
                <c:pt idx="186">
                  <c:v>0.41664325927960089</c:v>
                </c:pt>
                <c:pt idx="187">
                  <c:v>0.41332082216865945</c:v>
                </c:pt>
                <c:pt idx="188">
                  <c:v>0.40999561542242036</c:v>
                </c:pt>
                <c:pt idx="189">
                  <c:v>0.40666868743575213</c:v>
                </c:pt>
                <c:pt idx="190">
                  <c:v>0.40334105372103546</c:v>
                </c:pt>
                <c:pt idx="191">
                  <c:v>0.4000136975284983</c:v>
                </c:pt>
                <c:pt idx="192">
                  <c:v>0.39668757046658198</c:v>
                </c:pt>
                <c:pt idx="193">
                  <c:v>0.39336359312159613</c:v>
                </c:pt>
                <c:pt idx="194">
                  <c:v>0.39004265567597102</c:v>
                </c:pt>
                <c:pt idx="195">
                  <c:v>0.38672561852445936</c:v>
                </c:pt>
                <c:pt idx="196">
                  <c:v>0.38341331288768582</c:v>
                </c:pt>
                <c:pt idx="197">
                  <c:v>0.38010654142248423</c:v>
                </c:pt>
                <c:pt idx="198">
                  <c:v>0.37680607882850153</c:v>
                </c:pt>
                <c:pt idx="199">
                  <c:v>0.37351267245058795</c:v>
                </c:pt>
                <c:pt idx="200">
                  <c:v>0.37022704287652602</c:v>
                </c:pt>
                <c:pt idx="201">
                  <c:v>0.36694988452968802</c:v>
                </c:pt>
                <c:pt idx="202">
                  <c:v>0.36368186625624382</c:v>
                </c:pt>
                <c:pt idx="203">
                  <c:v>0.36042363190656967</c:v>
                </c:pt>
                <c:pt idx="204">
                  <c:v>0.35717580091054346</c:v>
                </c:pt>
                <c:pt idx="205">
                  <c:v>0.35393896884643239</c:v>
                </c:pt>
                <c:pt idx="206">
                  <c:v>0.35071370800311347</c:v>
                </c:pt>
                <c:pt idx="207">
                  <c:v>0.34750056793538625</c:v>
                </c:pt>
                <c:pt idx="208">
                  <c:v>0.3443000760121625</c:v>
                </c:pt>
                <c:pt idx="209">
                  <c:v>0.3411127379573442</c:v>
                </c:pt>
                <c:pt idx="210">
                  <c:v>0.33793903838321482</c:v>
                </c:pt>
                <c:pt idx="211">
                  <c:v>0.33477944131619708</c:v>
                </c:pt>
                <c:pt idx="212">
                  <c:v>0.33163439071484047</c:v>
                </c:pt>
                <c:pt idx="213">
                  <c:v>0.32850431097993049</c:v>
                </c:pt>
                <c:pt idx="214">
                  <c:v>0.32538960745661688</c:v>
                </c:pt>
                <c:pt idx="215">
                  <c:v>0.32229066692848324</c:v>
                </c:pt>
                <c:pt idx="216">
                  <c:v>0.31920785810348951</c:v>
                </c:pt>
                <c:pt idx="217">
                  <c:v>0.31614153209173618</c:v>
                </c:pt>
                <c:pt idx="218">
                  <c:v>0.31309202287500909</c:v>
                </c:pt>
                <c:pt idx="219">
                  <c:v>0.31005964776808026</c:v>
                </c:pt>
                <c:pt idx="220">
                  <c:v>0.30704470787174687</c:v>
                </c:pt>
                <c:pt idx="221">
                  <c:v>0.3040474885176056</c:v>
                </c:pt>
                <c:pt idx="222">
                  <c:v>0.30106825970456691</c:v>
                </c:pt>
                <c:pt idx="223">
                  <c:v>0.29810727652712282</c:v>
                </c:pt>
                <c:pt idx="224">
                  <c:v>0.29516477959539511</c:v>
                </c:pt>
                <c:pt idx="225">
                  <c:v>0.29224099544699317</c:v>
                </c:pt>
                <c:pt idx="226">
                  <c:v>0.28933613695071936</c:v>
                </c:pt>
                <c:pt idx="227">
                  <c:v>0.28645040370217456</c:v>
                </c:pt>
                <c:pt idx="228">
                  <c:v>0.28358398241130911</c:v>
                </c:pt>
                <c:pt idx="229">
                  <c:v>0.28073704728198395</c:v>
                </c:pt>
                <c:pt idx="230">
                  <c:v>0.27790976038360321</c:v>
                </c:pt>
                <c:pt idx="231">
                  <c:v>0.2751022720148909</c:v>
                </c:pt>
                <c:pt idx="232">
                  <c:v>0.27231472105988219</c:v>
                </c:pt>
                <c:pt idx="233">
                  <c:v>0.26954723533621106</c:v>
                </c:pt>
                <c:pt idx="234">
                  <c:v>0.26679993193577728</c:v>
                </c:pt>
                <c:pt idx="235">
                  <c:v>0.26407291755787549</c:v>
                </c:pt>
                <c:pt idx="236">
                  <c:v>0.2613662888348795</c:v>
                </c:pt>
                <c:pt idx="237">
                  <c:v>0.25868013265057105</c:v>
                </c:pt>
                <c:pt idx="238">
                  <c:v>0.25601452645121114</c:v>
                </c:pt>
                <c:pt idx="239">
                  <c:v>0.25336953854944766</c:v>
                </c:pt>
                <c:pt idx="240">
                  <c:v>0.25074522842116131</c:v>
                </c:pt>
                <c:pt idx="241">
                  <c:v>0.24814164699534941</c:v>
                </c:pt>
                <c:pt idx="242">
                  <c:v>0.24555883693715039</c:v>
                </c:pt>
                <c:pt idx="243">
                  <c:v>0.24299683292411392</c:v>
                </c:pt>
                <c:pt idx="244">
                  <c:v>0.24045566191581941</c:v>
                </c:pt>
                <c:pt idx="245">
                  <c:v>0.23793534341695186</c:v>
                </c:pt>
                <c:pt idx="246">
                  <c:v>0.23543588973393956</c:v>
                </c:pt>
                <c:pt idx="247">
                  <c:v>0.23295730622526054</c:v>
                </c:pt>
                <c:pt idx="248">
                  <c:v>0.23049959154552893</c:v>
                </c:pt>
                <c:pt idx="249">
                  <c:v>0.22806273788346312</c:v>
                </c:pt>
                <c:pt idx="250">
                  <c:v>0.22564673119385123</c:v>
                </c:pt>
                <c:pt idx="251">
                  <c:v>0.22325155142361369</c:v>
                </c:pt>
                <c:pt idx="252">
                  <c:v>0.22087717273207808</c:v>
                </c:pt>
                <c:pt idx="253">
                  <c:v>0.21852356370556808</c:v>
                </c:pt>
                <c:pt idx="254">
                  <c:v>0.21619068756641874</c:v>
                </c:pt>
                <c:pt idx="255">
                  <c:v>0.21387850237651843</c:v>
                </c:pt>
                <c:pt idx="256">
                  <c:v>0.21158696123549056</c:v>
                </c:pt>
                <c:pt idx="257">
                  <c:v>0.20931601247361536</c:v>
                </c:pt>
                <c:pt idx="258">
                  <c:v>0.20706559983959763</c:v>
                </c:pt>
                <c:pt idx="259">
                  <c:v>0.20483566268328571</c:v>
                </c:pt>
                <c:pt idx="260">
                  <c:v>0.20262613613344346</c:v>
                </c:pt>
                <c:pt idx="261">
                  <c:v>0.20043695127067693</c:v>
                </c:pt>
                <c:pt idx="262">
                  <c:v>0.19826803529561704</c:v>
                </c:pt>
                <c:pt idx="263">
                  <c:v>0.19611931169245927</c:v>
                </c:pt>
                <c:pt idx="264">
                  <c:v>0.19399070038795704</c:v>
                </c:pt>
                <c:pt idx="265">
                  <c:v>0.19188211790596926</c:v>
                </c:pt>
                <c:pt idx="266">
                  <c:v>0.18979347751765507</c:v>
                </c:pt>
                <c:pt idx="267">
                  <c:v>0.1877246893874146</c:v>
                </c:pt>
                <c:pt idx="268">
                  <c:v>0.18567566071466721</c:v>
                </c:pt>
                <c:pt idx="269">
                  <c:v>0.18364629587156159</c:v>
                </c:pt>
                <c:pt idx="270">
                  <c:v>0.18163649653670769</c:v>
                </c:pt>
                <c:pt idx="271">
                  <c:v>0.17964616182502269</c:v>
                </c:pt>
                <c:pt idx="272">
                  <c:v>0.1776751884137768</c:v>
                </c:pt>
                <c:pt idx="273">
                  <c:v>0.17572347066493021</c:v>
                </c:pt>
                <c:pt idx="274">
                  <c:v>0.1737909007438436</c:v>
                </c:pt>
                <c:pt idx="275">
                  <c:v>0.1718773687344487</c:v>
                </c:pt>
                <c:pt idx="276">
                  <c:v>0.16998276275096319</c:v>
                </c:pt>
                <c:pt idx="277">
                  <c:v>0.16810696904622949</c:v>
                </c:pt>
                <c:pt idx="278">
                  <c:v>0.16624987211675943</c:v>
                </c:pt>
                <c:pt idx="279">
                  <c:v>0.16441135480456473</c:v>
                </c:pt>
                <c:pt idx="280">
                  <c:v>0.16259129839584857</c:v>
                </c:pt>
                <c:pt idx="281">
                  <c:v>0.16078958271663782</c:v>
                </c:pt>
                <c:pt idx="282">
                  <c:v>0.15900608622542736</c:v>
                </c:pt>
                <c:pt idx="283">
                  <c:v>0.15724068610291381</c:v>
                </c:pt>
                <c:pt idx="284">
                  <c:v>0.15549325833888855</c:v>
                </c:pt>
                <c:pt idx="285">
                  <c:v>0.15376367781635986</c:v>
                </c:pt>
                <c:pt idx="286">
                  <c:v>0.15205181839297796</c:v>
                </c:pt>
                <c:pt idx="287">
                  <c:v>0.15035755297982609</c:v>
                </c:pt>
                <c:pt idx="288">
                  <c:v>0.1486807536176479</c:v>
                </c:pt>
                <c:pt idx="289">
                  <c:v>0.1470212915505747</c:v>
                </c:pt>
                <c:pt idx="290">
                  <c:v>0.14537903729741883</c:v>
                </c:pt>
                <c:pt idx="291">
                  <c:v>0.1437538607205926</c:v>
                </c:pt>
                <c:pt idx="292">
                  <c:v>0.14214563109271799</c:v>
                </c:pt>
                <c:pt idx="293">
                  <c:v>0.14055421716098551</c:v>
                </c:pt>
                <c:pt idx="294">
                  <c:v>0.13897948720932105</c:v>
                </c:pt>
                <c:pt idx="295">
                  <c:v>0.13742130911841952</c:v>
                </c:pt>
                <c:pt idx="296">
                  <c:v>0.1358795504237007</c:v>
                </c:pt>
                <c:pt idx="297">
                  <c:v>0.13435407837124405</c:v>
                </c:pt>
                <c:pt idx="298">
                  <c:v>0.13284475997175454</c:v>
                </c:pt>
                <c:pt idx="299">
                  <c:v>0.13135146205261519</c:v>
                </c:pt>
                <c:pt idx="300">
                  <c:v>0.12987405130807497</c:v>
                </c:pt>
                <c:pt idx="301">
                  <c:v>0.12841239434762525</c:v>
                </c:pt>
                <c:pt idx="302">
                  <c:v>0.12696635774261333</c:v>
                </c:pt>
                <c:pt idx="303">
                  <c:v>0.12553580807114051</c:v>
                </c:pt>
                <c:pt idx="304">
                  <c:v>0.12412061196129397</c:v>
                </c:pt>
                <c:pt idx="305">
                  <c:v>0.12272063613275665</c:v>
                </c:pt>
                <c:pt idx="306">
                  <c:v>0.12133574743684172</c:v>
                </c:pt>
                <c:pt idx="307">
                  <c:v>0.11996581289499474</c:v>
                </c:pt>
                <c:pt idx="308">
                  <c:v>0.11861069973580753</c:v>
                </c:pt>
                <c:pt idx="309">
                  <c:v>0.11727027543058421</c:v>
                </c:pt>
                <c:pt idx="310">
                  <c:v>0.11594440772750329</c:v>
                </c:pt>
                <c:pt idx="311">
                  <c:v>0.11463296468441199</c:v>
                </c:pt>
                <c:pt idx="312">
                  <c:v>0.11333581470029588</c:v>
                </c:pt>
                <c:pt idx="313">
                  <c:v>0.11205282654545913</c:v>
                </c:pt>
                <c:pt idx="314">
                  <c:v>0.110783869390454</c:v>
                </c:pt>
                <c:pt idx="315">
                  <c:v>0.10952881283379598</c:v>
                </c:pt>
                <c:pt idx="316">
                  <c:v>0.1082875269284993</c:v>
                </c:pt>
                <c:pt idx="317">
                  <c:v>0.10705988220746822</c:v>
                </c:pt>
                <c:pt idx="318">
                  <c:v>0.10584574970777728</c:v>
                </c:pt>
                <c:pt idx="319">
                  <c:v>0.10464500099387362</c:v>
                </c:pt>
                <c:pt idx="320">
                  <c:v>0.10345750817973415</c:v>
                </c:pt>
                <c:pt idx="321">
                  <c:v>0.1022831439500072</c:v>
                </c:pt>
                <c:pt idx="322">
                  <c:v>0.10112178158017131</c:v>
                </c:pt>
                <c:pt idx="323">
                  <c:v>9.9973294955739353E-2</c:v>
                </c:pt>
                <c:pt idx="324">
                  <c:v>9.8837558590537181E-2</c:v>
                </c:pt>
                <c:pt idx="325">
                  <c:v>9.7714447644086252E-2</c:v>
                </c:pt>
                <c:pt idx="326">
                  <c:v>9.6603837938115486E-2</c:v>
                </c:pt>
                <c:pt idx="327">
                  <c:v>9.5505605972232455E-2</c:v>
                </c:pt>
                <c:pt idx="328">
                  <c:v>9.4419628938776798E-2</c:v>
                </c:pt>
                <c:pt idx="329">
                  <c:v>9.3345784736882417E-2</c:v>
                </c:pt>
                <c:pt idx="330">
                  <c:v>9.2283951985775589E-2</c:v>
                </c:pt>
                <c:pt idx="331">
                  <c:v>9.1234010037328866E-2</c:v>
                </c:pt>
                <c:pt idx="332">
                  <c:v>9.0195838987897708E-2</c:v>
                </c:pt>
                <c:pt idx="333">
                  <c:v>8.9169319689461693E-2</c:v>
                </c:pt>
                <c:pt idx="334">
                  <c:v>8.8154333760091755E-2</c:v>
                </c:pt>
                <c:pt idx="335">
                  <c:v>8.7150763593767056E-2</c:v>
                </c:pt>
                <c:pt idx="336">
                  <c:v>8.6158492369560302E-2</c:v>
                </c:pt>
                <c:pt idx="337">
                  <c:v>8.5177404060214401E-2</c:v>
                </c:pt>
                <c:pt idx="338">
                  <c:v>8.4207383440128569E-2</c:v>
                </c:pt>
                <c:pt idx="339">
                  <c:v>8.3248316092774249E-2</c:v>
                </c:pt>
                <c:pt idx="340">
                  <c:v>8.230008841756048E-2</c:v>
                </c:pt>
                <c:pt idx="341">
                  <c:v>8.1362587636165218E-2</c:v>
                </c:pt>
                <c:pt idx="342">
                  <c:v>8.0435701798352785E-2</c:v>
                </c:pt>
                <c:pt idx="343">
                  <c:v>7.9519319787292847E-2</c:v>
                </c:pt>
                <c:pt idx="344">
                  <c:v>7.8613331324400321E-2</c:v>
                </c:pt>
                <c:pt idx="345">
                  <c:v>7.7717626973709278E-2</c:v>
                </c:pt>
                <c:pt idx="346">
                  <c:v>7.683209814580097E-2</c:v>
                </c:pt>
                <c:pt idx="347">
                  <c:v>7.5956637101297367E-2</c:v>
                </c:pt>
                <c:pt idx="348">
                  <c:v>7.5091136953940082E-2</c:v>
                </c:pt>
                <c:pt idx="349">
                  <c:v>7.4235491673263918E-2</c:v>
                </c:pt>
                <c:pt idx="350">
                  <c:v>7.3389596086885098E-2</c:v>
                </c:pt>
                <c:pt idx="351">
                  <c:v>7.2553345882413037E-2</c:v>
                </c:pt>
                <c:pt idx="352">
                  <c:v>7.1726637609003149E-2</c:v>
                </c:pt>
                <c:pt idx="353">
                  <c:v>7.0909368678560777E-2</c:v>
                </c:pt>
                <c:pt idx="354">
                  <c:v>7.0101437366611744E-2</c:v>
                </c:pt>
                <c:pt idx="355">
                  <c:v>6.930274281284933E-2</c:v>
                </c:pt>
                <c:pt idx="356">
                  <c:v>6.8513185021372061E-2</c:v>
                </c:pt>
                <c:pt idx="357">
                  <c:v>6.773266486062221E-2</c:v>
                </c:pt>
                <c:pt idx="358">
                  <c:v>6.6961084063037468E-2</c:v>
                </c:pt>
                <c:pt idx="359">
                  <c:v>6.6198345224426386E-2</c:v>
                </c:pt>
                <c:pt idx="360">
                  <c:v>6.5444351803078435E-2</c:v>
                </c:pt>
                <c:pt idx="361">
                  <c:v>6.4699008118619061E-2</c:v>
                </c:pt>
                <c:pt idx="362">
                  <c:v>6.3962219350619604E-2</c:v>
                </c:pt>
                <c:pt idx="363">
                  <c:v>6.3233891536972953E-2</c:v>
                </c:pt>
                <c:pt idx="364">
                  <c:v>6.2513931572042172E-2</c:v>
                </c:pt>
                <c:pt idx="365">
                  <c:v>6.1802247204593985E-2</c:v>
                </c:pt>
                <c:pt idx="366">
                  <c:v>6.109874703552462E-2</c:v>
                </c:pt>
                <c:pt idx="367">
                  <c:v>6.0403340515386456E-2</c:v>
                </c:pt>
                <c:pt idx="368">
                  <c:v>5.9715937941724744E-2</c:v>
                </c:pt>
                <c:pt idx="369">
                  <c:v>5.9036450456232292E-2</c:v>
                </c:pt>
                <c:pt idx="370">
                  <c:v>5.8364790041729973E-2</c:v>
                </c:pt>
                <c:pt idx="371">
                  <c:v>5.7700869518980062E-2</c:v>
                </c:pt>
                <c:pt idx="372">
                  <c:v>5.7044602543341656E-2</c:v>
                </c:pt>
                <c:pt idx="373">
                  <c:v>5.6395903601273341E-2</c:v>
                </c:pt>
                <c:pt idx="374">
                  <c:v>5.5754688006691484E-2</c:v>
                </c:pt>
                <c:pt idx="375">
                  <c:v>5.5120871897190296E-2</c:v>
                </c:pt>
                <c:pt idx="376">
                  <c:v>5.4494372230130289E-2</c:v>
                </c:pt>
                <c:pt idx="377">
                  <c:v>5.387510677860223E-2</c:v>
                </c:pt>
                <c:pt idx="378">
                  <c:v>5.3262994127271264E-2</c:v>
                </c:pt>
                <c:pt idx="379">
                  <c:v>5.2657953668108916E-2</c:v>
                </c:pt>
                <c:pt idx="380">
                  <c:v>5.205990559601708E-2</c:v>
                </c:pt>
                <c:pt idx="381">
                  <c:v>5.1468770904351521E-2</c:v>
                </c:pt>
                <c:pt idx="382">
                  <c:v>5.0884471380347907E-2</c:v>
                </c:pt>
                <c:pt idx="383">
                  <c:v>5.0306929600458038E-2</c:v>
                </c:pt>
                <c:pt idx="384">
                  <c:v>4.9736068925599529E-2</c:v>
                </c:pt>
                <c:pt idx="385">
                  <c:v>4.9171813496325004E-2</c:v>
                </c:pt>
                <c:pt idx="386">
                  <c:v>4.8614088227914964E-2</c:v>
                </c:pt>
                <c:pt idx="387">
                  <c:v>4.8062818805398727E-2</c:v>
                </c:pt>
                <c:pt idx="388">
                  <c:v>4.7517931678509359E-2</c:v>
                </c:pt>
                <c:pt idx="389">
                  <c:v>4.6979354056574045E-2</c:v>
                </c:pt>
                <c:pt idx="390">
                  <c:v>4.6447013903347663E-2</c:v>
                </c:pt>
                <c:pt idx="391">
                  <c:v>4.5920839931790212E-2</c:v>
                </c:pt>
                <c:pt idx="392">
                  <c:v>4.5400761598794526E-2</c:v>
                </c:pt>
                <c:pt idx="393">
                  <c:v>4.488670909986614E-2</c:v>
                </c:pt>
                <c:pt idx="394">
                  <c:v>4.4378613363760477E-2</c:v>
                </c:pt>
                <c:pt idx="395">
                  <c:v>4.3876406047079632E-2</c:v>
                </c:pt>
                <c:pt idx="396">
                  <c:v>4.3380019528833018E-2</c:v>
                </c:pt>
                <c:pt idx="397">
                  <c:v>4.2889386904964362E-2</c:v>
                </c:pt>
                <c:pt idx="398">
                  <c:v>4.2404441982849102E-2</c:v>
                </c:pt>
                <c:pt idx="399">
                  <c:v>4.1925119275764068E-2</c:v>
                </c:pt>
                <c:pt idx="400">
                  <c:v>4.1451353997333892E-2</c:v>
                </c:pt>
                <c:pt idx="401">
                  <c:v>4.0983082055955092E-2</c:v>
                </c:pt>
                <c:pt idx="402">
                  <c:v>4.052024004920235E-2</c:v>
                </c:pt>
                <c:pt idx="403">
                  <c:v>4.0062765258218676E-2</c:v>
                </c:pt>
                <c:pt idx="404">
                  <c:v>3.9610595642091788E-2</c:v>
                </c:pt>
                <c:pt idx="405">
                  <c:v>3.9163669832219784E-2</c:v>
                </c:pt>
                <c:pt idx="406">
                  <c:v>3.8721927126668297E-2</c:v>
                </c:pt>
                <c:pt idx="407">
                  <c:v>3.8285307484520817E-2</c:v>
                </c:pt>
                <c:pt idx="408">
                  <c:v>3.7853751520225312E-2</c:v>
                </c:pt>
                <c:pt idx="409">
                  <c:v>3.7427200497938323E-2</c:v>
                </c:pt>
                <c:pt idx="410">
                  <c:v>3.7005596325869125E-2</c:v>
                </c:pt>
                <c:pt idx="411">
                  <c:v>3.6588881550625632E-2</c:v>
                </c:pt>
                <c:pt idx="412">
                  <c:v>3.6176999351564362E-2</c:v>
                </c:pt>
                <c:pt idx="413">
                  <c:v>3.5769893535145175E-2</c:v>
                </c:pt>
                <c:pt idx="414">
                  <c:v>3.5367508529293656E-2</c:v>
                </c:pt>
                <c:pt idx="415">
                  <c:v>3.4969789377772419E-2</c:v>
                </c:pt>
                <c:pt idx="416">
                  <c:v>3.4576681734562541E-2</c:v>
                </c:pt>
                <c:pt idx="417">
                  <c:v>3.4188131858257143E-2</c:v>
                </c:pt>
                <c:pt idx="418">
                  <c:v>3.3804086606468026E-2</c:v>
                </c:pt>
                <c:pt idx="419">
                  <c:v>3.3424493430247483E-2</c:v>
                </c:pt>
                <c:pt idx="420">
                  <c:v>3.3049300368526165E-2</c:v>
                </c:pt>
                <c:pt idx="421">
                  <c:v>3.2678456042567874E-2</c:v>
                </c:pt>
                <c:pt idx="422">
                  <c:v>3.2311909650443525E-2</c:v>
                </c:pt>
                <c:pt idx="423">
                  <c:v>3.1949610961524558E-2</c:v>
                </c:pt>
                <c:pt idx="424">
                  <c:v>3.1591510310997363E-2</c:v>
                </c:pt>
                <c:pt idx="425">
                  <c:v>3.1237558594399632E-2</c:v>
                </c:pt>
                <c:pt idx="426">
                  <c:v>3.0887707262179421E-2</c:v>
                </c:pt>
                <c:pt idx="427">
                  <c:v>3.0541908314278741E-2</c:v>
                </c:pt>
                <c:pt idx="428">
                  <c:v>3.0200114294741415E-2</c:v>
                </c:pt>
                <c:pt idx="429">
                  <c:v>2.9862278286346897E-2</c:v>
                </c:pt>
                <c:pt idx="430">
                  <c:v>2.9528353905270654E-2</c:v>
                </c:pt>
                <c:pt idx="431">
                  <c:v>2.9198295295771962E-2</c:v>
                </c:pt>
                <c:pt idx="432">
                  <c:v>2.8872057124909957E-2</c:v>
                </c:pt>
                <c:pt idx="433">
                  <c:v>2.8549594577287871E-2</c:v>
                </c:pt>
                <c:pt idx="434">
                  <c:v>2.8230863349827641E-2</c:v>
                </c:pt>
                <c:pt idx="435">
                  <c:v>2.7915819646574063E-2</c:v>
                </c:pt>
                <c:pt idx="436">
                  <c:v>2.7604420173530111E-2</c:v>
                </c:pt>
                <c:pt idx="437">
                  <c:v>2.7296622133523019E-2</c:v>
                </c:pt>
                <c:pt idx="438">
                  <c:v>2.6992383221102985E-2</c:v>
                </c:pt>
                <c:pt idx="439">
                  <c:v>2.669166161747346E-2</c:v>
                </c:pt>
                <c:pt idx="440">
                  <c:v>2.639441598545493E-2</c:v>
                </c:pt>
                <c:pt idx="441">
                  <c:v>2.6100605464481699E-2</c:v>
                </c:pt>
                <c:pt idx="442">
                  <c:v>2.5810189665632213E-2</c:v>
                </c:pt>
                <c:pt idx="443">
                  <c:v>2.5523128666693824E-2</c:v>
                </c:pt>
                <c:pt idx="444">
                  <c:v>2.5239383007261813E-2</c:v>
                </c:pt>
                <c:pt idx="445">
                  <c:v>2.4958913683873304E-2</c:v>
                </c:pt>
                <c:pt idx="446">
                  <c:v>2.4681682145176121E-2</c:v>
                </c:pt>
                <c:pt idx="447">
                  <c:v>2.4407650287133202E-2</c:v>
                </c:pt>
                <c:pt idx="448">
                  <c:v>2.4136780448262635E-2</c:v>
                </c:pt>
                <c:pt idx="449">
                  <c:v>2.3869035404913544E-2</c:v>
                </c:pt>
                <c:pt idx="450">
                  <c:v>2.3604378366578145E-2</c:v>
                </c:pt>
                <c:pt idx="451">
                  <c:v>2.3342772971239878E-2</c:v>
                </c:pt>
                <c:pt idx="452">
                  <c:v>2.3084183280758622E-2</c:v>
                </c:pt>
                <c:pt idx="453">
                  <c:v>2.2828573776291824E-2</c:v>
                </c:pt>
                <c:pt idx="454">
                  <c:v>2.2575909353752893E-2</c:v>
                </c:pt>
                <c:pt idx="455">
                  <c:v>2.2326155319306411E-2</c:v>
                </c:pt>
                <c:pt idx="456">
                  <c:v>2.2079277384900162E-2</c:v>
                </c:pt>
                <c:pt idx="457">
                  <c:v>2.1835241663834631E-2</c:v>
                </c:pt>
                <c:pt idx="458">
                  <c:v>2.1594014666369343E-2</c:v>
                </c:pt>
                <c:pt idx="459">
                  <c:v>2.1355563295366455E-2</c:v>
                </c:pt>
                <c:pt idx="460">
                  <c:v>2.1119854841971777E-2</c:v>
                </c:pt>
                <c:pt idx="461">
                  <c:v>2.088685698133318E-2</c:v>
                </c:pt>
                <c:pt idx="462">
                  <c:v>2.0656537768355864E-2</c:v>
                </c:pt>
                <c:pt idx="463">
                  <c:v>2.0428865633495202E-2</c:v>
                </c:pt>
                <c:pt idx="464">
                  <c:v>2.0203809378587182E-2</c:v>
                </c:pt>
                <c:pt idx="465">
                  <c:v>1.9981338172715347E-2</c:v>
                </c:pt>
                <c:pt idx="466">
                  <c:v>1.976142154811571E-2</c:v>
                </c:pt>
                <c:pt idx="467">
                  <c:v>1.9544029396118528E-2</c:v>
                </c:pt>
                <c:pt idx="468">
                  <c:v>1.9329131963126835E-2</c:v>
                </c:pt>
                <c:pt idx="469">
                  <c:v>1.9116699846632869E-2</c:v>
                </c:pt>
                <c:pt idx="470">
                  <c:v>1.8906703991270545E-2</c:v>
                </c:pt>
                <c:pt idx="471">
                  <c:v>1.8699115684905347E-2</c:v>
                </c:pt>
                <c:pt idx="472">
                  <c:v>1.8493906554760849E-2</c:v>
                </c:pt>
                <c:pt idx="473">
                  <c:v>1.8291048563581772E-2</c:v>
                </c:pt>
                <c:pt idx="474">
                  <c:v>1.8090514005833884E-2</c:v>
                </c:pt>
                <c:pt idx="475">
                  <c:v>1.7892275503939896E-2</c:v>
                </c:pt>
                <c:pt idx="476">
                  <c:v>1.7696306004551857E-2</c:v>
                </c:pt>
                <c:pt idx="477">
                  <c:v>1.7502578774859886E-2</c:v>
                </c:pt>
                <c:pt idx="478">
                  <c:v>1.7311067398936477E-2</c:v>
                </c:pt>
                <c:pt idx="479">
                  <c:v>1.7121745774116966E-2</c:v>
                </c:pt>
                <c:pt idx="480">
                  <c:v>1.6934588107415455E-2</c:v>
                </c:pt>
                <c:pt idx="481">
                  <c:v>1.6749568911976452E-2</c:v>
                </c:pt>
                <c:pt idx="482">
                  <c:v>1.6566663003561726E-2</c:v>
                </c:pt>
                <c:pt idx="483">
                  <c:v>1.6385845497072251E-2</c:v>
                </c:pt>
                <c:pt idx="484">
                  <c:v>1.6207091803105308E-2</c:v>
                </c:pt>
                <c:pt idx="485">
                  <c:v>1.6030377624546212E-2</c:v>
                </c:pt>
                <c:pt idx="486">
                  <c:v>1.5855678953194723E-2</c:v>
                </c:pt>
                <c:pt idx="487">
                  <c:v>1.5682972066425799E-2</c:v>
                </c:pt>
                <c:pt idx="488">
                  <c:v>1.5512233523884589E-2</c:v>
                </c:pt>
                <c:pt idx="489">
                  <c:v>1.5343440164215448E-2</c:v>
                </c:pt>
                <c:pt idx="490">
                  <c:v>1.5176569101824463E-2</c:v>
                </c:pt>
                <c:pt idx="491">
                  <c:v>1.5011597723676091E-2</c:v>
                </c:pt>
                <c:pt idx="492">
                  <c:v>1.4848503686122467E-2</c:v>
                </c:pt>
                <c:pt idx="493">
                  <c:v>1.4687264911766491E-2</c:v>
                </c:pt>
                <c:pt idx="494">
                  <c:v>1.452785958635726E-2</c:v>
                </c:pt>
                <c:pt idx="495">
                  <c:v>1.4370266155718677E-2</c:v>
                </c:pt>
                <c:pt idx="496">
                  <c:v>1.4214463322710145E-2</c:v>
                </c:pt>
                <c:pt idx="497">
                  <c:v>1.4060430044219613E-2</c:v>
                </c:pt>
                <c:pt idx="498">
                  <c:v>1.3908145528188786E-2</c:v>
                </c:pt>
                <c:pt idx="499">
                  <c:v>1.3757589230669831E-2</c:v>
                </c:pt>
                <c:pt idx="500">
                  <c:v>1.3608740852913677E-2</c:v>
                </c:pt>
              </c:numCache>
            </c:numRef>
          </c:val>
          <c:smooth val="0"/>
          <c:extLst>
            <c:ext xmlns:c16="http://schemas.microsoft.com/office/drawing/2014/chart" uri="{C3380CC4-5D6E-409C-BE32-E72D297353CC}">
              <c16:uniqueId val="{00000000-D93C-4681-A977-25A3CD28DF4A}"/>
            </c:ext>
          </c:extLst>
        </c:ser>
        <c:ser>
          <c:idx val="1"/>
          <c:order val="1"/>
          <c:tx>
            <c:strRef>
              <c:f>Arkusz2!$C$4</c:f>
              <c:strCache>
                <c:ptCount val="1"/>
                <c:pt idx="0">
                  <c:v>mi=1; std=1</c:v>
                </c:pt>
              </c:strCache>
            </c:strRef>
          </c:tx>
          <c:marker>
            <c:symbol val="none"/>
          </c:marker>
          <c:cat>
            <c:numRef>
              <c:f>Arkusz2!$A$5:$A$505</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0.35000000000000003</c:v>
                </c:pt>
                <c:pt idx="36">
                  <c:v>0.36</c:v>
                </c:pt>
                <c:pt idx="37">
                  <c:v>0.37</c:v>
                </c:pt>
                <c:pt idx="38">
                  <c:v>0.38</c:v>
                </c:pt>
                <c:pt idx="39">
                  <c:v>0.39</c:v>
                </c:pt>
                <c:pt idx="40">
                  <c:v>0.4</c:v>
                </c:pt>
                <c:pt idx="41">
                  <c:v>0.41000000000000003</c:v>
                </c:pt>
                <c:pt idx="42">
                  <c:v>0.42</c:v>
                </c:pt>
                <c:pt idx="43">
                  <c:v>0.43</c:v>
                </c:pt>
                <c:pt idx="44">
                  <c:v>0.44</c:v>
                </c:pt>
                <c:pt idx="45">
                  <c:v>0.45</c:v>
                </c:pt>
                <c:pt idx="46">
                  <c:v>0.46</c:v>
                </c:pt>
                <c:pt idx="47">
                  <c:v>0.47000000000000003</c:v>
                </c:pt>
                <c:pt idx="48">
                  <c:v>0.48</c:v>
                </c:pt>
                <c:pt idx="49">
                  <c:v>0.49</c:v>
                </c:pt>
                <c:pt idx="50">
                  <c:v>0.5</c:v>
                </c:pt>
                <c:pt idx="51">
                  <c:v>0.51</c:v>
                </c:pt>
                <c:pt idx="52">
                  <c:v>0.52</c:v>
                </c:pt>
                <c:pt idx="53">
                  <c:v>0.53</c:v>
                </c:pt>
                <c:pt idx="54">
                  <c:v>0.54</c:v>
                </c:pt>
                <c:pt idx="55">
                  <c:v>0.55000000000000004</c:v>
                </c:pt>
                <c:pt idx="56">
                  <c:v>0.56000000000000005</c:v>
                </c:pt>
                <c:pt idx="57">
                  <c:v>0.57000000000000006</c:v>
                </c:pt>
                <c:pt idx="58">
                  <c:v>0.57999999999999996</c:v>
                </c:pt>
                <c:pt idx="59">
                  <c:v>0.59</c:v>
                </c:pt>
                <c:pt idx="60">
                  <c:v>0.6</c:v>
                </c:pt>
                <c:pt idx="61">
                  <c:v>0.61</c:v>
                </c:pt>
                <c:pt idx="62">
                  <c:v>0.62</c:v>
                </c:pt>
                <c:pt idx="63">
                  <c:v>0.63</c:v>
                </c:pt>
                <c:pt idx="64">
                  <c:v>0.64</c:v>
                </c:pt>
                <c:pt idx="65">
                  <c:v>0.65</c:v>
                </c:pt>
                <c:pt idx="66">
                  <c:v>0.66</c:v>
                </c:pt>
                <c:pt idx="67">
                  <c:v>0.67</c:v>
                </c:pt>
                <c:pt idx="68">
                  <c:v>0.68</c:v>
                </c:pt>
                <c:pt idx="69">
                  <c:v>0.69000000000000006</c:v>
                </c:pt>
                <c:pt idx="70">
                  <c:v>0.70000000000000007</c:v>
                </c:pt>
                <c:pt idx="71">
                  <c:v>0.71</c:v>
                </c:pt>
                <c:pt idx="72">
                  <c:v>0.72</c:v>
                </c:pt>
                <c:pt idx="73">
                  <c:v>0.73</c:v>
                </c:pt>
                <c:pt idx="74">
                  <c:v>0.74</c:v>
                </c:pt>
                <c:pt idx="75">
                  <c:v>0.75</c:v>
                </c:pt>
                <c:pt idx="76">
                  <c:v>0.76</c:v>
                </c:pt>
                <c:pt idx="77">
                  <c:v>0.77</c:v>
                </c:pt>
                <c:pt idx="78">
                  <c:v>0.78</c:v>
                </c:pt>
                <c:pt idx="79">
                  <c:v>0.79</c:v>
                </c:pt>
                <c:pt idx="80">
                  <c:v>0.8</c:v>
                </c:pt>
                <c:pt idx="81">
                  <c:v>0.81</c:v>
                </c:pt>
                <c:pt idx="82">
                  <c:v>0.82000000000000006</c:v>
                </c:pt>
                <c:pt idx="83">
                  <c:v>0.83000000000000007</c:v>
                </c:pt>
                <c:pt idx="84">
                  <c:v>0.84</c:v>
                </c:pt>
                <c:pt idx="85">
                  <c:v>0.85</c:v>
                </c:pt>
                <c:pt idx="86">
                  <c:v>0.86</c:v>
                </c:pt>
                <c:pt idx="87">
                  <c:v>0.87</c:v>
                </c:pt>
                <c:pt idx="88">
                  <c:v>0.88</c:v>
                </c:pt>
                <c:pt idx="89">
                  <c:v>0.89</c:v>
                </c:pt>
                <c:pt idx="90">
                  <c:v>0.9</c:v>
                </c:pt>
                <c:pt idx="91">
                  <c:v>0.91</c:v>
                </c:pt>
                <c:pt idx="92">
                  <c:v>0.92</c:v>
                </c:pt>
                <c:pt idx="93">
                  <c:v>0.93</c:v>
                </c:pt>
                <c:pt idx="94">
                  <c:v>0.94000000000000006</c:v>
                </c:pt>
                <c:pt idx="95">
                  <c:v>0.95000000000000007</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1.1300000000000001</c:v>
                </c:pt>
                <c:pt idx="114">
                  <c:v>1.1400000000000001</c:v>
                </c:pt>
                <c:pt idx="115">
                  <c:v>1.1500000000000001</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1.4000000000000001</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c:v>
                </c:pt>
                <c:pt idx="193">
                  <c:v>1.93</c:v>
                </c:pt>
                <c:pt idx="194">
                  <c:v>1.94</c:v>
                </c:pt>
                <c:pt idx="195">
                  <c:v>1.95</c:v>
                </c:pt>
                <c:pt idx="196">
                  <c:v>1.96</c:v>
                </c:pt>
                <c:pt idx="197">
                  <c:v>1.97</c:v>
                </c:pt>
                <c:pt idx="198">
                  <c:v>1.98</c:v>
                </c:pt>
                <c:pt idx="199">
                  <c:v>1.99</c:v>
                </c:pt>
                <c:pt idx="200">
                  <c:v>2</c:v>
                </c:pt>
                <c:pt idx="201">
                  <c:v>2.0100000000000002</c:v>
                </c:pt>
                <c:pt idx="202">
                  <c:v>2.02</c:v>
                </c:pt>
                <c:pt idx="203">
                  <c:v>2.0300000000000002</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2.2600000000000002</c:v>
                </c:pt>
                <c:pt idx="227">
                  <c:v>2.27</c:v>
                </c:pt>
                <c:pt idx="228">
                  <c:v>2.2800000000000002</c:v>
                </c:pt>
                <c:pt idx="229">
                  <c:v>2.29</c:v>
                </c:pt>
                <c:pt idx="230">
                  <c:v>2.3000000000000003</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2.5100000000000002</c:v>
                </c:pt>
                <c:pt idx="252">
                  <c:v>2.52</c:v>
                </c:pt>
                <c:pt idx="253">
                  <c:v>2.5300000000000002</c:v>
                </c:pt>
                <c:pt idx="254">
                  <c:v>2.54</c:v>
                </c:pt>
                <c:pt idx="255">
                  <c:v>2.5500000000000003</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2.8000000000000003</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3.0100000000000002</c:v>
                </c:pt>
                <c:pt idx="302">
                  <c:v>3.02</c:v>
                </c:pt>
                <c:pt idx="303">
                  <c:v>3.0300000000000002</c:v>
                </c:pt>
                <c:pt idx="304">
                  <c:v>3.04</c:v>
                </c:pt>
                <c:pt idx="305">
                  <c:v>3.0500000000000003</c:v>
                </c:pt>
                <c:pt idx="306">
                  <c:v>3.06</c:v>
                </c:pt>
                <c:pt idx="307">
                  <c:v>3.0700000000000003</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3.3000000000000003</c:v>
                </c:pt>
                <c:pt idx="331">
                  <c:v>3.31</c:v>
                </c:pt>
                <c:pt idx="332">
                  <c:v>3.3200000000000003</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3.5100000000000002</c:v>
                </c:pt>
                <c:pt idx="352">
                  <c:v>3.52</c:v>
                </c:pt>
                <c:pt idx="353">
                  <c:v>3.5300000000000002</c:v>
                </c:pt>
                <c:pt idx="354">
                  <c:v>3.54</c:v>
                </c:pt>
                <c:pt idx="355">
                  <c:v>3.5500000000000003</c:v>
                </c:pt>
                <c:pt idx="356">
                  <c:v>3.56</c:v>
                </c:pt>
                <c:pt idx="357">
                  <c:v>3.5700000000000003</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3.8000000000000003</c:v>
                </c:pt>
                <c:pt idx="381">
                  <c:v>3.81</c:v>
                </c:pt>
                <c:pt idx="382">
                  <c:v>3.8200000000000003</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4.0200000000000005</c:v>
                </c:pt>
                <c:pt idx="403">
                  <c:v>4.03</c:v>
                </c:pt>
                <c:pt idx="404">
                  <c:v>4.04</c:v>
                </c:pt>
                <c:pt idx="405">
                  <c:v>4.05</c:v>
                </c:pt>
                <c:pt idx="406">
                  <c:v>4.0600000000000005</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4.2700000000000005</c:v>
                </c:pt>
                <c:pt idx="428">
                  <c:v>4.28</c:v>
                </c:pt>
                <c:pt idx="429">
                  <c:v>4.29</c:v>
                </c:pt>
                <c:pt idx="430">
                  <c:v>4.3</c:v>
                </c:pt>
                <c:pt idx="431">
                  <c:v>4.3100000000000005</c:v>
                </c:pt>
                <c:pt idx="432">
                  <c:v>4.32</c:v>
                </c:pt>
                <c:pt idx="433">
                  <c:v>4.33</c:v>
                </c:pt>
                <c:pt idx="434">
                  <c:v>4.34</c:v>
                </c:pt>
                <c:pt idx="435">
                  <c:v>4.3500000000000005</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4.5200000000000005</c:v>
                </c:pt>
                <c:pt idx="453">
                  <c:v>4.53</c:v>
                </c:pt>
                <c:pt idx="454">
                  <c:v>4.54</c:v>
                </c:pt>
                <c:pt idx="455">
                  <c:v>4.55</c:v>
                </c:pt>
                <c:pt idx="456">
                  <c:v>4.5600000000000005</c:v>
                </c:pt>
                <c:pt idx="457">
                  <c:v>4.57</c:v>
                </c:pt>
                <c:pt idx="458">
                  <c:v>4.58</c:v>
                </c:pt>
                <c:pt idx="459">
                  <c:v>4.59</c:v>
                </c:pt>
                <c:pt idx="460">
                  <c:v>4.6000000000000005</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4.7700000000000005</c:v>
                </c:pt>
                <c:pt idx="478">
                  <c:v>4.78</c:v>
                </c:pt>
                <c:pt idx="479">
                  <c:v>4.79</c:v>
                </c:pt>
                <c:pt idx="480">
                  <c:v>4.8</c:v>
                </c:pt>
                <c:pt idx="481">
                  <c:v>4.8100000000000005</c:v>
                </c:pt>
                <c:pt idx="482">
                  <c:v>4.82</c:v>
                </c:pt>
                <c:pt idx="483">
                  <c:v>4.83</c:v>
                </c:pt>
                <c:pt idx="484">
                  <c:v>4.84</c:v>
                </c:pt>
                <c:pt idx="485">
                  <c:v>4.8500000000000005</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Arkusz2!$C$5:$C$505</c:f>
              <c:numCache>
                <c:formatCode>General</c:formatCode>
                <c:ptCount val="501"/>
                <c:pt idx="0">
                  <c:v>9.1850617618190192E-20</c:v>
                </c:pt>
                <c:pt idx="1">
                  <c:v>6.287410283174827E-6</c:v>
                </c:pt>
                <c:pt idx="2">
                  <c:v>1.1722661790735562E-4</c:v>
                </c:pt>
                <c:pt idx="3">
                  <c:v>5.2335574451308484E-4</c:v>
                </c:pt>
                <c:pt idx="4">
                  <c:v>1.3720006292223432E-3</c:v>
                </c:pt>
                <c:pt idx="5">
                  <c:v>2.7390038705985033E-3</c:v>
                </c:pt>
                <c:pt idx="6">
                  <c:v>4.6453213105310878E-3</c:v>
                </c:pt>
                <c:pt idx="7">
                  <c:v>7.0765039032591156E-3</c:v>
                </c:pt>
                <c:pt idx="8">
                  <c:v>9.9973350490807616E-3</c:v>
                </c:pt>
                <c:pt idx="9">
                  <c:v>1.3361655991682941E-2</c:v>
                </c:pt>
                <c:pt idx="10">
                  <c:v>1.7118651936821803E-2</c:v>
                </c:pt>
                <c:pt idx="11">
                  <c:v>2.1216745750004092E-2</c:v>
                </c:pt>
                <c:pt idx="12">
                  <c:v>2.5605926225042E-2</c:v>
                </c:pt>
                <c:pt idx="13">
                  <c:v>3.023906806563725E-2</c:v>
                </c:pt>
                <c:pt idx="14">
                  <c:v>3.5072609645741021E-2</c:v>
                </c:pt>
                <c:pt idx="15">
                  <c:v>4.0066826813663588E-2</c:v>
                </c:pt>
                <c:pt idx="16">
                  <c:v>4.518585726852254E-2</c:v>
                </c:pt>
                <c:pt idx="17">
                  <c:v>5.0397575519152284E-2</c:v>
                </c:pt>
                <c:pt idx="18">
                  <c:v>5.567338295243026E-2</c:v>
                </c:pt>
                <c:pt idx="19">
                  <c:v>6.0987954399264209E-2</c:v>
                </c:pt>
                <c:pt idx="20">
                  <c:v>6.6318967463090253E-2</c:v>
                </c:pt>
                <c:pt idx="21">
                  <c:v>7.1646830976479448E-2</c:v>
                </c:pt>
                <c:pt idx="22">
                  <c:v>7.6954422472984535E-2</c:v>
                </c:pt>
                <c:pt idx="23">
                  <c:v>8.2226840333083973E-2</c:v>
                </c:pt>
                <c:pt idx="24">
                  <c:v>8.745117352069777E-2</c:v>
                </c:pt>
                <c:pt idx="25">
                  <c:v>9.2616290068217352E-2</c:v>
                </c:pt>
                <c:pt idx="26">
                  <c:v>9.7712644361634376E-2</c:v>
                </c:pt>
                <c:pt idx="27">
                  <c:v>0.10273210260291697</c:v>
                </c:pt>
                <c:pt idx="28">
                  <c:v>0.10766778543736072</c:v>
                </c:pt>
                <c:pt idx="29">
                  <c:v>0.11251392653098145</c:v>
                </c:pt>
                <c:pt idx="30">
                  <c:v>0.11726574580123322</c:v>
                </c:pt>
                <c:pt idx="31">
                  <c:v>0.12191933599926866</c:v>
                </c:pt>
                <c:pt idx="32">
                  <c:v>0.12647156138408511</c:v>
                </c:pt>
                <c:pt idx="33">
                  <c:v>0.13091996729850577</c:v>
                </c:pt>
                <c:pt idx="34">
                  <c:v>0.13526269954103301</c:v>
                </c:pt>
                <c:pt idx="35">
                  <c:v>0.13949843251770153</c:v>
                </c:pt>
                <c:pt idx="36">
                  <c:v>0.14362630524869283</c:v>
                </c:pt>
                <c:pt idx="37">
                  <c:v>0.14764586439230967</c:v>
                </c:pt>
                <c:pt idx="38">
                  <c:v>0.15155701353194562</c:v>
                </c:pt>
                <c:pt idx="39">
                  <c:v>0.15535996804888674</c:v>
                </c:pt>
                <c:pt idx="40">
                  <c:v>0.15905521497467162</c:v>
                </c:pt>
                <c:pt idx="41">
                  <c:v>0.16264347728128248</c:v>
                </c:pt>
                <c:pt idx="42">
                  <c:v>0.1661256821258047</c:v>
                </c:pt>
                <c:pt idx="43">
                  <c:v>0.16950293261871974</c:v>
                </c:pt>
                <c:pt idx="44">
                  <c:v>0.17277648273209154</c:v>
                </c:pt>
                <c:pt idx="45">
                  <c:v>0.17594771500600814</c:v>
                </c:pt>
                <c:pt idx="46">
                  <c:v>0.17901812074920787</c:v>
                </c:pt>
                <c:pt idx="47">
                  <c:v>0.18198928246327534</c:v>
                </c:pt>
                <c:pt idx="48">
                  <c:v>0.18486285824956797</c:v>
                </c:pt>
                <c:pt idx="49">
                  <c:v>0.18764056798449938</c:v>
                </c:pt>
                <c:pt idx="50">
                  <c:v>0.19032418107232302</c:v>
                </c:pt>
                <c:pt idx="51">
                  <c:v>0.19291550560545542</c:v>
                </c:pt>
                <c:pt idx="52">
                  <c:v>0.1954163787809286</c:v>
                </c:pt>
                <c:pt idx="53">
                  <c:v>0.1978286584380454</c:v>
                </c:pt>
                <c:pt idx="54">
                  <c:v>0.2001542155969496</c:v>
                </c:pt>
                <c:pt idx="55">
                  <c:v>0.20239492789083169</c:v>
                </c:pt>
                <c:pt idx="56">
                  <c:v>0.20455267379604999</c:v>
                </c:pt>
                <c:pt idx="57">
                  <c:v>0.20662932757472954</c:v>
                </c:pt>
                <c:pt idx="58">
                  <c:v>0.20862675485353724</c:v>
                </c:pt>
                <c:pt idx="59">
                  <c:v>0.21054680877047496</c:v>
                </c:pt>
                <c:pt idx="60">
                  <c:v>0.21239132662876864</c:v>
                </c:pt>
                <c:pt idx="61">
                  <c:v>0.21416212700338544</c:v>
                </c:pt>
                <c:pt idx="62">
                  <c:v>0.21586100725146165</c:v>
                </c:pt>
                <c:pt idx="63">
                  <c:v>0.21748974138304805</c:v>
                </c:pt>
                <c:pt idx="64">
                  <c:v>0.21905007825315354</c:v>
                </c:pt>
                <c:pt idx="65">
                  <c:v>0.22054374004015018</c:v>
                </c:pt>
                <c:pt idx="66">
                  <c:v>0.22197242097925102</c:v>
                </c:pt>
                <c:pt idx="67">
                  <c:v>0.22333778632302337</c:v>
                </c:pt>
                <c:pt idx="68">
                  <c:v>0.22464147150382069</c:v>
                </c:pt>
                <c:pt idx="69">
                  <c:v>0.22588508147561295</c:v>
                </c:pt>
                <c:pt idx="70">
                  <c:v>0.22707019021503638</c:v>
                </c:pt>
                <c:pt idx="71">
                  <c:v>0.22819834036355949</c:v>
                </c:pt>
                <c:pt idx="72">
                  <c:v>0.22927104299454371</c:v>
                </c:pt>
                <c:pt idx="73">
                  <c:v>0.23028977749064306</c:v>
                </c:pt>
                <c:pt idx="74">
                  <c:v>0.23125599151849743</c:v>
                </c:pt>
                <c:pt idx="75">
                  <c:v>0.23217110108901637</c:v>
                </c:pt>
                <c:pt idx="76">
                  <c:v>0.23303649069276278</c:v>
                </c:pt>
                <c:pt idx="77">
                  <c:v>0.23385351350103098</c:v>
                </c:pt>
                <c:pt idx="78">
                  <c:v>0.23462349162418875</c:v>
                </c:pt>
                <c:pt idx="79">
                  <c:v>0.23534771641972721</c:v>
                </c:pt>
                <c:pt idx="80">
                  <c:v>0.23602744884325261</c:v>
                </c:pt>
                <c:pt idx="81">
                  <c:v>0.23666391983636006</c:v>
                </c:pt>
                <c:pt idx="82">
                  <c:v>0.23725833074596378</c:v>
                </c:pt>
                <c:pt idx="83">
                  <c:v>0.23781185377023323</c:v>
                </c:pt>
                <c:pt idx="84">
                  <c:v>0.23832563242679958</c:v>
                </c:pt>
                <c:pt idx="85">
                  <c:v>0.23880078203935598</c:v>
                </c:pt>
                <c:pt idx="86">
                  <c:v>0.2392383902391968</c:v>
                </c:pt>
                <c:pt idx="87">
                  <c:v>0.23963951747861245</c:v>
                </c:pt>
                <c:pt idx="88">
                  <c:v>0.24000519755339589</c:v>
                </c:pt>
                <c:pt idx="89">
                  <c:v>0.24033643813202057</c:v>
                </c:pt>
                <c:pt idx="90">
                  <c:v>0.24063422128932138</c:v>
                </c:pt>
                <c:pt idx="91">
                  <c:v>0.24089950404275795</c:v>
                </c:pt>
                <c:pt idx="92">
                  <c:v>0.24113321888956252</c:v>
                </c:pt>
                <c:pt idx="93">
                  <c:v>0.24133627434326874</c:v>
                </c:pt>
                <c:pt idx="94">
                  <c:v>0.24150955546830455</c:v>
                </c:pt>
                <c:pt idx="95">
                  <c:v>0.24165392441148628</c:v>
                </c:pt>
                <c:pt idx="96">
                  <c:v>0.24177022092940226</c:v>
                </c:pt>
                <c:pt idx="97">
                  <c:v>0.24185926291080151</c:v>
                </c:pt>
                <c:pt idx="98">
                  <c:v>0.24192184689321899</c:v>
                </c:pt>
                <c:pt idx="99">
                  <c:v>0.24195874857317928</c:v>
                </c:pt>
                <c:pt idx="100">
                  <c:v>0.24197072330941069</c:v>
                </c:pt>
                <c:pt idx="101">
                  <c:v>0.24195850661858631</c:v>
                </c:pt>
                <c:pt idx="102">
                  <c:v>0.2419228146631896</c:v>
                </c:pt>
                <c:pt idx="103">
                  <c:v>0.24186434473116405</c:v>
                </c:pt>
                <c:pt idx="104">
                  <c:v>0.24178377570707191</c:v>
                </c:pt>
                <c:pt idx="105">
                  <c:v>0.24168176853453899</c:v>
                </c:pt>
                <c:pt idx="106">
                  <c:v>0.24155896666981302</c:v>
                </c:pt>
                <c:pt idx="107">
                  <c:v>0.24141599652630516</c:v>
                </c:pt>
                <c:pt idx="108">
                  <c:v>0.24125346791002245</c:v>
                </c:pt>
                <c:pt idx="109">
                  <c:v>0.24107197444583753</c:v>
                </c:pt>
                <c:pt idx="110">
                  <c:v>0.2408720939945645</c:v>
                </c:pt>
                <c:pt idx="111">
                  <c:v>0.24065438906084666</c:v>
                </c:pt>
                <c:pt idx="112">
                  <c:v>0.24041940719187568</c:v>
                </c:pt>
                <c:pt idx="113">
                  <c:v>0.24016768136699296</c:v>
                </c:pt>
                <c:pt idx="114">
                  <c:v>0.23989973037823181</c:v>
                </c:pt>
                <c:pt idx="115">
                  <c:v>0.23961605920188644</c:v>
                </c:pt>
                <c:pt idx="116">
                  <c:v>0.23931715936119458</c:v>
                </c:pt>
                <c:pt idx="117">
                  <c:v>0.23900350928024813</c:v>
                </c:pt>
                <c:pt idx="118">
                  <c:v>0.23867557462924296</c:v>
                </c:pt>
                <c:pt idx="119">
                  <c:v>0.23833380866119411</c:v>
                </c:pt>
                <c:pt idx="120">
                  <c:v>0.23797865254025488</c:v>
                </c:pt>
                <c:pt idx="121">
                  <c:v>0.23761053566177062</c:v>
                </c:pt>
                <c:pt idx="122">
                  <c:v>0.23722987596422201</c:v>
                </c:pt>
                <c:pt idx="123">
                  <c:v>0.23683708023319916</c:v>
                </c:pt>
                <c:pt idx="124">
                  <c:v>0.23643254439756239</c:v>
                </c:pt>
                <c:pt idx="125">
                  <c:v>0.23601665381794787</c:v>
                </c:pt>
                <c:pt idx="126">
                  <c:v>0.235589783567768</c:v>
                </c:pt>
                <c:pt idx="127">
                  <c:v>0.23515229870687188</c:v>
                </c:pt>
                <c:pt idx="128">
                  <c:v>0.23470455454802119</c:v>
                </c:pt>
                <c:pt idx="129">
                  <c:v>0.2342468969163419</c:v>
                </c:pt>
                <c:pt idx="130">
                  <c:v>0.23377966240191034</c:v>
                </c:pt>
                <c:pt idx="131">
                  <c:v>0.23330317860563299</c:v>
                </c:pt>
                <c:pt idx="132">
                  <c:v>0.23281776437857543</c:v>
                </c:pt>
                <c:pt idx="133">
                  <c:v>0.23232373005490028</c:v>
                </c:pt>
                <c:pt idx="134">
                  <c:v>0.23182137767856439</c:v>
                </c:pt>
                <c:pt idx="135">
                  <c:v>0.23131100122393097</c:v>
                </c:pt>
                <c:pt idx="136">
                  <c:v>0.2307928868104476</c:v>
                </c:pt>
                <c:pt idx="137">
                  <c:v>0.23026731291153713</c:v>
                </c:pt>
                <c:pt idx="138">
                  <c:v>0.22973455055785033</c:v>
                </c:pt>
                <c:pt idx="139">
                  <c:v>0.2291948635350218</c:v>
                </c:pt>
                <c:pt idx="140">
                  <c:v>0.22864850857607377</c:v>
                </c:pt>
                <c:pt idx="141">
                  <c:v>0.22809573554860418</c:v>
                </c:pt>
                <c:pt idx="142">
                  <c:v>0.22753678763689714</c:v>
                </c:pt>
                <c:pt idx="143">
                  <c:v>0.226971901519089</c:v>
                </c:pt>
                <c:pt idx="144">
                  <c:v>0.22640130753952079</c:v>
                </c:pt>
                <c:pt idx="145">
                  <c:v>0.22582522987640563</c:v>
                </c:pt>
                <c:pt idx="146">
                  <c:v>0.22524388670493636</c:v>
                </c:pt>
                <c:pt idx="147">
                  <c:v>0.22465749035595647</c:v>
                </c:pt>
                <c:pt idx="148">
                  <c:v>0.22406624747031265</c:v>
                </c:pt>
                <c:pt idx="149">
                  <c:v>0.2234703591490094</c:v>
                </c:pt>
                <c:pt idx="150">
                  <c:v>0.22287002109927545</c:v>
                </c:pt>
                <c:pt idx="151">
                  <c:v>0.22226542377665726</c:v>
                </c:pt>
                <c:pt idx="152">
                  <c:v>0.22165675252324782</c:v>
                </c:pt>
                <c:pt idx="153">
                  <c:v>0.22104418770215403</c:v>
                </c:pt>
                <c:pt idx="154">
                  <c:v>0.22042790482831054</c:v>
                </c:pt>
                <c:pt idx="155">
                  <c:v>0.21980807469573754</c:v>
                </c:pt>
                <c:pt idx="156">
                  <c:v>0.21918486350134259</c:v>
                </c:pt>
                <c:pt idx="157">
                  <c:v>0.21855843296536023</c:v>
                </c:pt>
                <c:pt idx="158">
                  <c:v>0.21792894044852609</c:v>
                </c:pt>
                <c:pt idx="159">
                  <c:v>0.21729653906607208</c:v>
                </c:pt>
                <c:pt idx="160">
                  <c:v>0.21666137779863401</c:v>
                </c:pt>
                <c:pt idx="161">
                  <c:v>0.21602360160015668</c:v>
                </c:pt>
                <c:pt idx="162">
                  <c:v>0.21538335150287963</c:v>
                </c:pt>
                <c:pt idx="163">
                  <c:v>0.21474076471948531</c:v>
                </c:pt>
                <c:pt idx="164">
                  <c:v>0.21409597474248981</c:v>
                </c:pt>
                <c:pt idx="165">
                  <c:v>0.2134491114409513</c:v>
                </c:pt>
                <c:pt idx="166">
                  <c:v>0.21280030115457213</c:v>
                </c:pt>
                <c:pt idx="167">
                  <c:v>0.21214966678526778</c:v>
                </c:pt>
                <c:pt idx="168">
                  <c:v>0.21149732788627304</c:v>
                </c:pt>
                <c:pt idx="169">
                  <c:v>0.21084340074885288</c:v>
                </c:pt>
                <c:pt idx="170">
                  <c:v>0.21018799848668845</c:v>
                </c:pt>
                <c:pt idx="171">
                  <c:v>0.20953123111799918</c:v>
                </c:pt>
                <c:pt idx="172">
                  <c:v>0.20887320564546591</c:v>
                </c:pt>
                <c:pt idx="173">
                  <c:v>0.20821402613401838</c:v>
                </c:pt>
                <c:pt idx="174">
                  <c:v>0.20755379378654248</c:v>
                </c:pt>
                <c:pt idx="175">
                  <c:v>0.20689260701756962</c:v>
                </c:pt>
                <c:pt idx="176">
                  <c:v>0.20623056152500147</c:v>
                </c:pt>
                <c:pt idx="177">
                  <c:v>0.20556775035992622</c:v>
                </c:pt>
                <c:pt idx="178">
                  <c:v>0.20490426399457914</c:v>
                </c:pt>
                <c:pt idx="179">
                  <c:v>0.2042401903885</c:v>
                </c:pt>
                <c:pt idx="180">
                  <c:v>0.20357561505293509</c:v>
                </c:pt>
                <c:pt idx="181">
                  <c:v>0.20291062111353578</c:v>
                </c:pt>
                <c:pt idx="182">
                  <c:v>0.20224528937139888</c:v>
                </c:pt>
                <c:pt idx="183">
                  <c:v>0.20157969836249476</c:v>
                </c:pt>
                <c:pt idx="184">
                  <c:v>0.20091392441552952</c:v>
                </c:pt>
                <c:pt idx="185">
                  <c:v>0.20024804170828303</c:v>
                </c:pt>
                <c:pt idx="186">
                  <c:v>0.19958212232246494</c:v>
                </c:pt>
                <c:pt idx="187">
                  <c:v>0.19891623629713193</c:v>
                </c:pt>
                <c:pt idx="188">
                  <c:v>0.19825045168070235</c:v>
                </c:pt>
                <c:pt idx="189">
                  <c:v>0.19758483458160978</c:v>
                </c:pt>
                <c:pt idx="190">
                  <c:v>0.19691944921763202</c:v>
                </c:pt>
                <c:pt idx="191">
                  <c:v>0.19625435796393192</c:v>
                </c:pt>
                <c:pt idx="192">
                  <c:v>0.19558962139984479</c:v>
                </c:pt>
                <c:pt idx="193">
                  <c:v>0.19492529835444858</c:v>
                </c:pt>
                <c:pt idx="194">
                  <c:v>0.19426144595094885</c:v>
                </c:pt>
                <c:pt idx="195">
                  <c:v>0.19359811964991036</c:v>
                </c:pt>
                <c:pt idx="196">
                  <c:v>0.1929353732913687</c:v>
                </c:pt>
                <c:pt idx="197">
                  <c:v>0.19227325913585122</c:v>
                </c:pt>
                <c:pt idx="198">
                  <c:v>0.19161182790433726</c:v>
                </c:pt>
                <c:pt idx="199">
                  <c:v>0.19095112881718654</c:v>
                </c:pt>
                <c:pt idx="200">
                  <c:v>0.19029120963206428</c:v>
                </c:pt>
                <c:pt idx="201">
                  <c:v>0.18963211668088911</c:v>
                </c:pt>
                <c:pt idx="202">
                  <c:v>0.18897389490583191</c:v>
                </c:pt>
                <c:pt idx="203">
                  <c:v>0.18831658789438993</c:v>
                </c:pt>
                <c:pt idx="204">
                  <c:v>0.1876602379135614</c:v>
                </c:pt>
                <c:pt idx="205">
                  <c:v>0.18700488594314593</c:v>
                </c:pt>
                <c:pt idx="206">
                  <c:v>0.18635057170819261</c:v>
                </c:pt>
                <c:pt idx="207">
                  <c:v>0.18569733371062069</c:v>
                </c:pt>
                <c:pt idx="208">
                  <c:v>0.18504520926003304</c:v>
                </c:pt>
                <c:pt idx="209">
                  <c:v>0.18439423450374587</c:v>
                </c:pt>
                <c:pt idx="210">
                  <c:v>0.18374444445605415</c:v>
                </c:pt>
                <c:pt idx="211">
                  <c:v>0.18309587302675467</c:v>
                </c:pt>
                <c:pt idx="212">
                  <c:v>0.18244855304894567</c:v>
                </c:pt>
                <c:pt idx="213">
                  <c:v>0.18180251630612204</c:v>
                </c:pt>
                <c:pt idx="214">
                  <c:v>0.18115779355858577</c:v>
                </c:pt>
                <c:pt idx="215">
                  <c:v>0.18051441456918943</c:v>
                </c:pt>
                <c:pt idx="216">
                  <c:v>0.17987240812842994</c:v>
                </c:pt>
                <c:pt idx="217">
                  <c:v>0.17923180207891098</c:v>
                </c:pt>
                <c:pt idx="218">
                  <c:v>0.17859262333918938</c:v>
                </c:pt>
                <c:pt idx="219">
                  <c:v>0.17795489792702288</c:v>
                </c:pt>
                <c:pt idx="220">
                  <c:v>0.17731865098203417</c:v>
                </c:pt>
                <c:pt idx="221">
                  <c:v>0.17668390678780782</c:v>
                </c:pt>
                <c:pt idx="222">
                  <c:v>0.17605068879343325</c:v>
                </c:pt>
                <c:pt idx="223">
                  <c:v>0.17541901963451015</c:v>
                </c:pt>
                <c:pt idx="224">
                  <c:v>0.17478892115362885</c:v>
                </c:pt>
                <c:pt idx="225">
                  <c:v>0.17416041442034058</c:v>
                </c:pt>
                <c:pt idx="226">
                  <c:v>0.17353351975063028</c:v>
                </c:pt>
                <c:pt idx="227">
                  <c:v>0.17290825672590526</c:v>
                </c:pt>
                <c:pt idx="228">
                  <c:v>0.17228464421151179</c:v>
                </c:pt>
                <c:pt idx="229">
                  <c:v>0.17166270037479292</c:v>
                </c:pt>
                <c:pt idx="230">
                  <c:v>0.17104244270269819</c:v>
                </c:pt>
                <c:pt idx="231">
                  <c:v>0.17042388801895811</c:v>
                </c:pt>
                <c:pt idx="232">
                  <c:v>0.16980705250083328</c:v>
                </c:pt>
                <c:pt idx="233">
                  <c:v>0.16919195169545087</c:v>
                </c:pt>
                <c:pt idx="234">
                  <c:v>0.16857860053573717</c:v>
                </c:pt>
                <c:pt idx="235">
                  <c:v>0.16796701335595829</c:v>
                </c:pt>
                <c:pt idx="236">
                  <c:v>0.16735720390687833</c:v>
                </c:pt>
                <c:pt idx="237">
                  <c:v>0.16674918537054415</c:v>
                </c:pt>
                <c:pt idx="238">
                  <c:v>0.16614297037470849</c:v>
                </c:pt>
                <c:pt idx="239">
                  <c:v>0.16553857100689773</c:v>
                </c:pt>
                <c:pt idx="240">
                  <c:v>0.16493599882813628</c:v>
                </c:pt>
                <c:pt idx="241">
                  <c:v>0.16433526488633377</c:v>
                </c:pt>
                <c:pt idx="242">
                  <c:v>0.16373637972934615</c:v>
                </c:pt>
                <c:pt idx="243">
                  <c:v>0.16313935341771643</c:v>
                </c:pt>
                <c:pt idx="244">
                  <c:v>0.16254419553710564</c:v>
                </c:pt>
                <c:pt idx="245">
                  <c:v>0.16195091521042024</c:v>
                </c:pt>
                <c:pt idx="246">
                  <c:v>0.1613595211096433</c:v>
                </c:pt>
                <c:pt idx="247">
                  <c:v>0.16077002146737993</c:v>
                </c:pt>
                <c:pt idx="248">
                  <c:v>0.16018242408811953</c:v>
                </c:pt>
                <c:pt idx="249">
                  <c:v>0.15959673635922628</c:v>
                </c:pt>
                <c:pt idx="250">
                  <c:v>0.15901296526166209</c:v>
                </c:pt>
                <c:pt idx="251">
                  <c:v>0.15843111738044982</c:v>
                </c:pt>
                <c:pt idx="252">
                  <c:v>0.15785119891488328</c:v>
                </c:pt>
                <c:pt idx="253">
                  <c:v>0.15727321568848934</c:v>
                </c:pt>
                <c:pt idx="254">
                  <c:v>0.1566971731587504</c:v>
                </c:pt>
                <c:pt idx="255">
                  <c:v>0.15612307642659035</c:v>
                </c:pt>
                <c:pt idx="256">
                  <c:v>0.15555093024563263</c:v>
                </c:pt>
                <c:pt idx="257">
                  <c:v>0.15498073903123516</c:v>
                </c:pt>
                <c:pt idx="258">
                  <c:v>0.15441250686930627</c:v>
                </c:pt>
                <c:pt idx="259">
                  <c:v>0.15384623752490897</c:v>
                </c:pt>
                <c:pt idx="260">
                  <c:v>0.15328193445065871</c:v>
                </c:pt>
                <c:pt idx="261">
                  <c:v>0.15271960079491792</c:v>
                </c:pt>
                <c:pt idx="262">
                  <c:v>0.15215923940979445</c:v>
                </c:pt>
                <c:pt idx="263">
                  <c:v>0.15160085285894745</c:v>
                </c:pt>
                <c:pt idx="264">
                  <c:v>0.15104444342520618</c:v>
                </c:pt>
                <c:pt idx="265">
                  <c:v>0.15049001311800592</c:v>
                </c:pt>
                <c:pt idx="266">
                  <c:v>0.1499375636806452</c:v>
                </c:pt>
                <c:pt idx="267">
                  <c:v>0.14938709659737001</c:v>
                </c:pt>
                <c:pt idx="268">
                  <c:v>0.14883861310028751</c:v>
                </c:pt>
                <c:pt idx="269">
                  <c:v>0.14829211417611465</c:v>
                </c:pt>
                <c:pt idx="270">
                  <c:v>0.14774760057276559</c:v>
                </c:pt>
                <c:pt idx="271">
                  <c:v>0.14720507280578071</c:v>
                </c:pt>
                <c:pt idx="272">
                  <c:v>0.14666453116460343</c:v>
                </c:pt>
                <c:pt idx="273">
                  <c:v>0.14612597571870556</c:v>
                </c:pt>
                <c:pt idx="274">
                  <c:v>0.14558940632356743</c:v>
                </c:pt>
                <c:pt idx="275">
                  <c:v>0.14505482262651495</c:v>
                </c:pt>
                <c:pt idx="276">
                  <c:v>0.14452222407241735</c:v>
                </c:pt>
                <c:pt idx="277">
                  <c:v>0.14399160990924936</c:v>
                </c:pt>
                <c:pt idx="278">
                  <c:v>0.14346297919352011</c:v>
                </c:pt>
                <c:pt idx="279">
                  <c:v>0.14293633079557364</c:v>
                </c:pt>
                <c:pt idx="280">
                  <c:v>0.14241166340476194</c:v>
                </c:pt>
                <c:pt idx="281">
                  <c:v>0.14188897553449631</c:v>
                </c:pt>
                <c:pt idx="282">
                  <c:v>0.14136826552717666</c:v>
                </c:pt>
                <c:pt idx="283">
                  <c:v>0.14084953155900481</c:v>
                </c:pt>
                <c:pt idx="284">
                  <c:v>0.14033277164468275</c:v>
                </c:pt>
                <c:pt idx="285">
                  <c:v>0.13981798364199893</c:v>
                </c:pt>
                <c:pt idx="286">
                  <c:v>0.13930516525630585</c:v>
                </c:pt>
                <c:pt idx="287">
                  <c:v>0.13879431404489073</c:v>
                </c:pt>
                <c:pt idx="288">
                  <c:v>0.13828542742124228</c:v>
                </c:pt>
                <c:pt idx="289">
                  <c:v>0.13777850265921646</c:v>
                </c:pt>
                <c:pt idx="290">
                  <c:v>0.13727353689710237</c:v>
                </c:pt>
                <c:pt idx="291">
                  <c:v>0.13677052714159182</c:v>
                </c:pt>
                <c:pt idx="292">
                  <c:v>0.13626947027165465</c:v>
                </c:pt>
                <c:pt idx="293">
                  <c:v>0.13577036304232193</c:v>
                </c:pt>
                <c:pt idx="294">
                  <c:v>0.13527320208837851</c:v>
                </c:pt>
                <c:pt idx="295">
                  <c:v>0.1347779839279683</c:v>
                </c:pt>
                <c:pt idx="296">
                  <c:v>0.13428470496611417</c:v>
                </c:pt>
                <c:pt idx="297">
                  <c:v>0.13379336149815241</c:v>
                </c:pt>
                <c:pt idx="298">
                  <c:v>0.13330394971308809</c:v>
                </c:pt>
                <c:pt idx="299">
                  <c:v>0.13281646569686789</c:v>
                </c:pt>
                <c:pt idx="300">
                  <c:v>0.13233090543557638</c:v>
                </c:pt>
                <c:pt idx="301">
                  <c:v>0.13184726481855671</c:v>
                </c:pt>
                <c:pt idx="302">
                  <c:v>0.13136553964145542</c:v>
                </c:pt>
                <c:pt idx="303">
                  <c:v>0.1308857256091954</c:v>
                </c:pt>
                <c:pt idx="304">
                  <c:v>0.13040781833887885</c:v>
                </c:pt>
                <c:pt idx="305">
                  <c:v>0.1299318133626195</c:v>
                </c:pt>
                <c:pt idx="306">
                  <c:v>0.12945770613030816</c:v>
                </c:pt>
                <c:pt idx="307">
                  <c:v>0.12898549201231205</c:v>
                </c:pt>
                <c:pt idx="308">
                  <c:v>0.12851516630210952</c:v>
                </c:pt>
                <c:pt idx="309">
                  <c:v>0.12804672421886212</c:v>
                </c:pt>
                <c:pt idx="310">
                  <c:v>0.12758016090992486</c:v>
                </c:pt>
                <c:pt idx="311">
                  <c:v>0.12711547145329632</c:v>
                </c:pt>
                <c:pt idx="312">
                  <c:v>0.12665265086001065</c:v>
                </c:pt>
                <c:pt idx="313">
                  <c:v>0.12619169407647185</c:v>
                </c:pt>
                <c:pt idx="314">
                  <c:v>0.12573259598673181</c:v>
                </c:pt>
                <c:pt idx="315">
                  <c:v>0.12527535141471449</c:v>
                </c:pt>
                <c:pt idx="316">
                  <c:v>0.12481995512638584</c:v>
                </c:pt>
                <c:pt idx="317">
                  <c:v>0.12436640183187193</c:v>
                </c:pt>
                <c:pt idx="318">
                  <c:v>0.12391468618752664</c:v>
                </c:pt>
                <c:pt idx="319">
                  <c:v>0.12346480279794862</c:v>
                </c:pt>
                <c:pt idx="320">
                  <c:v>0.12301674621795008</c:v>
                </c:pt>
                <c:pt idx="321">
                  <c:v>0.12257051095447818</c:v>
                </c:pt>
                <c:pt idx="322">
                  <c:v>0.12212609146849022</c:v>
                </c:pt>
                <c:pt idx="323">
                  <c:v>0.12168348217678278</c:v>
                </c:pt>
                <c:pt idx="324">
                  <c:v>0.12124267745377718</c:v>
                </c:pt>
                <c:pt idx="325">
                  <c:v>0.1208036716332614</c:v>
                </c:pt>
                <c:pt idx="326">
                  <c:v>0.12036645901009017</c:v>
                </c:pt>
                <c:pt idx="327">
                  <c:v>0.11993103384184287</c:v>
                </c:pt>
                <c:pt idx="328">
                  <c:v>0.11949739035044211</c:v>
                </c:pt>
                <c:pt idx="329">
                  <c:v>0.11906552272373215</c:v>
                </c:pt>
                <c:pt idx="330">
                  <c:v>0.11863542511701926</c:v>
                </c:pt>
                <c:pt idx="331">
                  <c:v>0.11820709165457415</c:v>
                </c:pt>
                <c:pt idx="332">
                  <c:v>0.11778051643109762</c:v>
                </c:pt>
                <c:pt idx="333">
                  <c:v>0.11735569351315066</c:v>
                </c:pt>
                <c:pt idx="334">
                  <c:v>0.11693261694054931</c:v>
                </c:pt>
                <c:pt idx="335">
                  <c:v>0.11651128072772463</c:v>
                </c:pt>
                <c:pt idx="336">
                  <c:v>0.11609167886504977</c:v>
                </c:pt>
                <c:pt idx="337">
                  <c:v>0.11567380532013484</c:v>
                </c:pt>
                <c:pt idx="338">
                  <c:v>0.11525765403908804</c:v>
                </c:pt>
                <c:pt idx="339">
                  <c:v>0.11484321894774746</c:v>
                </c:pt>
                <c:pt idx="340">
                  <c:v>0.11443049395288096</c:v>
                </c:pt>
                <c:pt idx="341">
                  <c:v>0.11401947294335676</c:v>
                </c:pt>
                <c:pt idx="342">
                  <c:v>0.11361014979128521</c:v>
                </c:pt>
                <c:pt idx="343">
                  <c:v>0.1132025183531308</c:v>
                </c:pt>
                <c:pt idx="344">
                  <c:v>0.11279657247079805</c:v>
                </c:pt>
                <c:pt idx="345">
                  <c:v>0.11239230597268854</c:v>
                </c:pt>
                <c:pt idx="346">
                  <c:v>0.11198971267473241</c:v>
                </c:pt>
                <c:pt idx="347">
                  <c:v>0.11158878638139358</c:v>
                </c:pt>
                <c:pt idx="348">
                  <c:v>0.11118952088664912</c:v>
                </c:pt>
                <c:pt idx="349">
                  <c:v>0.11079190997494452</c:v>
                </c:pt>
                <c:pt idx="350">
                  <c:v>0.11039594742212394</c:v>
                </c:pt>
                <c:pt idx="351">
                  <c:v>0.11000162699633786</c:v>
                </c:pt>
                <c:pt idx="352">
                  <c:v>0.1096089424589259</c:v>
                </c:pt>
                <c:pt idx="353">
                  <c:v>0.10921788756527856</c:v>
                </c:pt>
                <c:pt idx="354">
                  <c:v>0.10882845606567594</c:v>
                </c:pt>
                <c:pt idx="355">
                  <c:v>0.10844064170610516</c:v>
                </c:pt>
                <c:pt idx="356">
                  <c:v>0.10805443822905661</c:v>
                </c:pt>
                <c:pt idx="357">
                  <c:v>0.10766983937429948</c:v>
                </c:pt>
                <c:pt idx="358">
                  <c:v>0.10728683887963694</c:v>
                </c:pt>
                <c:pt idx="359">
                  <c:v>0.10690543048164176</c:v>
                </c:pt>
                <c:pt idx="360">
                  <c:v>0.10652560791637318</c:v>
                </c:pt>
                <c:pt idx="361">
                  <c:v>0.10614736492007341</c:v>
                </c:pt>
                <c:pt idx="362">
                  <c:v>0.10577069522984769</c:v>
                </c:pt>
                <c:pt idx="363">
                  <c:v>0.10539559258432481</c:v>
                </c:pt>
                <c:pt idx="364">
                  <c:v>0.10502205072430075</c:v>
                </c:pt>
                <c:pt idx="365">
                  <c:v>0.10465006339336481</c:v>
                </c:pt>
                <c:pt idx="366">
                  <c:v>0.10427962433850907</c:v>
                </c:pt>
                <c:pt idx="367">
                  <c:v>0.1039107273107219</c:v>
                </c:pt>
                <c:pt idx="368">
                  <c:v>0.1035433660655644</c:v>
                </c:pt>
                <c:pt idx="369">
                  <c:v>0.1031775343637318</c:v>
                </c:pt>
                <c:pt idx="370">
                  <c:v>0.1028132259716001</c:v>
                </c:pt>
                <c:pt idx="371">
                  <c:v>0.10245043466175585</c:v>
                </c:pt>
                <c:pt idx="372">
                  <c:v>0.10208915421351389</c:v>
                </c:pt>
                <c:pt idx="373">
                  <c:v>0.10172937841341828</c:v>
                </c:pt>
                <c:pt idx="374">
                  <c:v>0.10137110105573104</c:v>
                </c:pt>
                <c:pt idx="375">
                  <c:v>0.10101431594290647</c:v>
                </c:pt>
                <c:pt idx="376">
                  <c:v>0.10065901688605162</c:v>
                </c:pt>
                <c:pt idx="377">
                  <c:v>0.10030519770537538</c:v>
                </c:pt>
                <c:pt idx="378">
                  <c:v>9.9952852230622585E-2</c:v>
                </c:pt>
                <c:pt idx="379">
                  <c:v>9.9601974301497656E-2</c:v>
                </c:pt>
                <c:pt idx="380">
                  <c:v>9.9252557768074429E-2</c:v>
                </c:pt>
                <c:pt idx="381">
                  <c:v>9.8904596491195568E-2</c:v>
                </c:pt>
                <c:pt idx="382">
                  <c:v>9.8558084342859273E-2</c:v>
                </c:pt>
                <c:pt idx="383">
                  <c:v>9.8213015206594922E-2</c:v>
                </c:pt>
                <c:pt idx="384">
                  <c:v>9.7869382977827782E-2</c:v>
                </c:pt>
                <c:pt idx="385">
                  <c:v>9.7527181564232443E-2</c:v>
                </c:pt>
                <c:pt idx="386">
                  <c:v>9.7186404886076619E-2</c:v>
                </c:pt>
                <c:pt idx="387">
                  <c:v>9.6847046876553031E-2</c:v>
                </c:pt>
                <c:pt idx="388">
                  <c:v>9.6509101482102636E-2</c:v>
                </c:pt>
                <c:pt idx="389">
                  <c:v>9.6172562662727029E-2</c:v>
                </c:pt>
                <c:pt idx="390">
                  <c:v>9.5837424392291745E-2</c:v>
                </c:pt>
                <c:pt idx="391">
                  <c:v>9.5503680658819534E-2</c:v>
                </c:pt>
                <c:pt idx="392">
                  <c:v>9.5171325464775275E-2</c:v>
                </c:pt>
                <c:pt idx="393">
                  <c:v>9.4840352827340407E-2</c:v>
                </c:pt>
                <c:pt idx="394">
                  <c:v>9.4510756778680372E-2</c:v>
                </c:pt>
                <c:pt idx="395">
                  <c:v>9.4182531366202124E-2</c:v>
                </c:pt>
                <c:pt idx="396">
                  <c:v>9.3855670652803633E-2</c:v>
                </c:pt>
                <c:pt idx="397">
                  <c:v>9.3530168717115073E-2</c:v>
                </c:pt>
                <c:pt idx="398">
                  <c:v>9.3206019653732375E-2</c:v>
                </c:pt>
                <c:pt idx="399">
                  <c:v>9.288321757344227E-2</c:v>
                </c:pt>
                <c:pt idx="400">
                  <c:v>9.2561756603440251E-2</c:v>
                </c:pt>
                <c:pt idx="401">
                  <c:v>9.224163088754074E-2</c:v>
                </c:pt>
                <c:pt idx="402">
                  <c:v>9.1922834586379967E-2</c:v>
                </c:pt>
                <c:pt idx="403">
                  <c:v>9.1605361877611882E-2</c:v>
                </c:pt>
                <c:pt idx="404">
                  <c:v>9.1289206956096769E-2</c:v>
                </c:pt>
                <c:pt idx="405">
                  <c:v>9.0974364034083349E-2</c:v>
                </c:pt>
                <c:pt idx="406">
                  <c:v>9.066082734138417E-2</c:v>
                </c:pt>
                <c:pt idx="407">
                  <c:v>9.0348591125544137E-2</c:v>
                </c:pt>
                <c:pt idx="408">
                  <c:v>9.0037649652003157E-2</c:v>
                </c:pt>
                <c:pt idx="409">
                  <c:v>8.9727997204252466E-2</c:v>
                </c:pt>
                <c:pt idx="410">
                  <c:v>8.9419628083984654E-2</c:v>
                </c:pt>
                <c:pt idx="411">
                  <c:v>8.9112536611237886E-2</c:v>
                </c:pt>
                <c:pt idx="412">
                  <c:v>8.8806717124534723E-2</c:v>
                </c:pt>
                <c:pt idx="413">
                  <c:v>8.8502163981014473E-2</c:v>
                </c:pt>
                <c:pt idx="414">
                  <c:v>8.8198871556560879E-2</c:v>
                </c:pt>
                <c:pt idx="415">
                  <c:v>8.7896834245923885E-2</c:v>
                </c:pt>
                <c:pt idx="416">
                  <c:v>8.7596046462836211E-2</c:v>
                </c:pt>
                <c:pt idx="417">
                  <c:v>8.7296502640125409E-2</c:v>
                </c:pt>
                <c:pt idx="418">
                  <c:v>8.6998197229819746E-2</c:v>
                </c:pt>
                <c:pt idx="419">
                  <c:v>8.6701124703250115E-2</c:v>
                </c:pt>
                <c:pt idx="420">
                  <c:v>8.6405279551147116E-2</c:v>
                </c:pt>
                <c:pt idx="421">
                  <c:v>8.6110656283732823E-2</c:v>
                </c:pt>
                <c:pt idx="422">
                  <c:v>8.5817249430808998E-2</c:v>
                </c:pt>
                <c:pt idx="423">
                  <c:v>8.5525053541839521E-2</c:v>
                </c:pt>
                <c:pt idx="424">
                  <c:v>8.5234063186030065E-2</c:v>
                </c:pt>
                <c:pt idx="425">
                  <c:v>8.4944272952401978E-2</c:v>
                </c:pt>
                <c:pt idx="426">
                  <c:v>8.4655677449863645E-2</c:v>
                </c:pt>
                <c:pt idx="427">
                  <c:v>8.4368271307275991E-2</c:v>
                </c:pt>
                <c:pt idx="428">
                  <c:v>8.4082049173515833E-2</c:v>
                </c:pt>
                <c:pt idx="429">
                  <c:v>8.379700571753404E-2</c:v>
                </c:pt>
                <c:pt idx="430">
                  <c:v>8.3513135628410645E-2</c:v>
                </c:pt>
                <c:pt idx="431">
                  <c:v>8.3230433615406219E-2</c:v>
                </c:pt>
                <c:pt idx="432">
                  <c:v>8.2948894408009607E-2</c:v>
                </c:pt>
                <c:pt idx="433">
                  <c:v>8.2668512755981832E-2</c:v>
                </c:pt>
                <c:pt idx="434">
                  <c:v>8.2389283429397386E-2</c:v>
                </c:pt>
                <c:pt idx="435">
                  <c:v>8.2111201218681387E-2</c:v>
                </c:pt>
                <c:pt idx="436">
                  <c:v>8.183426093464434E-2</c:v>
                </c:pt>
                <c:pt idx="437">
                  <c:v>8.1558457408512738E-2</c:v>
                </c:pt>
                <c:pt idx="438">
                  <c:v>8.1283785491957569E-2</c:v>
                </c:pt>
                <c:pt idx="439">
                  <c:v>8.101024005711896E-2</c:v>
                </c:pt>
                <c:pt idx="440">
                  <c:v>8.0737815996629006E-2</c:v>
                </c:pt>
                <c:pt idx="441">
                  <c:v>8.0466508223630537E-2</c:v>
                </c:pt>
                <c:pt idx="442">
                  <c:v>8.0196311671793682E-2</c:v>
                </c:pt>
                <c:pt idx="443">
                  <c:v>7.9927221295330059E-2</c:v>
                </c:pt>
                <c:pt idx="444">
                  <c:v>7.9659232069003688E-2</c:v>
                </c:pt>
                <c:pt idx="445">
                  <c:v>7.9392338988139535E-2</c:v>
                </c:pt>
                <c:pt idx="446">
                  <c:v>7.912653706862989E-2</c:v>
                </c:pt>
                <c:pt idx="447">
                  <c:v>7.8861821346937908E-2</c:v>
                </c:pt>
                <c:pt idx="448">
                  <c:v>7.8598186880098939E-2</c:v>
                </c:pt>
                <c:pt idx="449">
                  <c:v>7.8335628745719282E-2</c:v>
                </c:pt>
                <c:pt idx="450">
                  <c:v>7.8074142041973493E-2</c:v>
                </c:pt>
                <c:pt idx="451">
                  <c:v>7.7813721887597873E-2</c:v>
                </c:pt>
                <c:pt idx="452">
                  <c:v>7.7554363421884029E-2</c:v>
                </c:pt>
                <c:pt idx="453">
                  <c:v>7.7296061804668414E-2</c:v>
                </c:pt>
                <c:pt idx="454">
                  <c:v>7.7038812216320626E-2</c:v>
                </c:pt>
                <c:pt idx="455">
                  <c:v>7.6782609857730083E-2</c:v>
                </c:pt>
                <c:pt idx="456">
                  <c:v>7.6527449950289872E-2</c:v>
                </c:pt>
                <c:pt idx="457">
                  <c:v>7.6273327735879637E-2</c:v>
                </c:pt>
                <c:pt idx="458">
                  <c:v>7.60202384768459E-2</c:v>
                </c:pt>
                <c:pt idx="459">
                  <c:v>7.5768177455981384E-2</c:v>
                </c:pt>
                <c:pt idx="460">
                  <c:v>7.5517139976501446E-2</c:v>
                </c:pt>
                <c:pt idx="461">
                  <c:v>7.5267121362020253E-2</c:v>
                </c:pt>
                <c:pt idx="462">
                  <c:v>7.501811695652448E-2</c:v>
                </c:pt>
                <c:pt idx="463">
                  <c:v>7.4770122124345015E-2</c:v>
                </c:pt>
                <c:pt idx="464">
                  <c:v>7.4523132250128521E-2</c:v>
                </c:pt>
                <c:pt idx="465">
                  <c:v>7.4277142738805702E-2</c:v>
                </c:pt>
                <c:pt idx="466">
                  <c:v>7.4032149015559753E-2</c:v>
                </c:pt>
                <c:pt idx="467">
                  <c:v>7.3788146525792492E-2</c:v>
                </c:pt>
                <c:pt idx="468">
                  <c:v>7.3545130735089018E-2</c:v>
                </c:pt>
                <c:pt idx="469">
                  <c:v>7.3303097129181843E-2</c:v>
                </c:pt>
                <c:pt idx="470">
                  <c:v>7.3062041213912521E-2</c:v>
                </c:pt>
                <c:pt idx="471">
                  <c:v>7.2821958515193269E-2</c:v>
                </c:pt>
                <c:pt idx="472">
                  <c:v>7.2582844578966285E-2</c:v>
                </c:pt>
                <c:pt idx="473">
                  <c:v>7.2344694971163012E-2</c:v>
                </c:pt>
                <c:pt idx="474">
                  <c:v>7.2107505277660758E-2</c:v>
                </c:pt>
                <c:pt idx="475">
                  <c:v>7.1871271104239812E-2</c:v>
                </c:pt>
                <c:pt idx="476">
                  <c:v>7.1635988076537954E-2</c:v>
                </c:pt>
                <c:pt idx="477">
                  <c:v>7.1401651840005464E-2</c:v>
                </c:pt>
                <c:pt idx="478">
                  <c:v>7.1168258059857617E-2</c:v>
                </c:pt>
                <c:pt idx="479">
                  <c:v>7.0935802421027164E-2</c:v>
                </c:pt>
                <c:pt idx="480">
                  <c:v>7.0704280628115387E-2</c:v>
                </c:pt>
                <c:pt idx="481">
                  <c:v>7.0473688405342697E-2</c:v>
                </c:pt>
                <c:pt idx="482">
                  <c:v>7.0244021496497638E-2</c:v>
                </c:pt>
                <c:pt idx="483">
                  <c:v>7.0015275664885621E-2</c:v>
                </c:pt>
                <c:pt idx="484">
                  <c:v>6.978744669327662E-2</c:v>
                </c:pt>
                <c:pt idx="485">
                  <c:v>6.9560530383851821E-2</c:v>
                </c:pt>
                <c:pt idx="486">
                  <c:v>6.9334522558149911E-2</c:v>
                </c:pt>
                <c:pt idx="487">
                  <c:v>6.9109419057012136E-2</c:v>
                </c:pt>
                <c:pt idx="488">
                  <c:v>6.8885215740527125E-2</c:v>
                </c:pt>
                <c:pt idx="489">
                  <c:v>6.866190848797453E-2</c:v>
                </c:pt>
                <c:pt idx="490">
                  <c:v>6.8439493197768306E-2</c:v>
                </c:pt>
                <c:pt idx="491">
                  <c:v>6.8217965787399054E-2</c:v>
                </c:pt>
                <c:pt idx="492">
                  <c:v>6.7997322193375995E-2</c:v>
                </c:pt>
                <c:pt idx="493">
                  <c:v>6.7777558371168251E-2</c:v>
                </c:pt>
                <c:pt idx="494">
                  <c:v>6.7558670295145187E-2</c:v>
                </c:pt>
                <c:pt idx="495">
                  <c:v>6.7340653958516933E-2</c:v>
                </c:pt>
                <c:pt idx="496">
                  <c:v>6.7123505373273482E-2</c:v>
                </c:pt>
                <c:pt idx="497">
                  <c:v>6.6907220570123799E-2</c:v>
                </c:pt>
                <c:pt idx="498">
                  <c:v>6.6691795598434439E-2</c:v>
                </c:pt>
                <c:pt idx="499">
                  <c:v>6.6477226526167291E-2</c:v>
                </c:pt>
                <c:pt idx="500">
                  <c:v>6.6263509439817056E-2</c:v>
                </c:pt>
              </c:numCache>
            </c:numRef>
          </c:val>
          <c:smooth val="0"/>
          <c:extLst>
            <c:ext xmlns:c16="http://schemas.microsoft.com/office/drawing/2014/chart" uri="{C3380CC4-5D6E-409C-BE32-E72D297353CC}">
              <c16:uniqueId val="{00000001-D93C-4681-A977-25A3CD28DF4A}"/>
            </c:ext>
          </c:extLst>
        </c:ser>
        <c:ser>
          <c:idx val="2"/>
          <c:order val="2"/>
          <c:tx>
            <c:strRef>
              <c:f>Arkusz2!$D$4</c:f>
              <c:strCache>
                <c:ptCount val="1"/>
                <c:pt idx="0">
                  <c:v>mi=3; std=3</c:v>
                </c:pt>
              </c:strCache>
            </c:strRef>
          </c:tx>
          <c:marker>
            <c:symbol val="none"/>
          </c:marker>
          <c:cat>
            <c:numRef>
              <c:f>Arkusz2!$A$5:$A$505</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0.35000000000000003</c:v>
                </c:pt>
                <c:pt idx="36">
                  <c:v>0.36</c:v>
                </c:pt>
                <c:pt idx="37">
                  <c:v>0.37</c:v>
                </c:pt>
                <c:pt idx="38">
                  <c:v>0.38</c:v>
                </c:pt>
                <c:pt idx="39">
                  <c:v>0.39</c:v>
                </c:pt>
                <c:pt idx="40">
                  <c:v>0.4</c:v>
                </c:pt>
                <c:pt idx="41">
                  <c:v>0.41000000000000003</c:v>
                </c:pt>
                <c:pt idx="42">
                  <c:v>0.42</c:v>
                </c:pt>
                <c:pt idx="43">
                  <c:v>0.43</c:v>
                </c:pt>
                <c:pt idx="44">
                  <c:v>0.44</c:v>
                </c:pt>
                <c:pt idx="45">
                  <c:v>0.45</c:v>
                </c:pt>
                <c:pt idx="46">
                  <c:v>0.46</c:v>
                </c:pt>
                <c:pt idx="47">
                  <c:v>0.47000000000000003</c:v>
                </c:pt>
                <c:pt idx="48">
                  <c:v>0.48</c:v>
                </c:pt>
                <c:pt idx="49">
                  <c:v>0.49</c:v>
                </c:pt>
                <c:pt idx="50">
                  <c:v>0.5</c:v>
                </c:pt>
                <c:pt idx="51">
                  <c:v>0.51</c:v>
                </c:pt>
                <c:pt idx="52">
                  <c:v>0.52</c:v>
                </c:pt>
                <c:pt idx="53">
                  <c:v>0.53</c:v>
                </c:pt>
                <c:pt idx="54">
                  <c:v>0.54</c:v>
                </c:pt>
                <c:pt idx="55">
                  <c:v>0.55000000000000004</c:v>
                </c:pt>
                <c:pt idx="56">
                  <c:v>0.56000000000000005</c:v>
                </c:pt>
                <c:pt idx="57">
                  <c:v>0.57000000000000006</c:v>
                </c:pt>
                <c:pt idx="58">
                  <c:v>0.57999999999999996</c:v>
                </c:pt>
                <c:pt idx="59">
                  <c:v>0.59</c:v>
                </c:pt>
                <c:pt idx="60">
                  <c:v>0.6</c:v>
                </c:pt>
                <c:pt idx="61">
                  <c:v>0.61</c:v>
                </c:pt>
                <c:pt idx="62">
                  <c:v>0.62</c:v>
                </c:pt>
                <c:pt idx="63">
                  <c:v>0.63</c:v>
                </c:pt>
                <c:pt idx="64">
                  <c:v>0.64</c:v>
                </c:pt>
                <c:pt idx="65">
                  <c:v>0.65</c:v>
                </c:pt>
                <c:pt idx="66">
                  <c:v>0.66</c:v>
                </c:pt>
                <c:pt idx="67">
                  <c:v>0.67</c:v>
                </c:pt>
                <c:pt idx="68">
                  <c:v>0.68</c:v>
                </c:pt>
                <c:pt idx="69">
                  <c:v>0.69000000000000006</c:v>
                </c:pt>
                <c:pt idx="70">
                  <c:v>0.70000000000000007</c:v>
                </c:pt>
                <c:pt idx="71">
                  <c:v>0.71</c:v>
                </c:pt>
                <c:pt idx="72">
                  <c:v>0.72</c:v>
                </c:pt>
                <c:pt idx="73">
                  <c:v>0.73</c:v>
                </c:pt>
                <c:pt idx="74">
                  <c:v>0.74</c:v>
                </c:pt>
                <c:pt idx="75">
                  <c:v>0.75</c:v>
                </c:pt>
                <c:pt idx="76">
                  <c:v>0.76</c:v>
                </c:pt>
                <c:pt idx="77">
                  <c:v>0.77</c:v>
                </c:pt>
                <c:pt idx="78">
                  <c:v>0.78</c:v>
                </c:pt>
                <c:pt idx="79">
                  <c:v>0.79</c:v>
                </c:pt>
                <c:pt idx="80">
                  <c:v>0.8</c:v>
                </c:pt>
                <c:pt idx="81">
                  <c:v>0.81</c:v>
                </c:pt>
                <c:pt idx="82">
                  <c:v>0.82000000000000006</c:v>
                </c:pt>
                <c:pt idx="83">
                  <c:v>0.83000000000000007</c:v>
                </c:pt>
                <c:pt idx="84">
                  <c:v>0.84</c:v>
                </c:pt>
                <c:pt idx="85">
                  <c:v>0.85</c:v>
                </c:pt>
                <c:pt idx="86">
                  <c:v>0.86</c:v>
                </c:pt>
                <c:pt idx="87">
                  <c:v>0.87</c:v>
                </c:pt>
                <c:pt idx="88">
                  <c:v>0.88</c:v>
                </c:pt>
                <c:pt idx="89">
                  <c:v>0.89</c:v>
                </c:pt>
                <c:pt idx="90">
                  <c:v>0.9</c:v>
                </c:pt>
                <c:pt idx="91">
                  <c:v>0.91</c:v>
                </c:pt>
                <c:pt idx="92">
                  <c:v>0.92</c:v>
                </c:pt>
                <c:pt idx="93">
                  <c:v>0.93</c:v>
                </c:pt>
                <c:pt idx="94">
                  <c:v>0.94000000000000006</c:v>
                </c:pt>
                <c:pt idx="95">
                  <c:v>0.95000000000000007</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1.1300000000000001</c:v>
                </c:pt>
                <c:pt idx="114">
                  <c:v>1.1400000000000001</c:v>
                </c:pt>
                <c:pt idx="115">
                  <c:v>1.1500000000000001</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1.4000000000000001</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c:v>
                </c:pt>
                <c:pt idx="193">
                  <c:v>1.93</c:v>
                </c:pt>
                <c:pt idx="194">
                  <c:v>1.94</c:v>
                </c:pt>
                <c:pt idx="195">
                  <c:v>1.95</c:v>
                </c:pt>
                <c:pt idx="196">
                  <c:v>1.96</c:v>
                </c:pt>
                <c:pt idx="197">
                  <c:v>1.97</c:v>
                </c:pt>
                <c:pt idx="198">
                  <c:v>1.98</c:v>
                </c:pt>
                <c:pt idx="199">
                  <c:v>1.99</c:v>
                </c:pt>
                <c:pt idx="200">
                  <c:v>2</c:v>
                </c:pt>
                <c:pt idx="201">
                  <c:v>2.0100000000000002</c:v>
                </c:pt>
                <c:pt idx="202">
                  <c:v>2.02</c:v>
                </c:pt>
                <c:pt idx="203">
                  <c:v>2.0300000000000002</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2.2600000000000002</c:v>
                </c:pt>
                <c:pt idx="227">
                  <c:v>2.27</c:v>
                </c:pt>
                <c:pt idx="228">
                  <c:v>2.2800000000000002</c:v>
                </c:pt>
                <c:pt idx="229">
                  <c:v>2.29</c:v>
                </c:pt>
                <c:pt idx="230">
                  <c:v>2.3000000000000003</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2.5100000000000002</c:v>
                </c:pt>
                <c:pt idx="252">
                  <c:v>2.52</c:v>
                </c:pt>
                <c:pt idx="253">
                  <c:v>2.5300000000000002</c:v>
                </c:pt>
                <c:pt idx="254">
                  <c:v>2.54</c:v>
                </c:pt>
                <c:pt idx="255">
                  <c:v>2.5500000000000003</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2.8000000000000003</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3.0100000000000002</c:v>
                </c:pt>
                <c:pt idx="302">
                  <c:v>3.02</c:v>
                </c:pt>
                <c:pt idx="303">
                  <c:v>3.0300000000000002</c:v>
                </c:pt>
                <c:pt idx="304">
                  <c:v>3.04</c:v>
                </c:pt>
                <c:pt idx="305">
                  <c:v>3.0500000000000003</c:v>
                </c:pt>
                <c:pt idx="306">
                  <c:v>3.06</c:v>
                </c:pt>
                <c:pt idx="307">
                  <c:v>3.0700000000000003</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3.3000000000000003</c:v>
                </c:pt>
                <c:pt idx="331">
                  <c:v>3.31</c:v>
                </c:pt>
                <c:pt idx="332">
                  <c:v>3.3200000000000003</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3.5100000000000002</c:v>
                </c:pt>
                <c:pt idx="352">
                  <c:v>3.52</c:v>
                </c:pt>
                <c:pt idx="353">
                  <c:v>3.5300000000000002</c:v>
                </c:pt>
                <c:pt idx="354">
                  <c:v>3.54</c:v>
                </c:pt>
                <c:pt idx="355">
                  <c:v>3.5500000000000003</c:v>
                </c:pt>
                <c:pt idx="356">
                  <c:v>3.56</c:v>
                </c:pt>
                <c:pt idx="357">
                  <c:v>3.5700000000000003</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3.8000000000000003</c:v>
                </c:pt>
                <c:pt idx="381">
                  <c:v>3.81</c:v>
                </c:pt>
                <c:pt idx="382">
                  <c:v>3.8200000000000003</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4.0200000000000005</c:v>
                </c:pt>
                <c:pt idx="403">
                  <c:v>4.03</c:v>
                </c:pt>
                <c:pt idx="404">
                  <c:v>4.04</c:v>
                </c:pt>
                <c:pt idx="405">
                  <c:v>4.05</c:v>
                </c:pt>
                <c:pt idx="406">
                  <c:v>4.0600000000000005</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4.2700000000000005</c:v>
                </c:pt>
                <c:pt idx="428">
                  <c:v>4.28</c:v>
                </c:pt>
                <c:pt idx="429">
                  <c:v>4.29</c:v>
                </c:pt>
                <c:pt idx="430">
                  <c:v>4.3</c:v>
                </c:pt>
                <c:pt idx="431">
                  <c:v>4.3100000000000005</c:v>
                </c:pt>
                <c:pt idx="432">
                  <c:v>4.32</c:v>
                </c:pt>
                <c:pt idx="433">
                  <c:v>4.33</c:v>
                </c:pt>
                <c:pt idx="434">
                  <c:v>4.34</c:v>
                </c:pt>
                <c:pt idx="435">
                  <c:v>4.3500000000000005</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4.5200000000000005</c:v>
                </c:pt>
                <c:pt idx="453">
                  <c:v>4.53</c:v>
                </c:pt>
                <c:pt idx="454">
                  <c:v>4.54</c:v>
                </c:pt>
                <c:pt idx="455">
                  <c:v>4.55</c:v>
                </c:pt>
                <c:pt idx="456">
                  <c:v>4.5600000000000005</c:v>
                </c:pt>
                <c:pt idx="457">
                  <c:v>4.57</c:v>
                </c:pt>
                <c:pt idx="458">
                  <c:v>4.58</c:v>
                </c:pt>
                <c:pt idx="459">
                  <c:v>4.59</c:v>
                </c:pt>
                <c:pt idx="460">
                  <c:v>4.6000000000000005</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4.7700000000000005</c:v>
                </c:pt>
                <c:pt idx="478">
                  <c:v>4.78</c:v>
                </c:pt>
                <c:pt idx="479">
                  <c:v>4.79</c:v>
                </c:pt>
                <c:pt idx="480">
                  <c:v>4.8</c:v>
                </c:pt>
                <c:pt idx="481">
                  <c:v>4.8100000000000005</c:v>
                </c:pt>
                <c:pt idx="482">
                  <c:v>4.82</c:v>
                </c:pt>
                <c:pt idx="483">
                  <c:v>4.83</c:v>
                </c:pt>
                <c:pt idx="484">
                  <c:v>4.84</c:v>
                </c:pt>
                <c:pt idx="485">
                  <c:v>4.8500000000000005</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Arkusz2!$D$5:$D$505</c:f>
              <c:numCache>
                <c:formatCode>General</c:formatCode>
                <c:ptCount val="501"/>
                <c:pt idx="0">
                  <c:v>0.33617540126711359</c:v>
                </c:pt>
                <c:pt idx="1">
                  <c:v>0.53409339501420838</c:v>
                </c:pt>
                <c:pt idx="2">
                  <c:v>0.46724012671272164</c:v>
                </c:pt>
                <c:pt idx="3">
                  <c:v>0.42152492395126251</c:v>
                </c:pt>
                <c:pt idx="4">
                  <c:v>0.3875053555024684</c:v>
                </c:pt>
                <c:pt idx="5">
                  <c:v>0.36072420802222294</c:v>
                </c:pt>
                <c:pt idx="6">
                  <c:v>0.33882510492381285</c:v>
                </c:pt>
                <c:pt idx="7">
                  <c:v>0.32042372215068698</c:v>
                </c:pt>
                <c:pt idx="8">
                  <c:v>0.30464141203041034</c:v>
                </c:pt>
                <c:pt idx="9">
                  <c:v>0.2908873001263651</c:v>
                </c:pt>
                <c:pt idx="10">
                  <c:v>0.27874590069574717</c:v>
                </c:pt>
                <c:pt idx="11">
                  <c:v>0.26791451326589094</c:v>
                </c:pt>
                <c:pt idx="12">
                  <c:v>0.25816615448589031</c:v>
                </c:pt>
                <c:pt idx="13">
                  <c:v>0.24932649776345078</c:v>
                </c:pt>
                <c:pt idx="14">
                  <c:v>0.24125893000548504</c:v>
                </c:pt>
                <c:pt idx="15">
                  <c:v>0.23385453109952126</c:v>
                </c:pt>
                <c:pt idx="16">
                  <c:v>0.22702515577674739</c:v>
                </c:pt>
                <c:pt idx="17">
                  <c:v>0.22069853591700492</c:v>
                </c:pt>
                <c:pt idx="18">
                  <c:v>0.21481473658756328</c:v>
                </c:pt>
                <c:pt idx="19">
                  <c:v>0.20932354189662314</c:v>
                </c:pt>
                <c:pt idx="20">
                  <c:v>0.20418249361082236</c:v>
                </c:pt>
                <c:pt idx="21">
                  <c:v>0.19935539702299693</c:v>
                </c:pt>
                <c:pt idx="22">
                  <c:v>0.19481116713691815</c:v>
                </c:pt>
                <c:pt idx="23">
                  <c:v>0.19052292662042719</c:v>
                </c:pt>
                <c:pt idx="24">
                  <c:v>0.18646729266835735</c:v>
                </c:pt>
                <c:pt idx="25">
                  <c:v>0.1826238074424302</c:v>
                </c:pt>
                <c:pt idx="26">
                  <c:v>0.17897447892079674</c:v>
                </c:pt>
                <c:pt idx="27">
                  <c:v>0.17550340756928162</c:v>
                </c:pt>
                <c:pt idx="28">
                  <c:v>0.17219648038506799</c:v>
                </c:pt>
                <c:pt idx="29">
                  <c:v>0.16904111831476493</c:v>
                </c:pt>
                <c:pt idx="30">
                  <c:v>0.16602606631629771</c:v>
                </c:pt>
                <c:pt idx="31">
                  <c:v>0.16314121776003876</c:v>
                </c:pt>
                <c:pt idx="32">
                  <c:v>0.16037746668488967</c:v>
                </c:pt>
                <c:pt idx="33">
                  <c:v>0.15772658280431506</c:v>
                </c:pt>
                <c:pt idx="34">
                  <c:v>0.15518110521207501</c:v>
                </c:pt>
                <c:pt idx="35">
                  <c:v>0.15273425155091003</c:v>
                </c:pt>
                <c:pt idx="36">
                  <c:v>0.15037984003992144</c:v>
                </c:pt>
                <c:pt idx="37">
                  <c:v>0.14811222225188089</c:v>
                </c:pt>
                <c:pt idx="38">
                  <c:v>0.14592622492260465</c:v>
                </c:pt>
                <c:pt idx="39">
                  <c:v>0.14381709938502105</c:v>
                </c:pt>
                <c:pt idx="40">
                  <c:v>0.14178047746871422</c:v>
                </c:pt>
                <c:pt idx="41">
                  <c:v>0.13981233290527245</c:v>
                </c:pt>
                <c:pt idx="42">
                  <c:v>0.1379089474411232</c:v>
                </c:pt>
                <c:pt idx="43">
                  <c:v>0.13606688099071693</c:v>
                </c:pt>
                <c:pt idx="44">
                  <c:v>0.13428294527011791</c:v>
                </c:pt>
                <c:pt idx="45">
                  <c:v>0.13255418043907913</c:v>
                </c:pt>
                <c:pt idx="46">
                  <c:v>0.13087783435228559</c:v>
                </c:pt>
                <c:pt idx="47">
                  <c:v>0.12925134408061975</c:v>
                </c:pt>
                <c:pt idx="48">
                  <c:v>0.1276723194133545</c:v>
                </c:pt>
                <c:pt idx="49">
                  <c:v>0.12613852809400683</c:v>
                </c:pt>
                <c:pt idx="50">
                  <c:v>0.12464788257765466</c:v>
                </c:pt>
                <c:pt idx="51">
                  <c:v>0.12319842812704307</c:v>
                </c:pt>
                <c:pt idx="52">
                  <c:v>0.12178833208974203</c:v>
                </c:pt>
                <c:pt idx="53">
                  <c:v>0.1204158742197593</c:v>
                </c:pt>
                <c:pt idx="54">
                  <c:v>0.11907943792498052</c:v>
                </c:pt>
                <c:pt idx="55">
                  <c:v>0.1177775023371448</c:v>
                </c:pt>
                <c:pt idx="56">
                  <c:v>0.11650863511418032</c:v>
                </c:pt>
                <c:pt idx="57">
                  <c:v>0.11527148589597791</c:v>
                </c:pt>
                <c:pt idx="58">
                  <c:v>0.11406478034437112</c:v>
                </c:pt>
                <c:pt idx="59">
                  <c:v>0.11288731470644042</c:v>
                </c:pt>
                <c:pt idx="60">
                  <c:v>0.11173795084749286</c:v>
                </c:pt>
                <c:pt idx="61">
                  <c:v>0.11061561170633359</c:v>
                </c:pt>
                <c:pt idx="62">
                  <c:v>0.10951927713089445</c:v>
                </c:pt>
                <c:pt idx="63">
                  <c:v>0.10844798005703102</c:v>
                </c:pt>
                <c:pt idx="64">
                  <c:v>0.10740080299744986</c:v>
                </c:pt>
                <c:pt idx="65">
                  <c:v>0.10637687481134844</c:v>
                </c:pt>
                <c:pt idx="66">
                  <c:v>0.10537536772853952</c:v>
                </c:pt>
                <c:pt idx="67">
                  <c:v>0.10439549460462251</c:v>
                </c:pt>
                <c:pt idx="68">
                  <c:v>0.10343650638623134</c:v>
                </c:pt>
                <c:pt idx="69">
                  <c:v>0.10249768976755617</c:v>
                </c:pt>
                <c:pt idx="70">
                  <c:v>0.10157836502126312</c:v>
                </c:pt>
                <c:pt idx="71">
                  <c:v>0.10067788398862763</c:v>
                </c:pt>
                <c:pt idx="72">
                  <c:v>9.9795628215215232E-2</c:v>
                </c:pt>
                <c:pt idx="73">
                  <c:v>9.8931007219777004E-2</c:v>
                </c:pt>
                <c:pt idx="74">
                  <c:v>9.8083456885222048E-2</c:v>
                </c:pt>
                <c:pt idx="75">
                  <c:v>9.725243796159426E-2</c:v>
                </c:pt>
                <c:pt idx="76">
                  <c:v>9.6437434671927877E-2</c:v>
                </c:pt>
                <c:pt idx="77">
                  <c:v>9.5637953412707435E-2</c:v>
                </c:pt>
                <c:pt idx="78">
                  <c:v>9.4853521541417782E-2</c:v>
                </c:pt>
                <c:pt idx="79">
                  <c:v>9.4083686244350512E-2</c:v>
                </c:pt>
                <c:pt idx="80">
                  <c:v>9.3328013478448171E-2</c:v>
                </c:pt>
                <c:pt idx="81">
                  <c:v>9.2586086981516352E-2</c:v>
                </c:pt>
                <c:pt idx="82">
                  <c:v>9.1857507345632597E-2</c:v>
                </c:pt>
                <c:pt idx="83">
                  <c:v>9.1141891149023879E-2</c:v>
                </c:pt>
                <c:pt idx="84">
                  <c:v>9.0438870142094591E-2</c:v>
                </c:pt>
                <c:pt idx="85">
                  <c:v>8.9748090483646667E-2</c:v>
                </c:pt>
                <c:pt idx="86">
                  <c:v>8.9069212023667008E-2</c:v>
                </c:pt>
                <c:pt idx="87">
                  <c:v>8.8401907629356138E-2</c:v>
                </c:pt>
                <c:pt idx="88">
                  <c:v>8.7745862551343978E-2</c:v>
                </c:pt>
                <c:pt idx="89">
                  <c:v>8.7100773827284081E-2</c:v>
                </c:pt>
                <c:pt idx="90">
                  <c:v>8.6466349720244445E-2</c:v>
                </c:pt>
                <c:pt idx="91">
                  <c:v>8.5842309189515326E-2</c:v>
                </c:pt>
                <c:pt idx="92">
                  <c:v>8.5228381391641128E-2</c:v>
                </c:pt>
                <c:pt idx="93">
                  <c:v>8.462430520965307E-2</c:v>
                </c:pt>
                <c:pt idx="94">
                  <c:v>8.4029828808635673E-2</c:v>
                </c:pt>
                <c:pt idx="95">
                  <c:v>8.3444709215898388E-2</c:v>
                </c:pt>
                <c:pt idx="96">
                  <c:v>8.2868711924157457E-2</c:v>
                </c:pt>
                <c:pt idx="97">
                  <c:v>8.2301610516248916E-2</c:v>
                </c:pt>
                <c:pt idx="98">
                  <c:v>8.1743186310002103E-2</c:v>
                </c:pt>
                <c:pt idx="99">
                  <c:v>8.1193228022006236E-2</c:v>
                </c:pt>
                <c:pt idx="100">
                  <c:v>8.065153144908839E-2</c:v>
                </c:pt>
                <c:pt idx="101">
                  <c:v>8.0117899166412418E-2</c:v>
                </c:pt>
                <c:pt idx="102">
                  <c:v>7.9592140241178638E-2</c:v>
                </c:pt>
                <c:pt idx="103">
                  <c:v>7.9074069960981194E-2</c:v>
                </c:pt>
                <c:pt idx="104">
                  <c:v>7.8563509575941839E-2</c:v>
                </c:pt>
                <c:pt idx="105">
                  <c:v>7.8060286053800998E-2</c:v>
                </c:pt>
                <c:pt idx="106">
                  <c:v>7.7564231847203013E-2</c:v>
                </c:pt>
                <c:pt idx="107">
                  <c:v>7.7075184672462507E-2</c:v>
                </c:pt>
                <c:pt idx="108">
                  <c:v>7.6592987299148166E-2</c:v>
                </c:pt>
                <c:pt idx="109">
                  <c:v>7.6117487349863622E-2</c:v>
                </c:pt>
                <c:pt idx="110">
                  <c:v>7.5648537109645045E-2</c:v>
                </c:pt>
                <c:pt idx="111">
                  <c:v>7.5185993344434404E-2</c:v>
                </c:pt>
                <c:pt idx="112">
                  <c:v>7.4729717128120515E-2</c:v>
                </c:pt>
                <c:pt idx="113">
                  <c:v>7.4279573677674668E-2</c:v>
                </c:pt>
                <c:pt idx="114">
                  <c:v>7.3835432195935219E-2</c:v>
                </c:pt>
                <c:pt idx="115">
                  <c:v>7.3397165721625218E-2</c:v>
                </c:pt>
                <c:pt idx="116">
                  <c:v>7.2964650986213256E-2</c:v>
                </c:pt>
                <c:pt idx="117">
                  <c:v>7.2537768277249878E-2</c:v>
                </c:pt>
                <c:pt idx="118">
                  <c:v>7.2116401307836767E-2</c:v>
                </c:pt>
                <c:pt idx="119">
                  <c:v>7.1700437091905905E-2</c:v>
                </c:pt>
                <c:pt idx="120">
                  <c:v>7.1289765825003959E-2</c:v>
                </c:pt>
                <c:pt idx="121">
                  <c:v>7.088428077029893E-2</c:v>
                </c:pt>
                <c:pt idx="122">
                  <c:v>7.0483878149537729E-2</c:v>
                </c:pt>
                <c:pt idx="123">
                  <c:v>7.0088457038705337E-2</c:v>
                </c:pt>
                <c:pt idx="124">
                  <c:v>6.969791926814517E-2</c:v>
                </c:pt>
                <c:pt idx="125">
                  <c:v>6.9312169326918305E-2</c:v>
                </c:pt>
                <c:pt idx="126">
                  <c:v>6.8931114271189892E-2</c:v>
                </c:pt>
                <c:pt idx="127">
                  <c:v>6.8554663636443719E-2</c:v>
                </c:pt>
                <c:pt idx="128">
                  <c:v>6.8182729353336732E-2</c:v>
                </c:pt>
                <c:pt idx="129">
                  <c:v>6.781522566701785E-2</c:v>
                </c:pt>
                <c:pt idx="130">
                  <c:v>6.7452069059741632E-2</c:v>
                </c:pt>
                <c:pt idx="131">
                  <c:v>6.7093178176620569E-2</c:v>
                </c:pt>
                <c:pt idx="132">
                  <c:v>6.6738473754365146E-2</c:v>
                </c:pt>
                <c:pt idx="133">
                  <c:v>6.6387878552872343E-2</c:v>
                </c:pt>
                <c:pt idx="134">
                  <c:v>6.6041317289526377E-2</c:v>
                </c:pt>
                <c:pt idx="135">
                  <c:v>6.5698716576088431E-2</c:v>
                </c:pt>
                <c:pt idx="136">
                  <c:v>6.5360004858052725E-2</c:v>
                </c:pt>
                <c:pt idx="137">
                  <c:v>6.502511235635812E-2</c:v>
                </c:pt>
                <c:pt idx="138">
                  <c:v>6.4693971011346246E-2</c:v>
                </c:pt>
                <c:pt idx="139">
                  <c:v>6.4366514428865262E-2</c:v>
                </c:pt>
                <c:pt idx="140">
                  <c:v>6.4042677828422642E-2</c:v>
                </c:pt>
                <c:pt idx="141">
                  <c:v>6.3722397993295668E-2</c:v>
                </c:pt>
                <c:pt idx="142">
                  <c:v>6.3405613222512008E-2</c:v>
                </c:pt>
                <c:pt idx="143">
                  <c:v>6.3092263284620059E-2</c:v>
                </c:pt>
                <c:pt idx="144">
                  <c:v>6.2782289373167974E-2</c:v>
                </c:pt>
                <c:pt idx="145">
                  <c:v>6.2475634063819341E-2</c:v>
                </c:pt>
                <c:pt idx="146">
                  <c:v>6.2172241273034425E-2</c:v>
                </c:pt>
                <c:pt idx="147">
                  <c:v>6.1872056218249177E-2</c:v>
                </c:pt>
                <c:pt idx="148">
                  <c:v>6.1575025379488849E-2</c:v>
                </c:pt>
                <c:pt idx="149">
                  <c:v>6.1281096462355279E-2</c:v>
                </c:pt>
                <c:pt idx="150">
                  <c:v>6.0990218362330789E-2</c:v>
                </c:pt>
                <c:pt idx="151">
                  <c:v>6.0702341130342091E-2</c:v>
                </c:pt>
                <c:pt idx="152">
                  <c:v>6.0417415939534098E-2</c:v>
                </c:pt>
                <c:pt idx="153">
                  <c:v>6.0135395053201639E-2</c:v>
                </c:pt>
                <c:pt idx="154">
                  <c:v>5.9856231793833876E-2</c:v>
                </c:pt>
                <c:pt idx="155">
                  <c:v>5.9579880513223542E-2</c:v>
                </c:pt>
                <c:pt idx="156">
                  <c:v>5.9306296563600341E-2</c:v>
                </c:pt>
                <c:pt idx="157">
                  <c:v>5.9035436269746076E-2</c:v>
                </c:pt>
                <c:pt idx="158">
                  <c:v>5.876725690205184E-2</c:v>
                </c:pt>
                <c:pt idx="159">
                  <c:v>5.8501716650481962E-2</c:v>
                </c:pt>
                <c:pt idx="160">
                  <c:v>5.8238774599405865E-2</c:v>
                </c:pt>
                <c:pt idx="161">
                  <c:v>5.7978390703266602E-2</c:v>
                </c:pt>
                <c:pt idx="162">
                  <c:v>5.772052576305186E-2</c:v>
                </c:pt>
                <c:pt idx="163">
                  <c:v>5.746514140353675E-2</c:v>
                </c:pt>
                <c:pt idx="164">
                  <c:v>5.721220005126857E-2</c:v>
                </c:pt>
                <c:pt idx="165">
                  <c:v>5.6961664913265542E-2</c:v>
                </c:pt>
                <c:pt idx="166">
                  <c:v>5.6713499956401486E-2</c:v>
                </c:pt>
                <c:pt idx="167">
                  <c:v>5.6467669887451742E-2</c:v>
                </c:pt>
                <c:pt idx="168">
                  <c:v>5.6224140133773699E-2</c:v>
                </c:pt>
                <c:pt idx="169">
                  <c:v>5.59828768246E-2</c:v>
                </c:pt>
                <c:pt idx="170">
                  <c:v>5.5743846772920651E-2</c:v>
                </c:pt>
                <c:pt idx="171">
                  <c:v>5.550701745793217E-2</c:v>
                </c:pt>
                <c:pt idx="172">
                  <c:v>5.5272357008033186E-2</c:v>
                </c:pt>
                <c:pt idx="173">
                  <c:v>5.5039834184347096E-2</c:v>
                </c:pt>
                <c:pt idx="174">
                  <c:v>5.4809418364750916E-2</c:v>
                </c:pt>
                <c:pt idx="175">
                  <c:v>5.4581079528394298E-2</c:v>
                </c:pt>
                <c:pt idx="176">
                  <c:v>5.4354788240688963E-2</c:v>
                </c:pt>
                <c:pt idx="177">
                  <c:v>5.4130515638753256E-2</c:v>
                </c:pt>
                <c:pt idx="178">
                  <c:v>5.3908233417294622E-2</c:v>
                </c:pt>
                <c:pt idx="179">
                  <c:v>5.3687913814915472E-2</c:v>
                </c:pt>
                <c:pt idx="180">
                  <c:v>5.3469529600826182E-2</c:v>
                </c:pt>
                <c:pt idx="181">
                  <c:v>5.3253054061952708E-2</c:v>
                </c:pt>
                <c:pt idx="182">
                  <c:v>5.3038460990423524E-2</c:v>
                </c:pt>
                <c:pt idx="183">
                  <c:v>5.2825724671423713E-2</c:v>
                </c:pt>
                <c:pt idx="184">
                  <c:v>5.2614819871402922E-2</c:v>
                </c:pt>
                <c:pt idx="185">
                  <c:v>5.2405721826626055E-2</c:v>
                </c:pt>
                <c:pt idx="186">
                  <c:v>5.2198406232053365E-2</c:v>
                </c:pt>
                <c:pt idx="187">
                  <c:v>5.1992849230540948E-2</c:v>
                </c:pt>
                <c:pt idx="188">
                  <c:v>5.178902740234835E-2</c:v>
                </c:pt>
                <c:pt idx="189">
                  <c:v>5.1586917754945609E-2</c:v>
                </c:pt>
                <c:pt idx="190">
                  <c:v>5.1386497713107306E-2</c:v>
                </c:pt>
                <c:pt idx="191">
                  <c:v>5.1187745109286038E-2</c:v>
                </c:pt>
                <c:pt idx="192">
                  <c:v>5.0990638174254678E-2</c:v>
                </c:pt>
                <c:pt idx="193">
                  <c:v>5.0795155528009402E-2</c:v>
                </c:pt>
                <c:pt idx="194">
                  <c:v>5.0601276170924865E-2</c:v>
                </c:pt>
                <c:pt idx="195">
                  <c:v>5.0408979475152806E-2</c:v>
                </c:pt>
                <c:pt idx="196">
                  <c:v>5.0218245176256678E-2</c:v>
                </c:pt>
                <c:pt idx="197">
                  <c:v>5.0029053365075044E-2</c:v>
                </c:pt>
                <c:pt idx="198">
                  <c:v>4.984138447980508E-2</c:v>
                </c:pt>
                <c:pt idx="199">
                  <c:v>4.9655219298300766E-2</c:v>
                </c:pt>
                <c:pt idx="200">
                  <c:v>4.9470538930577956E-2</c:v>
                </c:pt>
                <c:pt idx="201">
                  <c:v>4.9287324811519748E-2</c:v>
                </c:pt>
                <c:pt idx="202">
                  <c:v>4.9105558693776828E-2</c:v>
                </c:pt>
                <c:pt idx="203">
                  <c:v>4.8925222640855144E-2</c:v>
                </c:pt>
                <c:pt idx="204">
                  <c:v>4.8746299020386803E-2</c:v>
                </c:pt>
                <c:pt idx="205">
                  <c:v>4.8568770497576963E-2</c:v>
                </c:pt>
                <c:pt idx="206">
                  <c:v>4.8392620028822483E-2</c:v>
                </c:pt>
                <c:pt idx="207">
                  <c:v>4.8217830855496038E-2</c:v>
                </c:pt>
                <c:pt idx="208">
                  <c:v>4.8044386497891702E-2</c:v>
                </c:pt>
                <c:pt idx="209">
                  <c:v>4.7872270749326311E-2</c:v>
                </c:pt>
                <c:pt idx="210">
                  <c:v>4.7701467670391795E-2</c:v>
                </c:pt>
                <c:pt idx="211">
                  <c:v>4.7531961583354855E-2</c:v>
                </c:pt>
                <c:pt idx="212">
                  <c:v>4.736373706669858E-2</c:v>
                </c:pt>
                <c:pt idx="213">
                  <c:v>4.7196778949802252E-2</c:v>
                </c:pt>
                <c:pt idx="214">
                  <c:v>4.7031072307755002E-2</c:v>
                </c:pt>
                <c:pt idx="215">
                  <c:v>4.6866602456299755E-2</c:v>
                </c:pt>
                <c:pt idx="216">
                  <c:v>4.6703354946903301E-2</c:v>
                </c:pt>
                <c:pt idx="217">
                  <c:v>4.654131556194846E-2</c:v>
                </c:pt>
                <c:pt idx="218">
                  <c:v>4.6380470310045746E-2</c:v>
                </c:pt>
                <c:pt idx="219">
                  <c:v>4.6220805421460162E-2</c:v>
                </c:pt>
                <c:pt idx="220">
                  <c:v>4.606230734364998E-2</c:v>
                </c:pt>
                <c:pt idx="221">
                  <c:v>4.5904962736914801E-2</c:v>
                </c:pt>
                <c:pt idx="222">
                  <c:v>4.5748758470149142E-2</c:v>
                </c:pt>
                <c:pt idx="223">
                  <c:v>4.5593681616698523E-2</c:v>
                </c:pt>
                <c:pt idx="224">
                  <c:v>4.5439719450316128E-2</c:v>
                </c:pt>
                <c:pt idx="225">
                  <c:v>4.52868594412155E-2</c:v>
                </c:pt>
                <c:pt idx="226">
                  <c:v>4.5135089252218409E-2</c:v>
                </c:pt>
                <c:pt idx="227">
                  <c:v>4.4984396734993486E-2</c:v>
                </c:pt>
                <c:pt idx="228">
                  <c:v>4.4834769926384715E-2</c:v>
                </c:pt>
                <c:pt idx="229">
                  <c:v>4.4686197044825883E-2</c:v>
                </c:pt>
                <c:pt idx="230">
                  <c:v>4.453866648683974E-2</c:v>
                </c:pt>
                <c:pt idx="231">
                  <c:v>4.4392166823618448E-2</c:v>
                </c:pt>
                <c:pt idx="232">
                  <c:v>4.4246686797684204E-2</c:v>
                </c:pt>
                <c:pt idx="233">
                  <c:v>4.4102215319626756E-2</c:v>
                </c:pt>
                <c:pt idx="234">
                  <c:v>4.395874146491683E-2</c:v>
                </c:pt>
                <c:pt idx="235">
                  <c:v>4.3816254470792418E-2</c:v>
                </c:pt>
                <c:pt idx="236">
                  <c:v>4.3674743733216302E-2</c:v>
                </c:pt>
                <c:pt idx="237">
                  <c:v>4.3534198803903405E-2</c:v>
                </c:pt>
                <c:pt idx="238">
                  <c:v>4.339460938741533E-2</c:v>
                </c:pt>
                <c:pt idx="239">
                  <c:v>4.325596533832058E-2</c:v>
                </c:pt>
                <c:pt idx="240">
                  <c:v>4.3118256658419049E-2</c:v>
                </c:pt>
                <c:pt idx="241">
                  <c:v>4.2981473494028435E-2</c:v>
                </c:pt>
                <c:pt idx="242">
                  <c:v>4.2845606133331576E-2</c:v>
                </c:pt>
                <c:pt idx="243">
                  <c:v>4.2710645003782709E-2</c:v>
                </c:pt>
                <c:pt idx="244">
                  <c:v>4.2576580669571297E-2</c:v>
                </c:pt>
                <c:pt idx="245">
                  <c:v>4.2443403829141774E-2</c:v>
                </c:pt>
                <c:pt idx="246">
                  <c:v>4.2311105312767862E-2</c:v>
                </c:pt>
                <c:pt idx="247">
                  <c:v>4.2179676080180056E-2</c:v>
                </c:pt>
                <c:pt idx="248">
                  <c:v>4.2049107218244987E-2</c:v>
                </c:pt>
                <c:pt idx="249">
                  <c:v>4.1919389938695033E-2</c:v>
                </c:pt>
                <c:pt idx="250">
                  <c:v>4.1790515575907142E-2</c:v>
                </c:pt>
                <c:pt idx="251">
                  <c:v>4.1662475584729818E-2</c:v>
                </c:pt>
                <c:pt idx="252">
                  <c:v>4.1535261538356349E-2</c:v>
                </c:pt>
                <c:pt idx="253">
                  <c:v>4.1408865126243817E-2</c:v>
                </c:pt>
                <c:pt idx="254">
                  <c:v>4.1283278152076719E-2</c:v>
                </c:pt>
                <c:pt idx="255">
                  <c:v>4.1158492531773297E-2</c:v>
                </c:pt>
                <c:pt idx="256">
                  <c:v>4.1034500291534333E-2</c:v>
                </c:pt>
                <c:pt idx="257">
                  <c:v>4.0911293565933392E-2</c:v>
                </c:pt>
                <c:pt idx="258">
                  <c:v>4.0788864596046359E-2</c:v>
                </c:pt>
                <c:pt idx="259">
                  <c:v>4.0667205727621086E-2</c:v>
                </c:pt>
                <c:pt idx="260">
                  <c:v>4.0546309409284449E-2</c:v>
                </c:pt>
                <c:pt idx="261">
                  <c:v>4.0426168190786947E-2</c:v>
                </c:pt>
                <c:pt idx="262">
                  <c:v>4.0306774721283606E-2</c:v>
                </c:pt>
                <c:pt idx="263">
                  <c:v>4.0188121747650164E-2</c:v>
                </c:pt>
                <c:pt idx="264">
                  <c:v>4.0070202112834213E-2</c:v>
                </c:pt>
                <c:pt idx="265">
                  <c:v>3.9953008754239461E-2</c:v>
                </c:pt>
                <c:pt idx="266">
                  <c:v>3.9836534702143635E-2</c:v>
                </c:pt>
                <c:pt idx="267">
                  <c:v>3.9720773078147871E-2</c:v>
                </c:pt>
                <c:pt idx="268">
                  <c:v>3.9605717093658024E-2</c:v>
                </c:pt>
                <c:pt idx="269">
                  <c:v>3.9491360048396311E-2</c:v>
                </c:pt>
                <c:pt idx="270">
                  <c:v>3.9377695328942836E-2</c:v>
                </c:pt>
                <c:pt idx="271">
                  <c:v>3.9264716407306451E-2</c:v>
                </c:pt>
                <c:pt idx="272">
                  <c:v>3.9152416839524112E-2</c:v>
                </c:pt>
                <c:pt idx="273">
                  <c:v>3.9040790264287972E-2</c:v>
                </c:pt>
                <c:pt idx="274">
                  <c:v>3.8929830401599794E-2</c:v>
                </c:pt>
                <c:pt idx="275">
                  <c:v>3.8819531051451799E-2</c:v>
                </c:pt>
                <c:pt idx="276">
                  <c:v>3.8709886092533619E-2</c:v>
                </c:pt>
                <c:pt idx="277">
                  <c:v>3.8600889480964372E-2</c:v>
                </c:pt>
                <c:pt idx="278">
                  <c:v>3.8492535249049664E-2</c:v>
                </c:pt>
                <c:pt idx="279">
                  <c:v>3.8384817504062987E-2</c:v>
                </c:pt>
                <c:pt idx="280">
                  <c:v>3.8277730427050051E-2</c:v>
                </c:pt>
                <c:pt idx="281">
                  <c:v>3.8171268271657031E-2</c:v>
                </c:pt>
                <c:pt idx="282">
                  <c:v>3.8065425362980999E-2</c:v>
                </c:pt>
                <c:pt idx="283">
                  <c:v>3.7960196096442272E-2</c:v>
                </c:pt>
                <c:pt idx="284">
                  <c:v>3.7855574936678807E-2</c:v>
                </c:pt>
                <c:pt idx="285">
                  <c:v>3.7751556416461163E-2</c:v>
                </c:pt>
                <c:pt idx="286">
                  <c:v>3.7648135135628286E-2</c:v>
                </c:pt>
                <c:pt idx="287">
                  <c:v>3.754530576004371E-2</c:v>
                </c:pt>
                <c:pt idx="288">
                  <c:v>3.7443063020570967E-2</c:v>
                </c:pt>
                <c:pt idx="289">
                  <c:v>3.7341401712068595E-2</c:v>
                </c:pt>
                <c:pt idx="290">
                  <c:v>3.7240316692403831E-2</c:v>
                </c:pt>
                <c:pt idx="291">
                  <c:v>3.7139802881484954E-2</c:v>
                </c:pt>
                <c:pt idx="292">
                  <c:v>3.7039855260311338E-2</c:v>
                </c:pt>
                <c:pt idx="293">
                  <c:v>3.6940468870041356E-2</c:v>
                </c:pt>
                <c:pt idx="294">
                  <c:v>3.684163881107743E-2</c:v>
                </c:pt>
                <c:pt idx="295">
                  <c:v>3.6743360242167893E-2</c:v>
                </c:pt>
                <c:pt idx="296">
                  <c:v>3.6645628379525695E-2</c:v>
                </c:pt>
                <c:pt idx="297">
                  <c:v>3.6548438495962635E-2</c:v>
                </c:pt>
                <c:pt idx="298">
                  <c:v>3.6451785920039996E-2</c:v>
                </c:pt>
                <c:pt idx="299">
                  <c:v>3.6355666035234324E-2</c:v>
                </c:pt>
                <c:pt idx="300">
                  <c:v>3.6260074279118468E-2</c:v>
                </c:pt>
                <c:pt idx="301">
                  <c:v>3.6165006142557139E-2</c:v>
                </c:pt>
                <c:pt idx="302">
                  <c:v>3.6070457168917464E-2</c:v>
                </c:pt>
                <c:pt idx="303">
                  <c:v>3.5976422953293265E-2</c:v>
                </c:pt>
                <c:pt idx="304">
                  <c:v>3.5882899141743509E-2</c:v>
                </c:pt>
                <c:pt idx="305">
                  <c:v>3.5789881430544172E-2</c:v>
                </c:pt>
                <c:pt idx="306">
                  <c:v>3.5697365565453547E-2</c:v>
                </c:pt>
                <c:pt idx="307">
                  <c:v>3.5605347340990481E-2</c:v>
                </c:pt>
                <c:pt idx="308">
                  <c:v>3.5513822599725402E-2</c:v>
                </c:pt>
                <c:pt idx="309">
                  <c:v>3.5422787231583978E-2</c:v>
                </c:pt>
                <c:pt idx="310">
                  <c:v>3.5332237173162639E-2</c:v>
                </c:pt>
                <c:pt idx="311">
                  <c:v>3.5242168407056636E-2</c:v>
                </c:pt>
                <c:pt idx="312">
                  <c:v>3.5152576961199222E-2</c:v>
                </c:pt>
                <c:pt idx="313">
                  <c:v>3.5063458908212976E-2</c:v>
                </c:pt>
                <c:pt idx="314">
                  <c:v>3.4974810364771743E-2</c:v>
                </c:pt>
                <c:pt idx="315">
                  <c:v>3.4886627490973987E-2</c:v>
                </c:pt>
                <c:pt idx="316">
                  <c:v>3.4798906489726993E-2</c:v>
                </c:pt>
                <c:pt idx="317">
                  <c:v>3.4711643606141436E-2</c:v>
                </c:pt>
                <c:pt idx="318">
                  <c:v>3.4624835126936496E-2</c:v>
                </c:pt>
                <c:pt idx="319">
                  <c:v>3.4538477379854909E-2</c:v>
                </c:pt>
                <c:pt idx="320">
                  <c:v>3.4452566733088379E-2</c:v>
                </c:pt>
                <c:pt idx="321">
                  <c:v>3.4367099594712333E-2</c:v>
                </c:pt>
                <c:pt idx="322">
                  <c:v>3.4282072412130514E-2</c:v>
                </c:pt>
                <c:pt idx="323">
                  <c:v>3.4197481671528758E-2</c:v>
                </c:pt>
                <c:pt idx="324">
                  <c:v>3.4113323897338163E-2</c:v>
                </c:pt>
                <c:pt idx="325">
                  <c:v>3.4029595651707142E-2</c:v>
                </c:pt>
                <c:pt idx="326">
                  <c:v>3.3946293533982333E-2</c:v>
                </c:pt>
                <c:pt idx="327">
                  <c:v>3.3863414180198122E-2</c:v>
                </c:pt>
                <c:pt idx="328">
                  <c:v>3.378095426257479E-2</c:v>
                </c:pt>
                <c:pt idx="329">
                  <c:v>3.3698910489024826E-2</c:v>
                </c:pt>
                <c:pt idx="330">
                  <c:v>3.3617279602667444E-2</c:v>
                </c:pt>
                <c:pt idx="331">
                  <c:v>3.3536058381351194E-2</c:v>
                </c:pt>
                <c:pt idx="332">
                  <c:v>3.3455243637184315E-2</c:v>
                </c:pt>
                <c:pt idx="333">
                  <c:v>3.3374832216072778E-2</c:v>
                </c:pt>
                <c:pt idx="334">
                  <c:v>3.3294820997266064E-2</c:v>
                </c:pt>
                <c:pt idx="335">
                  <c:v>3.3215206892910042E-2</c:v>
                </c:pt>
                <c:pt idx="336">
                  <c:v>3.3135986847607345E-2</c:v>
                </c:pt>
                <c:pt idx="337">
                  <c:v>3.3057157837984706E-2</c:v>
                </c:pt>
                <c:pt idx="338">
                  <c:v>3.2978716872267499E-2</c:v>
                </c:pt>
                <c:pt idx="339">
                  <c:v>3.2900660989860844E-2</c:v>
                </c:pt>
                <c:pt idx="340">
                  <c:v>3.2822987260937707E-2</c:v>
                </c:pt>
                <c:pt idx="341">
                  <c:v>3.2745692786033523E-2</c:v>
                </c:pt>
                <c:pt idx="342">
                  <c:v>3.2668774695647003E-2</c:v>
                </c:pt>
                <c:pt idx="343">
                  <c:v>3.2592230149847821E-2</c:v>
                </c:pt>
                <c:pt idx="344">
                  <c:v>3.2516056337890099E-2</c:v>
                </c:pt>
                <c:pt idx="345">
                  <c:v>3.2440250477832222E-2</c:v>
                </c:pt>
                <c:pt idx="346">
                  <c:v>3.2364809816162618E-2</c:v>
                </c:pt>
                <c:pt idx="347">
                  <c:v>3.2289731627431317E-2</c:v>
                </c:pt>
                <c:pt idx="348">
                  <c:v>3.2215013213887415E-2</c:v>
                </c:pt>
                <c:pt idx="349">
                  <c:v>3.2140651905122296E-2</c:v>
                </c:pt>
                <c:pt idx="350">
                  <c:v>3.2066645057718168E-2</c:v>
                </c:pt>
                <c:pt idx="351">
                  <c:v>3.1992990054902387E-2</c:v>
                </c:pt>
                <c:pt idx="352">
                  <c:v>3.191968430620673E-2</c:v>
                </c:pt>
                <c:pt idx="353">
                  <c:v>3.1846725247132494E-2</c:v>
                </c:pt>
                <c:pt idx="354">
                  <c:v>3.1774110338820161E-2</c:v>
                </c:pt>
                <c:pt idx="355">
                  <c:v>3.1701837067724635E-2</c:v>
                </c:pt>
                <c:pt idx="356">
                  <c:v>3.162990294529535E-2</c:v>
                </c:pt>
                <c:pt idx="357">
                  <c:v>3.1558305507661019E-2</c:v>
                </c:pt>
                <c:pt idx="358">
                  <c:v>3.1487042315319499E-2</c:v>
                </c:pt>
                <c:pt idx="359">
                  <c:v>3.1416110952832262E-2</c:v>
                </c:pt>
                <c:pt idx="360">
                  <c:v>3.1345509028523504E-2</c:v>
                </c:pt>
                <c:pt idx="361">
                  <c:v>3.1275234174183812E-2</c:v>
                </c:pt>
                <c:pt idx="362">
                  <c:v>3.120528404477841E-2</c:v>
                </c:pt>
                <c:pt idx="363">
                  <c:v>3.1135656318159566E-2</c:v>
                </c:pt>
                <c:pt idx="364">
                  <c:v>3.1066348694783578E-2</c:v>
                </c:pt>
                <c:pt idx="365">
                  <c:v>3.0997358897431809E-2</c:v>
                </c:pt>
                <c:pt idx="366">
                  <c:v>3.092868467093611E-2</c:v>
                </c:pt>
                <c:pt idx="367">
                  <c:v>3.0860323781908085E-2</c:v>
                </c:pt>
                <c:pt idx="368">
                  <c:v>3.0792274018472468E-2</c:v>
                </c:pt>
                <c:pt idx="369">
                  <c:v>3.0724533190004601E-2</c:v>
                </c:pt>
                <c:pt idx="370">
                  <c:v>3.0657099126871618E-2</c:v>
                </c:pt>
                <c:pt idx="371">
                  <c:v>3.058996968017743E-2</c:v>
                </c:pt>
                <c:pt idx="372">
                  <c:v>3.0523142721511767E-2</c:v>
                </c:pt>
                <c:pt idx="373">
                  <c:v>3.0456616142702373E-2</c:v>
                </c:pt>
                <c:pt idx="374">
                  <c:v>3.0390387855571382E-2</c:v>
                </c:pt>
                <c:pt idx="375">
                  <c:v>3.0324455791694838E-2</c:v>
                </c:pt>
                <c:pt idx="376">
                  <c:v>3.0258817902165953E-2</c:v>
                </c:pt>
                <c:pt idx="377">
                  <c:v>3.0193472157361817E-2</c:v>
                </c:pt>
                <c:pt idx="378">
                  <c:v>3.0128416546713107E-2</c:v>
                </c:pt>
                <c:pt idx="379">
                  <c:v>3.0063649078477746E-2</c:v>
                </c:pt>
                <c:pt idx="380">
                  <c:v>2.9999167779517298E-2</c:v>
                </c:pt>
                <c:pt idx="381">
                  <c:v>2.9934970695076852E-2</c:v>
                </c:pt>
                <c:pt idx="382">
                  <c:v>2.9871055888568004E-2</c:v>
                </c:pt>
                <c:pt idx="383">
                  <c:v>2.9807421441354731E-2</c:v>
                </c:pt>
                <c:pt idx="384">
                  <c:v>2.9744065452542805E-2</c:v>
                </c:pt>
                <c:pt idx="385">
                  <c:v>2.9680986038771739E-2</c:v>
                </c:pt>
                <c:pt idx="386">
                  <c:v>2.9618181334009754E-2</c:v>
                </c:pt>
                <c:pt idx="387">
                  <c:v>2.9555649489352024E-2</c:v>
                </c:pt>
                <c:pt idx="388">
                  <c:v>2.9493388672821353E-2</c:v>
                </c:pt>
                <c:pt idx="389">
                  <c:v>2.9431397069171646E-2</c:v>
                </c:pt>
                <c:pt idx="390">
                  <c:v>2.9369672879694643E-2</c:v>
                </c:pt>
                <c:pt idx="391">
                  <c:v>2.9308214322028719E-2</c:v>
                </c:pt>
                <c:pt idx="392">
                  <c:v>2.9247019629970832E-2</c:v>
                </c:pt>
                <c:pt idx="393">
                  <c:v>2.918608705329084E-2</c:v>
                </c:pt>
                <c:pt idx="394">
                  <c:v>2.9125414857548524E-2</c:v>
                </c:pt>
                <c:pt idx="395">
                  <c:v>2.9065001323913126E-2</c:v>
                </c:pt>
                <c:pt idx="396">
                  <c:v>2.9004844748985258E-2</c:v>
                </c:pt>
                <c:pt idx="397">
                  <c:v>2.8944943444621566E-2</c:v>
                </c:pt>
                <c:pt idx="398">
                  <c:v>2.8885295737761354E-2</c:v>
                </c:pt>
                <c:pt idx="399">
                  <c:v>2.8825899970256218E-2</c:v>
                </c:pt>
                <c:pt idx="400">
                  <c:v>2.8766754498701336E-2</c:v>
                </c:pt>
                <c:pt idx="401">
                  <c:v>2.8707857694269631E-2</c:v>
                </c:pt>
                <c:pt idx="402">
                  <c:v>2.864920794254772E-2</c:v>
                </c:pt>
                <c:pt idx="403">
                  <c:v>2.8590803643374574E-2</c:v>
                </c:pt>
                <c:pt idx="404">
                  <c:v>2.8532643210681986E-2</c:v>
                </c:pt>
                <c:pt idx="405">
                  <c:v>2.8474725072337337E-2</c:v>
                </c:pt>
                <c:pt idx="406">
                  <c:v>2.8417047669988503E-2</c:v>
                </c:pt>
                <c:pt idx="407">
                  <c:v>2.8359609458910931E-2</c:v>
                </c:pt>
                <c:pt idx="408">
                  <c:v>2.8302408907856555E-2</c:v>
                </c:pt>
                <c:pt idx="409">
                  <c:v>2.8245444498904926E-2</c:v>
                </c:pt>
                <c:pt idx="410">
                  <c:v>2.8188714727316294E-2</c:v>
                </c:pt>
                <c:pt idx="411">
                  <c:v>2.8132218101386514E-2</c:v>
                </c:pt>
                <c:pt idx="412">
                  <c:v>2.8075953142304225E-2</c:v>
                </c:pt>
                <c:pt idx="413">
                  <c:v>2.8019918384009489E-2</c:v>
                </c:pt>
                <c:pt idx="414">
                  <c:v>2.7964112373054618E-2</c:v>
                </c:pt>
                <c:pt idx="415">
                  <c:v>2.7908533668466691E-2</c:v>
                </c:pt>
                <c:pt idx="416">
                  <c:v>2.7853180841612046E-2</c:v>
                </c:pt>
                <c:pt idx="417">
                  <c:v>2.7798052476062315E-2</c:v>
                </c:pt>
                <c:pt idx="418">
                  <c:v>2.7743147167462515E-2</c:v>
                </c:pt>
                <c:pt idx="419">
                  <c:v>2.7688463523400451E-2</c:v>
                </c:pt>
                <c:pt idx="420">
                  <c:v>2.7634000163278435E-2</c:v>
                </c:pt>
                <c:pt idx="421">
                  <c:v>2.7579755718185925E-2</c:v>
                </c:pt>
                <c:pt idx="422">
                  <c:v>2.7525728830774612E-2</c:v>
                </c:pt>
                <c:pt idx="423">
                  <c:v>2.7471918155134396E-2</c:v>
                </c:pt>
                <c:pt idx="424">
                  <c:v>2.7418322356671521E-2</c:v>
                </c:pt>
                <c:pt idx="425">
                  <c:v>2.7364940111988097E-2</c:v>
                </c:pt>
                <c:pt idx="426">
                  <c:v>2.7311770108762932E-2</c:v>
                </c:pt>
                <c:pt idx="427">
                  <c:v>2.7258811045634386E-2</c:v>
                </c:pt>
                <c:pt idx="428">
                  <c:v>2.7206061632084232E-2</c:v>
                </c:pt>
                <c:pt idx="429">
                  <c:v>2.715352058832346E-2</c:v>
                </c:pt>
                <c:pt idx="430">
                  <c:v>2.7101186645179118E-2</c:v>
                </c:pt>
                <c:pt idx="431">
                  <c:v>2.7049058543982828E-2</c:v>
                </c:pt>
                <c:pt idx="432">
                  <c:v>2.6997135036460906E-2</c:v>
                </c:pt>
                <c:pt idx="433">
                  <c:v>2.6945414884625284E-2</c:v>
                </c:pt>
                <c:pt idx="434">
                  <c:v>2.6893896860666441E-2</c:v>
                </c:pt>
                <c:pt idx="435">
                  <c:v>2.6842579746847429E-2</c:v>
                </c:pt>
                <c:pt idx="436">
                  <c:v>2.6791462335399089E-2</c:v>
                </c:pt>
                <c:pt idx="437">
                  <c:v>2.6740543428416894E-2</c:v>
                </c:pt>
                <c:pt idx="438">
                  <c:v>2.6689821837758827E-2</c:v>
                </c:pt>
                <c:pt idx="439">
                  <c:v>2.6639296384944652E-2</c:v>
                </c:pt>
                <c:pt idx="440">
                  <c:v>2.6588965901056409E-2</c:v>
                </c:pt>
                <c:pt idx="441">
                  <c:v>2.6538829226640335E-2</c:v>
                </c:pt>
                <c:pt idx="442">
                  <c:v>2.6488885211609546E-2</c:v>
                </c:pt>
                <c:pt idx="443">
                  <c:v>2.6439132715148469E-2</c:v>
                </c:pt>
                <c:pt idx="444">
                  <c:v>2.6389570605618126E-2</c:v>
                </c:pt>
                <c:pt idx="445">
                  <c:v>2.634019776046265E-2</c:v>
                </c:pt>
                <c:pt idx="446">
                  <c:v>2.6291013066116954E-2</c:v>
                </c:pt>
                <c:pt idx="447">
                  <c:v>2.6242015417915709E-2</c:v>
                </c:pt>
                <c:pt idx="448">
                  <c:v>2.619320372000309E-2</c:v>
                </c:pt>
                <c:pt idx="449">
                  <c:v>2.6144576885243968E-2</c:v>
                </c:pt>
                <c:pt idx="450">
                  <c:v>2.6096133835135978E-2</c:v>
                </c:pt>
                <c:pt idx="451">
                  <c:v>2.6047873499722759E-2</c:v>
                </c:pt>
                <c:pt idx="452">
                  <c:v>2.5999794817508196E-2</c:v>
                </c:pt>
                <c:pt idx="453">
                  <c:v>2.5951896735371745E-2</c:v>
                </c:pt>
                <c:pt idx="454">
                  <c:v>2.590417820848482E-2</c:v>
                </c:pt>
                <c:pt idx="455">
                  <c:v>2.5856638200228051E-2</c:v>
                </c:pt>
                <c:pt idx="456">
                  <c:v>2.5809275682109594E-2</c:v>
                </c:pt>
                <c:pt idx="457">
                  <c:v>2.5762089633684641E-2</c:v>
                </c:pt>
                <c:pt idx="458">
                  <c:v>2.5715079042475539E-2</c:v>
                </c:pt>
                <c:pt idx="459">
                  <c:v>2.5668242903893152E-2</c:v>
                </c:pt>
                <c:pt idx="460">
                  <c:v>2.5621580221158881E-2</c:v>
                </c:pt>
                <c:pt idx="461">
                  <c:v>2.5575090005228118E-2</c:v>
                </c:pt>
                <c:pt idx="462">
                  <c:v>2.5528771274713907E-2</c:v>
                </c:pt>
                <c:pt idx="463">
                  <c:v>2.5482623055812236E-2</c:v>
                </c:pt>
                <c:pt idx="464">
                  <c:v>2.543664438222756E-2</c:v>
                </c:pt>
                <c:pt idx="465">
                  <c:v>2.5390834295099727E-2</c:v>
                </c:pt>
                <c:pt idx="466">
                  <c:v>2.5345191842931439E-2</c:v>
                </c:pt>
                <c:pt idx="467">
                  <c:v>2.5299716081516866E-2</c:v>
                </c:pt>
                <c:pt idx="468">
                  <c:v>2.525440607387059E-2</c:v>
                </c:pt>
                <c:pt idx="469">
                  <c:v>2.5209260890158083E-2</c:v>
                </c:pt>
                <c:pt idx="470">
                  <c:v>2.5164279607626346E-2</c:v>
                </c:pt>
                <c:pt idx="471">
                  <c:v>2.511946131053586E-2</c:v>
                </c:pt>
                <c:pt idx="472">
                  <c:v>2.5074805090092894E-2</c:v>
                </c:pt>
                <c:pt idx="473">
                  <c:v>2.503031004438306E-2</c:v>
                </c:pt>
                <c:pt idx="474">
                  <c:v>2.4985975278305175E-2</c:v>
                </c:pt>
                <c:pt idx="475">
                  <c:v>2.4941799903506263E-2</c:v>
                </c:pt>
                <c:pt idx="476">
                  <c:v>2.4897783038317186E-2</c:v>
                </c:pt>
                <c:pt idx="477">
                  <c:v>2.4853923807688836E-2</c:v>
                </c:pt>
                <c:pt idx="478">
                  <c:v>2.4810221343129362E-2</c:v>
                </c:pt>
                <c:pt idx="479">
                  <c:v>2.4766674782641936E-2</c:v>
                </c:pt>
                <c:pt idx="480">
                  <c:v>2.4723283270663355E-2</c:v>
                </c:pt>
                <c:pt idx="481">
                  <c:v>2.4680045958003063E-2</c:v>
                </c:pt>
                <c:pt idx="482">
                  <c:v>2.4636962001783277E-2</c:v>
                </c:pt>
                <c:pt idx="483">
                  <c:v>2.4594030565379593E-2</c:v>
                </c:pt>
                <c:pt idx="484">
                  <c:v>2.455125081836208E-2</c:v>
                </c:pt>
                <c:pt idx="485">
                  <c:v>2.4508621936437488E-2</c:v>
                </c:pt>
                <c:pt idx="486">
                  <c:v>2.4466143101391641E-2</c:v>
                </c:pt>
                <c:pt idx="487">
                  <c:v>2.4423813501032829E-2</c:v>
                </c:pt>
                <c:pt idx="488">
                  <c:v>2.4381632329135722E-2</c:v>
                </c:pt>
                <c:pt idx="489">
                  <c:v>2.4339598785385729E-2</c:v>
                </c:pt>
                <c:pt idx="490">
                  <c:v>2.4297712075324451E-2</c:v>
                </c:pt>
                <c:pt idx="491">
                  <c:v>2.4255971410295164E-2</c:v>
                </c:pt>
                <c:pt idx="492">
                  <c:v>2.421437600738939E-2</c:v>
                </c:pt>
                <c:pt idx="493">
                  <c:v>2.417292508939381E-2</c:v>
                </c:pt>
                <c:pt idx="494">
                  <c:v>2.4131617884737843E-2</c:v>
                </c:pt>
                <c:pt idx="495">
                  <c:v>2.4090453627441839E-2</c:v>
                </c:pt>
                <c:pt idx="496">
                  <c:v>2.4049431557065761E-2</c:v>
                </c:pt>
                <c:pt idx="497">
                  <c:v>2.4008550918658531E-2</c:v>
                </c:pt>
                <c:pt idx="498">
                  <c:v>2.3967810962707885E-2</c:v>
                </c:pt>
                <c:pt idx="499">
                  <c:v>2.3927210945090756E-2</c:v>
                </c:pt>
                <c:pt idx="500">
                  <c:v>2.3886750127024344E-2</c:v>
                </c:pt>
              </c:numCache>
            </c:numRef>
          </c:val>
          <c:smooth val="0"/>
          <c:extLst>
            <c:ext xmlns:c16="http://schemas.microsoft.com/office/drawing/2014/chart" uri="{C3380CC4-5D6E-409C-BE32-E72D297353CC}">
              <c16:uniqueId val="{00000002-D93C-4681-A977-25A3CD28DF4A}"/>
            </c:ext>
          </c:extLst>
        </c:ser>
        <c:dLbls>
          <c:showLegendKey val="0"/>
          <c:showVal val="0"/>
          <c:showCatName val="0"/>
          <c:showSerName val="0"/>
          <c:showPercent val="0"/>
          <c:showBubbleSize val="0"/>
        </c:dLbls>
        <c:smooth val="0"/>
        <c:axId val="359622584"/>
        <c:axId val="445342344"/>
      </c:lineChart>
      <c:catAx>
        <c:axId val="359622584"/>
        <c:scaling>
          <c:orientation val="minMax"/>
        </c:scaling>
        <c:delete val="0"/>
        <c:axPos val="b"/>
        <c:title>
          <c:tx>
            <c:rich>
              <a:bodyPr/>
              <a:lstStyle/>
              <a:p>
                <a:pPr>
                  <a:defRPr/>
                </a:pPr>
                <a:r>
                  <a:rPr lang="pl-PL" sz="1800" dirty="0"/>
                  <a:t>Wartości cechy</a:t>
                </a:r>
              </a:p>
            </c:rich>
          </c:tx>
          <c:overlay val="0"/>
        </c:title>
        <c:numFmt formatCode="General" sourceLinked="1"/>
        <c:majorTickMark val="out"/>
        <c:minorTickMark val="none"/>
        <c:tickLblPos val="nextTo"/>
        <c:crossAx val="445342344"/>
        <c:crosses val="autoZero"/>
        <c:auto val="1"/>
        <c:lblAlgn val="ctr"/>
        <c:lblOffset val="100"/>
        <c:tickLblSkip val="100"/>
        <c:tickMarkSkip val="100"/>
        <c:noMultiLvlLbl val="0"/>
      </c:catAx>
      <c:valAx>
        <c:axId val="445342344"/>
        <c:scaling>
          <c:orientation val="minMax"/>
        </c:scaling>
        <c:delete val="0"/>
        <c:axPos val="l"/>
        <c:majorGridlines/>
        <c:title>
          <c:tx>
            <c:rich>
              <a:bodyPr rot="-5400000" vert="horz"/>
              <a:lstStyle/>
              <a:p>
                <a:pPr>
                  <a:defRPr/>
                </a:pPr>
                <a:r>
                  <a:rPr lang="pl-PL" sz="1800" b="1" i="0" baseline="0">
                    <a:effectLst/>
                  </a:rPr>
                  <a:t>Wartości funkcji gęstośći prawdopodobieństwa</a:t>
                </a:r>
                <a:endParaRPr lang="pl-PL">
                  <a:effectLst/>
                </a:endParaRPr>
              </a:p>
              <a:p>
                <a:pPr>
                  <a:defRPr/>
                </a:pPr>
                <a:endParaRPr lang="pl-PL"/>
              </a:p>
            </c:rich>
          </c:tx>
          <c:overlay val="0"/>
        </c:title>
        <c:numFmt formatCode="General" sourceLinked="1"/>
        <c:majorTickMark val="out"/>
        <c:minorTickMark val="none"/>
        <c:tickLblPos val="nextTo"/>
        <c:crossAx val="359622584"/>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dirty="0"/>
              <a:t>Funkcja gęstości rozkładu Poissona  </a:t>
            </a:r>
          </a:p>
          <a:p>
            <a:pPr>
              <a:defRPr/>
            </a:pPr>
            <a:r>
              <a:rPr lang="pl-PL" dirty="0"/>
              <a:t>przy lambda </a:t>
            </a:r>
            <a:r>
              <a:rPr lang="pl-PL" sz="2160" b="1" i="0" u="none" strike="noStrike" baseline="0" dirty="0">
                <a:effectLst/>
                <a:sym typeface="Symbol"/>
              </a:rPr>
              <a:t></a:t>
            </a:r>
            <a:r>
              <a:rPr lang="pl-PL" dirty="0"/>
              <a:t>=0.1; 1; 4</a:t>
            </a:r>
          </a:p>
        </c:rich>
      </c:tx>
      <c:overlay val="0"/>
    </c:title>
    <c:autoTitleDeleted val="0"/>
    <c:plotArea>
      <c:layout>
        <c:manualLayout>
          <c:layoutTarget val="inner"/>
          <c:xMode val="edge"/>
          <c:yMode val="edge"/>
          <c:x val="0.21630954037510872"/>
          <c:y val="0.21387677163980817"/>
          <c:w val="0.54031509643269171"/>
          <c:h val="0.59107215100426602"/>
        </c:manualLayout>
      </c:layout>
      <c:scatterChart>
        <c:scatterStyle val="lineMarker"/>
        <c:varyColors val="0"/>
        <c:ser>
          <c:idx val="0"/>
          <c:order val="0"/>
          <c:tx>
            <c:strRef>
              <c:f>Arkusz1!$B$2</c:f>
              <c:strCache>
                <c:ptCount val="1"/>
                <c:pt idx="0">
                  <c:v>lambda=0,1</c:v>
                </c:pt>
              </c:strCache>
            </c:strRef>
          </c:tx>
          <c:spPr>
            <a:ln w="28575">
              <a:noFill/>
            </a:ln>
          </c:spPr>
          <c:marker>
            <c:symbol val="diamond"/>
            <c:size val="12"/>
          </c:marker>
          <c:yVal>
            <c:numRef>
              <c:f>Arkusz1!$B$3:$B$11</c:f>
              <c:numCache>
                <c:formatCode>General</c:formatCode>
                <c:ptCount val="9"/>
                <c:pt idx="0">
                  <c:v>0.90483741803595952</c:v>
                </c:pt>
                <c:pt idx="1">
                  <c:v>9.0483741803595974E-2</c:v>
                </c:pt>
                <c:pt idx="2">
                  <c:v>4.5241870901797992E-3</c:v>
                </c:pt>
                <c:pt idx="3">
                  <c:v>1.5080623633932666E-4</c:v>
                </c:pt>
                <c:pt idx="4">
                  <c:v>3.770155908483168E-6</c:v>
                </c:pt>
                <c:pt idx="5">
                  <c:v>7.5403118169663434E-8</c:v>
                </c:pt>
                <c:pt idx="6">
                  <c:v>1.2567186361610553E-9</c:v>
                </c:pt>
                <c:pt idx="7">
                  <c:v>1.7953123373729432E-11</c:v>
                </c:pt>
                <c:pt idx="8">
                  <c:v>2.2441404217161682E-13</c:v>
                </c:pt>
              </c:numCache>
            </c:numRef>
          </c:yVal>
          <c:smooth val="0"/>
          <c:extLst>
            <c:ext xmlns:c16="http://schemas.microsoft.com/office/drawing/2014/chart" uri="{C3380CC4-5D6E-409C-BE32-E72D297353CC}">
              <c16:uniqueId val="{00000000-6E4D-4DF8-BFCE-32E1826A6184}"/>
            </c:ext>
          </c:extLst>
        </c:ser>
        <c:ser>
          <c:idx val="1"/>
          <c:order val="1"/>
          <c:tx>
            <c:strRef>
              <c:f>Arkusz1!$C$2</c:f>
              <c:strCache>
                <c:ptCount val="1"/>
                <c:pt idx="0">
                  <c:v>lambda=1</c:v>
                </c:pt>
              </c:strCache>
            </c:strRef>
          </c:tx>
          <c:spPr>
            <a:ln w="28575">
              <a:noFill/>
            </a:ln>
          </c:spPr>
          <c:marker>
            <c:symbol val="square"/>
            <c:size val="12"/>
          </c:marker>
          <c:yVal>
            <c:numRef>
              <c:f>Arkusz1!$C$3:$C$11</c:f>
              <c:numCache>
                <c:formatCode>General</c:formatCode>
                <c:ptCount val="9"/>
                <c:pt idx="0">
                  <c:v>0.36787944117144233</c:v>
                </c:pt>
                <c:pt idx="1">
                  <c:v>0.36787944117144233</c:v>
                </c:pt>
                <c:pt idx="2">
                  <c:v>0.18393972058572114</c:v>
                </c:pt>
                <c:pt idx="3">
                  <c:v>6.1313240195240391E-2</c:v>
                </c:pt>
                <c:pt idx="4">
                  <c:v>1.5328310048810094E-2</c:v>
                </c:pt>
                <c:pt idx="5">
                  <c:v>3.06566200976202E-3</c:v>
                </c:pt>
                <c:pt idx="6">
                  <c:v>5.1094366829366978E-4</c:v>
                </c:pt>
                <c:pt idx="7">
                  <c:v>7.2991952613381521E-5</c:v>
                </c:pt>
                <c:pt idx="8">
                  <c:v>9.1239940766726546E-6</c:v>
                </c:pt>
              </c:numCache>
            </c:numRef>
          </c:yVal>
          <c:smooth val="0"/>
          <c:extLst>
            <c:ext xmlns:c16="http://schemas.microsoft.com/office/drawing/2014/chart" uri="{C3380CC4-5D6E-409C-BE32-E72D297353CC}">
              <c16:uniqueId val="{00000001-6E4D-4DF8-BFCE-32E1826A6184}"/>
            </c:ext>
          </c:extLst>
        </c:ser>
        <c:ser>
          <c:idx val="2"/>
          <c:order val="2"/>
          <c:tx>
            <c:strRef>
              <c:f>Arkusz1!$D$2</c:f>
              <c:strCache>
                <c:ptCount val="1"/>
                <c:pt idx="0">
                  <c:v>lambda=4</c:v>
                </c:pt>
              </c:strCache>
            </c:strRef>
          </c:tx>
          <c:spPr>
            <a:ln w="28575">
              <a:noFill/>
            </a:ln>
          </c:spPr>
          <c:marker>
            <c:symbol val="triangle"/>
            <c:size val="12"/>
          </c:marker>
          <c:yVal>
            <c:numRef>
              <c:f>Arkusz1!$D$3:$D$11</c:f>
              <c:numCache>
                <c:formatCode>General</c:formatCode>
                <c:ptCount val="9"/>
                <c:pt idx="0">
                  <c:v>1.8315638888734179E-2</c:v>
                </c:pt>
                <c:pt idx="1">
                  <c:v>7.3262555554936715E-2</c:v>
                </c:pt>
                <c:pt idx="2">
                  <c:v>0.14652511110987346</c:v>
                </c:pt>
                <c:pt idx="3">
                  <c:v>0.19536681481316462</c:v>
                </c:pt>
                <c:pt idx="4">
                  <c:v>0.19536681481316462</c:v>
                </c:pt>
                <c:pt idx="5">
                  <c:v>0.1562934518505317</c:v>
                </c:pt>
                <c:pt idx="6">
                  <c:v>0.10419563456702115</c:v>
                </c:pt>
                <c:pt idx="7">
                  <c:v>5.9540362609726373E-2</c:v>
                </c:pt>
                <c:pt idx="8">
                  <c:v>2.9770181304863183E-2</c:v>
                </c:pt>
              </c:numCache>
            </c:numRef>
          </c:yVal>
          <c:smooth val="0"/>
          <c:extLst>
            <c:ext xmlns:c16="http://schemas.microsoft.com/office/drawing/2014/chart" uri="{C3380CC4-5D6E-409C-BE32-E72D297353CC}">
              <c16:uniqueId val="{00000002-6E4D-4DF8-BFCE-32E1826A6184}"/>
            </c:ext>
          </c:extLst>
        </c:ser>
        <c:dLbls>
          <c:showLegendKey val="0"/>
          <c:showVal val="0"/>
          <c:showCatName val="0"/>
          <c:showSerName val="0"/>
          <c:showPercent val="0"/>
          <c:showBubbleSize val="0"/>
        </c:dLbls>
        <c:axId val="445343128"/>
        <c:axId val="445343520"/>
      </c:scatterChart>
      <c:valAx>
        <c:axId val="445343128"/>
        <c:scaling>
          <c:orientation val="minMax"/>
        </c:scaling>
        <c:delete val="0"/>
        <c:axPos val="b"/>
        <c:title>
          <c:tx>
            <c:rich>
              <a:bodyPr/>
              <a:lstStyle/>
              <a:p>
                <a:pPr>
                  <a:defRPr/>
                </a:pPr>
                <a:r>
                  <a:rPr lang="pl-PL"/>
                  <a:t>Liczba zdarzeń k</a:t>
                </a:r>
              </a:p>
            </c:rich>
          </c:tx>
          <c:overlay val="0"/>
        </c:title>
        <c:majorTickMark val="out"/>
        <c:minorTickMark val="none"/>
        <c:tickLblPos val="nextTo"/>
        <c:crossAx val="445343520"/>
        <c:crosses val="autoZero"/>
        <c:crossBetween val="midCat"/>
      </c:valAx>
      <c:valAx>
        <c:axId val="445343520"/>
        <c:scaling>
          <c:orientation val="minMax"/>
        </c:scaling>
        <c:delete val="0"/>
        <c:axPos val="l"/>
        <c:majorGridlines/>
        <c:title>
          <c:tx>
            <c:rich>
              <a:bodyPr rot="-5400000" vert="horz"/>
              <a:lstStyle/>
              <a:p>
                <a:pPr>
                  <a:defRPr/>
                </a:pPr>
                <a:r>
                  <a:rPr lang="pl-PL" dirty="0"/>
                  <a:t>Prawdopodobieństwo </a:t>
                </a:r>
              </a:p>
              <a:p>
                <a:pPr>
                  <a:defRPr/>
                </a:pPr>
                <a:r>
                  <a:rPr lang="pl-PL" dirty="0"/>
                  <a:t>zajścia k zdarzeń</a:t>
                </a:r>
              </a:p>
            </c:rich>
          </c:tx>
          <c:layout>
            <c:manualLayout>
              <c:xMode val="edge"/>
              <c:yMode val="edge"/>
              <c:x val="2.7777777777777776E-2"/>
              <c:y val="0.2958697871099446"/>
            </c:manualLayout>
          </c:layout>
          <c:overlay val="0"/>
        </c:title>
        <c:numFmt formatCode="General" sourceLinked="1"/>
        <c:majorTickMark val="out"/>
        <c:minorTickMark val="none"/>
        <c:tickLblPos val="nextTo"/>
        <c:crossAx val="445343128"/>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0"/>
            <a:ext cx="3077137" cy="512304"/>
          </a:xfrm>
          <a:prstGeom prst="rect">
            <a:avLst/>
          </a:prstGeom>
        </p:spPr>
        <p:txBody>
          <a:bodyPr vert="horz" lIns="94770" tIns="47384" rIns="94770" bIns="47384" rtlCol="0"/>
          <a:lstStyle>
            <a:lvl1pPr algn="l">
              <a:defRPr sz="1100"/>
            </a:lvl1pPr>
          </a:lstStyle>
          <a:p>
            <a:endParaRPr lang="en-GB"/>
          </a:p>
        </p:txBody>
      </p:sp>
      <p:sp>
        <p:nvSpPr>
          <p:cNvPr id="3" name="Symbol zastępczy daty 2"/>
          <p:cNvSpPr>
            <a:spLocks noGrp="1"/>
          </p:cNvSpPr>
          <p:nvPr>
            <p:ph type="dt" sz="quarter" idx="1"/>
          </p:nvPr>
        </p:nvSpPr>
        <p:spPr>
          <a:xfrm>
            <a:off x="4020509" y="0"/>
            <a:ext cx="3077137" cy="512304"/>
          </a:xfrm>
          <a:prstGeom prst="rect">
            <a:avLst/>
          </a:prstGeom>
        </p:spPr>
        <p:txBody>
          <a:bodyPr vert="horz" lIns="94770" tIns="47384" rIns="94770" bIns="47384" rtlCol="0"/>
          <a:lstStyle>
            <a:lvl1pPr algn="r">
              <a:defRPr sz="1100"/>
            </a:lvl1pPr>
          </a:lstStyle>
          <a:p>
            <a:fld id="{85F155AA-3E45-4B77-B643-684983E16088}" type="datetimeFigureOut">
              <a:rPr lang="pl-PL" smtClean="0"/>
              <a:pPr/>
              <a:t>04.03.2023</a:t>
            </a:fld>
            <a:endParaRPr lang="en-GB"/>
          </a:p>
        </p:txBody>
      </p:sp>
      <p:sp>
        <p:nvSpPr>
          <p:cNvPr id="4" name="Symbol zastępczy stopki 3"/>
          <p:cNvSpPr>
            <a:spLocks noGrp="1"/>
          </p:cNvSpPr>
          <p:nvPr>
            <p:ph type="ftr" sz="quarter" idx="2"/>
          </p:nvPr>
        </p:nvSpPr>
        <p:spPr>
          <a:xfrm>
            <a:off x="2" y="9720677"/>
            <a:ext cx="3077137" cy="512303"/>
          </a:xfrm>
          <a:prstGeom prst="rect">
            <a:avLst/>
          </a:prstGeom>
        </p:spPr>
        <p:txBody>
          <a:bodyPr vert="horz" lIns="94770" tIns="47384" rIns="94770" bIns="47384" rtlCol="0" anchor="b"/>
          <a:lstStyle>
            <a:lvl1pPr algn="l">
              <a:defRPr sz="1100"/>
            </a:lvl1pPr>
          </a:lstStyle>
          <a:p>
            <a:endParaRPr lang="en-GB"/>
          </a:p>
        </p:txBody>
      </p:sp>
      <p:sp>
        <p:nvSpPr>
          <p:cNvPr id="5" name="Symbol zastępczy numeru slajdu 4"/>
          <p:cNvSpPr>
            <a:spLocks noGrp="1"/>
          </p:cNvSpPr>
          <p:nvPr>
            <p:ph type="sldNum" sz="quarter" idx="3"/>
          </p:nvPr>
        </p:nvSpPr>
        <p:spPr>
          <a:xfrm>
            <a:off x="4020509" y="9720677"/>
            <a:ext cx="3077137" cy="512303"/>
          </a:xfrm>
          <a:prstGeom prst="rect">
            <a:avLst/>
          </a:prstGeom>
        </p:spPr>
        <p:txBody>
          <a:bodyPr vert="horz" lIns="94770" tIns="47384" rIns="94770" bIns="47384" rtlCol="0" anchor="b"/>
          <a:lstStyle>
            <a:lvl1pPr algn="r">
              <a:defRPr sz="1100"/>
            </a:lvl1pPr>
          </a:lstStyle>
          <a:p>
            <a:fld id="{21931020-2D06-43B6-8281-7A4E3E68B9DC}" type="slidenum">
              <a:rPr lang="en-GB" smtClean="0"/>
              <a:pPr/>
              <a:t>‹#›</a:t>
            </a:fld>
            <a:endParaRPr lang="en-GB"/>
          </a:p>
        </p:txBody>
      </p:sp>
    </p:spTree>
    <p:extLst>
      <p:ext uri="{BB962C8B-B14F-4D97-AF65-F5344CB8AC3E}">
        <p14:creationId xmlns:p14="http://schemas.microsoft.com/office/powerpoint/2010/main" val="1177327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4" y="3"/>
            <a:ext cx="3076363" cy="511731"/>
          </a:xfrm>
          <a:prstGeom prst="rect">
            <a:avLst/>
          </a:prstGeom>
        </p:spPr>
        <p:txBody>
          <a:bodyPr vert="horz" lIns="94770" tIns="47384" rIns="94770" bIns="47384" rtlCol="0"/>
          <a:lstStyle>
            <a:lvl1pPr algn="l">
              <a:defRPr sz="1100"/>
            </a:lvl1pPr>
          </a:lstStyle>
          <a:p>
            <a:endParaRPr lang="en-GB"/>
          </a:p>
        </p:txBody>
      </p:sp>
      <p:sp>
        <p:nvSpPr>
          <p:cNvPr id="3" name="Symbol zastępczy daty 2"/>
          <p:cNvSpPr>
            <a:spLocks noGrp="1"/>
          </p:cNvSpPr>
          <p:nvPr>
            <p:ph type="dt" idx="1"/>
          </p:nvPr>
        </p:nvSpPr>
        <p:spPr>
          <a:xfrm>
            <a:off x="4021297" y="3"/>
            <a:ext cx="3076363" cy="511731"/>
          </a:xfrm>
          <a:prstGeom prst="rect">
            <a:avLst/>
          </a:prstGeom>
        </p:spPr>
        <p:txBody>
          <a:bodyPr vert="horz" lIns="94770" tIns="47384" rIns="94770" bIns="47384" rtlCol="0"/>
          <a:lstStyle>
            <a:lvl1pPr algn="r">
              <a:defRPr sz="1100"/>
            </a:lvl1pPr>
          </a:lstStyle>
          <a:p>
            <a:fld id="{BFB3467E-F286-4249-AEA5-B52AEA0CD254}" type="datetimeFigureOut">
              <a:rPr lang="pl-PL" smtClean="0"/>
              <a:pPr/>
              <a:t>04.03.2023</a:t>
            </a:fld>
            <a:endParaRPr lang="en-GB"/>
          </a:p>
        </p:txBody>
      </p:sp>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70" tIns="47384" rIns="94770" bIns="47384" rtlCol="0" anchor="ctr"/>
          <a:lstStyle/>
          <a:p>
            <a:endParaRPr lang="en-GB"/>
          </a:p>
        </p:txBody>
      </p:sp>
      <p:sp>
        <p:nvSpPr>
          <p:cNvPr id="5" name="Symbol zastępczy notatek 4"/>
          <p:cNvSpPr>
            <a:spLocks noGrp="1"/>
          </p:cNvSpPr>
          <p:nvPr>
            <p:ph type="body" sz="quarter" idx="3"/>
          </p:nvPr>
        </p:nvSpPr>
        <p:spPr>
          <a:xfrm>
            <a:off x="709930" y="4861443"/>
            <a:ext cx="5679440" cy="4605576"/>
          </a:xfrm>
          <a:prstGeom prst="rect">
            <a:avLst/>
          </a:prstGeom>
        </p:spPr>
        <p:txBody>
          <a:bodyPr vert="horz" lIns="94770" tIns="47384" rIns="94770" bIns="4738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4" y="9721109"/>
            <a:ext cx="3076363" cy="511731"/>
          </a:xfrm>
          <a:prstGeom prst="rect">
            <a:avLst/>
          </a:prstGeom>
        </p:spPr>
        <p:txBody>
          <a:bodyPr vert="horz" lIns="94770" tIns="47384" rIns="94770" bIns="47384" rtlCol="0" anchor="b"/>
          <a:lstStyle>
            <a:lvl1pPr algn="l">
              <a:defRPr sz="1100"/>
            </a:lvl1pPr>
          </a:lstStyle>
          <a:p>
            <a:endParaRPr lang="en-GB"/>
          </a:p>
        </p:txBody>
      </p:sp>
      <p:sp>
        <p:nvSpPr>
          <p:cNvPr id="7" name="Symbol zastępczy numeru slajdu 6"/>
          <p:cNvSpPr>
            <a:spLocks noGrp="1"/>
          </p:cNvSpPr>
          <p:nvPr>
            <p:ph type="sldNum" sz="quarter" idx="5"/>
          </p:nvPr>
        </p:nvSpPr>
        <p:spPr>
          <a:xfrm>
            <a:off x="4021297" y="9721109"/>
            <a:ext cx="3076363" cy="511731"/>
          </a:xfrm>
          <a:prstGeom prst="rect">
            <a:avLst/>
          </a:prstGeom>
        </p:spPr>
        <p:txBody>
          <a:bodyPr vert="horz" lIns="94770" tIns="47384" rIns="94770" bIns="47384" rtlCol="0" anchor="b"/>
          <a:lstStyle>
            <a:lvl1pPr algn="r">
              <a:defRPr sz="1100"/>
            </a:lvl1pPr>
          </a:lstStyle>
          <a:p>
            <a:fld id="{164927D3-6F90-4B49-95E0-2557CF11E5D2}" type="slidenum">
              <a:rPr lang="en-GB" smtClean="0"/>
              <a:pPr/>
              <a:t>‹#›</a:t>
            </a:fld>
            <a:endParaRPr lang="en-GB"/>
          </a:p>
        </p:txBody>
      </p:sp>
    </p:spTree>
    <p:extLst>
      <p:ext uri="{BB962C8B-B14F-4D97-AF65-F5344CB8AC3E}">
        <p14:creationId xmlns:p14="http://schemas.microsoft.com/office/powerpoint/2010/main" val="319530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164927D3-6F90-4B49-95E0-2557CF11E5D2}" type="slidenum">
              <a:rPr lang="en-GB" smtClean="0"/>
              <a:pPr/>
              <a:t>1</a:t>
            </a:fld>
            <a:endParaRPr lang="en-GB" dirty="0"/>
          </a:p>
        </p:txBody>
      </p:sp>
    </p:spTree>
    <p:extLst>
      <p:ext uri="{BB962C8B-B14F-4D97-AF65-F5344CB8AC3E}">
        <p14:creationId xmlns:p14="http://schemas.microsoft.com/office/powerpoint/2010/main" val="3892952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5883EC7B-5B68-43F8-8012-8B37A7E12A2D}" type="slidenum">
              <a:rPr lang="en-GB" smtClean="0"/>
              <a:pPr/>
              <a:t>133</a:t>
            </a:fld>
            <a:endParaRPr lang="en-GB"/>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pl-PL" dirty="0"/>
          </a:p>
        </p:txBody>
      </p:sp>
    </p:spTree>
    <p:extLst>
      <p:ext uri="{BB962C8B-B14F-4D97-AF65-F5344CB8AC3E}">
        <p14:creationId xmlns:p14="http://schemas.microsoft.com/office/powerpoint/2010/main" val="89872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A10FC149-0D13-488B-B7F0-F492D84EF368}" type="slidenum">
              <a:rPr lang="en-GB" smtClean="0"/>
              <a:pPr/>
              <a:t>135</a:t>
            </a:fld>
            <a:endParaRPr lang="en-GB"/>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pl-PL"/>
              <a:t>model może być tylko przybliżeniem systemu</a:t>
            </a:r>
          </a:p>
          <a:p>
            <a:r>
              <a:rPr lang="pl-PL"/>
              <a:t>Nigdy nie można przeprowadzić pełnej weryfikacji modelu</a:t>
            </a:r>
          </a:p>
          <a:p>
            <a:r>
              <a:rPr lang="pl-PL"/>
              <a:t>Jakość weryfikacji zależy od złożoności systemu</a:t>
            </a:r>
          </a:p>
          <a:p>
            <a:endParaRPr lang="pl-PL"/>
          </a:p>
          <a:p>
            <a:pPr lvl="1"/>
            <a:r>
              <a:rPr lang="pl-PL" sz="3300"/>
              <a:t>symulacja dla bieżących wartości zmiennych i parametrów i porównanie z rzeczywistymi wynikami systemu</a:t>
            </a:r>
            <a:endParaRPr lang="pl-PL"/>
          </a:p>
        </p:txBody>
      </p:sp>
    </p:spTree>
    <p:extLst>
      <p:ext uri="{BB962C8B-B14F-4D97-AF65-F5344CB8AC3E}">
        <p14:creationId xmlns:p14="http://schemas.microsoft.com/office/powerpoint/2010/main" val="216533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A10FC149-0D13-488B-B7F0-F492D84EF368}" type="slidenum">
              <a:rPr lang="en-GB" smtClean="0"/>
              <a:pPr/>
              <a:t>136</a:t>
            </a:fld>
            <a:endParaRPr lang="en-GB"/>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pl-PL"/>
              <a:t>model może być tylko przybliżeniem systemu</a:t>
            </a:r>
          </a:p>
          <a:p>
            <a:r>
              <a:rPr lang="pl-PL"/>
              <a:t>Nigdy nie można przeprowadzić pełnej weryfikacji modelu</a:t>
            </a:r>
          </a:p>
          <a:p>
            <a:r>
              <a:rPr lang="pl-PL"/>
              <a:t>Jakość weryfikacji zależy od złożoności systemu</a:t>
            </a:r>
          </a:p>
          <a:p>
            <a:endParaRPr lang="pl-PL"/>
          </a:p>
          <a:p>
            <a:pPr lvl="1"/>
            <a:r>
              <a:rPr lang="pl-PL" sz="3300"/>
              <a:t>symulacja dla bieżących wartości zmiennych i parametrów i porównanie z rzeczywistymi wynikami systemu</a:t>
            </a:r>
            <a:endParaRPr lang="pl-PL"/>
          </a:p>
        </p:txBody>
      </p:sp>
    </p:spTree>
    <p:extLst>
      <p:ext uri="{BB962C8B-B14F-4D97-AF65-F5344CB8AC3E}">
        <p14:creationId xmlns:p14="http://schemas.microsoft.com/office/powerpoint/2010/main" val="183686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85">
              <a:defRPr sz="1700">
                <a:solidFill>
                  <a:schemeClr val="tx1"/>
                </a:solidFill>
                <a:latin typeface="Arial" charset="0"/>
              </a:defRPr>
            </a:lvl1pPr>
            <a:lvl2pPr marL="742774" indent="-285682" defTabSz="963385">
              <a:defRPr sz="1700">
                <a:solidFill>
                  <a:schemeClr val="tx1"/>
                </a:solidFill>
                <a:latin typeface="Arial" charset="0"/>
              </a:defRPr>
            </a:lvl2pPr>
            <a:lvl3pPr marL="1142728" indent="-228546" defTabSz="963385">
              <a:defRPr sz="1700">
                <a:solidFill>
                  <a:schemeClr val="tx1"/>
                </a:solidFill>
                <a:latin typeface="Arial" charset="0"/>
              </a:defRPr>
            </a:lvl3pPr>
            <a:lvl4pPr marL="1599820" indent="-228546" defTabSz="963385">
              <a:defRPr sz="1700">
                <a:solidFill>
                  <a:schemeClr val="tx1"/>
                </a:solidFill>
                <a:latin typeface="Arial" charset="0"/>
              </a:defRPr>
            </a:lvl4pPr>
            <a:lvl5pPr marL="2056912" indent="-228546" defTabSz="963385">
              <a:defRPr sz="1700">
                <a:solidFill>
                  <a:schemeClr val="tx1"/>
                </a:solidFill>
                <a:latin typeface="Arial" charset="0"/>
              </a:defRPr>
            </a:lvl5pPr>
            <a:lvl6pPr marL="2514003" indent="-228546" defTabSz="963385" eaLnBrk="0" fontAlgn="base" hangingPunct="0">
              <a:spcBef>
                <a:spcPct val="0"/>
              </a:spcBef>
              <a:spcAft>
                <a:spcPct val="0"/>
              </a:spcAft>
              <a:defRPr sz="1700">
                <a:solidFill>
                  <a:schemeClr val="tx1"/>
                </a:solidFill>
                <a:latin typeface="Arial" charset="0"/>
              </a:defRPr>
            </a:lvl6pPr>
            <a:lvl7pPr marL="2971097" indent="-228546" defTabSz="963385" eaLnBrk="0" fontAlgn="base" hangingPunct="0">
              <a:spcBef>
                <a:spcPct val="0"/>
              </a:spcBef>
              <a:spcAft>
                <a:spcPct val="0"/>
              </a:spcAft>
              <a:defRPr sz="1700">
                <a:solidFill>
                  <a:schemeClr val="tx1"/>
                </a:solidFill>
                <a:latin typeface="Arial" charset="0"/>
              </a:defRPr>
            </a:lvl7pPr>
            <a:lvl8pPr marL="3428187" indent="-228546" defTabSz="963385" eaLnBrk="0" fontAlgn="base" hangingPunct="0">
              <a:spcBef>
                <a:spcPct val="0"/>
              </a:spcBef>
              <a:spcAft>
                <a:spcPct val="0"/>
              </a:spcAft>
              <a:defRPr sz="1700">
                <a:solidFill>
                  <a:schemeClr val="tx1"/>
                </a:solidFill>
                <a:latin typeface="Arial" charset="0"/>
              </a:defRPr>
            </a:lvl8pPr>
            <a:lvl9pPr marL="3885278" indent="-228546" defTabSz="963385" eaLnBrk="0" fontAlgn="base" hangingPunct="0">
              <a:spcBef>
                <a:spcPct val="0"/>
              </a:spcBef>
              <a:spcAft>
                <a:spcPct val="0"/>
              </a:spcAft>
              <a:defRPr sz="1700">
                <a:solidFill>
                  <a:schemeClr val="tx1"/>
                </a:solidFill>
                <a:latin typeface="Arial" charset="0"/>
              </a:defRPr>
            </a:lvl9pPr>
          </a:lstStyle>
          <a:p>
            <a:fld id="{2313AAB0-2273-4944-9C4A-D6F5BB1B7B73}" type="slidenum">
              <a:rPr lang="en-GB" sz="1100">
                <a:latin typeface="Times New Roman" pitchFamily="18" charset="0"/>
              </a:rPr>
              <a:pPr/>
              <a:t>137</a:t>
            </a:fld>
            <a:endParaRPr lang="en-GB" sz="1100">
              <a:latin typeface="Times New Roman" pitchFamily="18" charset="0"/>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Tree>
    <p:extLst>
      <p:ext uri="{BB962C8B-B14F-4D97-AF65-F5344CB8AC3E}">
        <p14:creationId xmlns:p14="http://schemas.microsoft.com/office/powerpoint/2010/main" val="3363718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D858EC41-C0AE-490F-86C7-79587927A571}" type="slidenum">
              <a:rPr lang="en-US" smtClean="0"/>
              <a:pPr/>
              <a:t>161</a:t>
            </a:fld>
            <a:endParaRPr lang="en-US"/>
          </a:p>
        </p:txBody>
      </p:sp>
    </p:spTree>
    <p:extLst>
      <p:ext uri="{BB962C8B-B14F-4D97-AF65-F5344CB8AC3E}">
        <p14:creationId xmlns:p14="http://schemas.microsoft.com/office/powerpoint/2010/main" val="336836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D858EC41-C0AE-490F-86C7-79587927A571}" type="slidenum">
              <a:rPr lang="en-US" smtClean="0"/>
              <a:pPr/>
              <a:t>162</a:t>
            </a:fld>
            <a:endParaRPr lang="en-US"/>
          </a:p>
        </p:txBody>
      </p:sp>
    </p:spTree>
    <p:extLst>
      <p:ext uri="{BB962C8B-B14F-4D97-AF65-F5344CB8AC3E}">
        <p14:creationId xmlns:p14="http://schemas.microsoft.com/office/powerpoint/2010/main" val="3368360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164927D3-6F90-4B49-95E0-2557CF11E5D2}" type="slidenum">
              <a:rPr lang="en-GB" smtClean="0"/>
              <a:pPr/>
              <a:t>168</a:t>
            </a:fld>
            <a:endParaRPr lang="en-GB"/>
          </a:p>
        </p:txBody>
      </p:sp>
    </p:spTree>
    <p:extLst>
      <p:ext uri="{BB962C8B-B14F-4D97-AF65-F5344CB8AC3E}">
        <p14:creationId xmlns:p14="http://schemas.microsoft.com/office/powerpoint/2010/main" val="1223071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927D3-6F90-4B49-95E0-2557CF11E5D2}" type="slidenum">
              <a:rPr lang="en-GB" smtClean="0"/>
              <a:pPr/>
              <a:t>175</a:t>
            </a:fld>
            <a:endParaRPr lang="en-GB"/>
          </a:p>
        </p:txBody>
      </p:sp>
    </p:spTree>
    <p:extLst>
      <p:ext uri="{BB962C8B-B14F-4D97-AF65-F5344CB8AC3E}">
        <p14:creationId xmlns:p14="http://schemas.microsoft.com/office/powerpoint/2010/main" val="26853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ymbol zastępczy numeru slajdu 3"/>
          <p:cNvSpPr txBox="1">
            <a:spLocks noGrp="1"/>
          </p:cNvSpPr>
          <p:nvPr/>
        </p:nvSpPr>
        <p:spPr bwMode="auto">
          <a:xfrm>
            <a:off x="4021140" y="9721854"/>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5" tIns="47458" rIns="94915" bIns="47458"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5A8ADB4-E5F5-4B5C-A693-81EEFF8E1D3C}" type="slidenum">
              <a:rPr lang="en-US" altLang="en-US">
                <a:latin typeface="Times New Roman" pitchFamily="18" charset="0"/>
              </a:rPr>
              <a:pPr algn="r" eaLnBrk="1" hangingPunct="1">
                <a:spcBef>
                  <a:spcPct val="0"/>
                </a:spcBef>
              </a:pPr>
              <a:t>182</a:t>
            </a:fld>
            <a:endParaRPr lang="en-US" altLang="en-US">
              <a:latin typeface="Times New Roman" pitchFamily="18" charset="0"/>
            </a:endParaRPr>
          </a:p>
        </p:txBody>
      </p:sp>
    </p:spTree>
    <p:extLst>
      <p:ext uri="{BB962C8B-B14F-4D97-AF65-F5344CB8AC3E}">
        <p14:creationId xmlns:p14="http://schemas.microsoft.com/office/powerpoint/2010/main" val="379352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http://sigil.sgh.waw.pl/course/view.php?id=58</a:t>
            </a:r>
          </a:p>
        </p:txBody>
      </p:sp>
      <p:sp>
        <p:nvSpPr>
          <p:cNvPr id="4" name="Slide Number Placeholder 3"/>
          <p:cNvSpPr>
            <a:spLocks noGrp="1"/>
          </p:cNvSpPr>
          <p:nvPr>
            <p:ph type="sldNum" sz="quarter" idx="10"/>
          </p:nvPr>
        </p:nvSpPr>
        <p:spPr/>
        <p:txBody>
          <a:bodyPr/>
          <a:lstStyle/>
          <a:p>
            <a:fld id="{164927D3-6F90-4B49-95E0-2557CF11E5D2}" type="slidenum">
              <a:rPr lang="en-GB" smtClean="0"/>
              <a:pPr/>
              <a:t>9</a:t>
            </a:fld>
            <a:endParaRPr lang="en-GB"/>
          </a:p>
        </p:txBody>
      </p:sp>
    </p:spTree>
    <p:extLst>
      <p:ext uri="{BB962C8B-B14F-4D97-AF65-F5344CB8AC3E}">
        <p14:creationId xmlns:p14="http://schemas.microsoft.com/office/powerpoint/2010/main" val="198992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endParaRPr lang="en-US" dirty="0"/>
          </a:p>
        </p:txBody>
      </p:sp>
      <p:sp>
        <p:nvSpPr>
          <p:cNvPr id="4" name="Symbol zastępczy numeru slajdu 3"/>
          <p:cNvSpPr>
            <a:spLocks noGrp="1"/>
          </p:cNvSpPr>
          <p:nvPr>
            <p:ph type="sldNum" sz="quarter" idx="10"/>
          </p:nvPr>
        </p:nvSpPr>
        <p:spPr/>
        <p:txBody>
          <a:bodyPr/>
          <a:lstStyle/>
          <a:p>
            <a:fld id="{164927D3-6F90-4B49-95E0-2557CF11E5D2}" type="slidenum">
              <a:rPr lang="en-GB" smtClean="0"/>
              <a:pPr/>
              <a:t>43</a:t>
            </a:fld>
            <a:endParaRPr lang="en-GB"/>
          </a:p>
        </p:txBody>
      </p:sp>
    </p:spTree>
    <p:extLst>
      <p:ext uri="{BB962C8B-B14F-4D97-AF65-F5344CB8AC3E}">
        <p14:creationId xmlns:p14="http://schemas.microsoft.com/office/powerpoint/2010/main" val="185940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891BAFEA-47C0-4035-A403-D15BA30F79A5}" type="slidenum">
              <a:rPr lang="en-GB" smtClean="0"/>
              <a:t>50</a:t>
            </a:fld>
            <a:endParaRPr lang="en-GB"/>
          </a:p>
        </p:txBody>
      </p:sp>
    </p:spTree>
    <p:extLst>
      <p:ext uri="{BB962C8B-B14F-4D97-AF65-F5344CB8AC3E}">
        <p14:creationId xmlns:p14="http://schemas.microsoft.com/office/powerpoint/2010/main" val="299712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891BAFEA-47C0-4035-A403-D15BA30F79A5}" type="slidenum">
              <a:rPr lang="en-GB" smtClean="0"/>
              <a:t>64</a:t>
            </a:fld>
            <a:endParaRPr lang="en-GB" dirty="0"/>
          </a:p>
        </p:txBody>
      </p:sp>
    </p:spTree>
    <p:extLst>
      <p:ext uri="{BB962C8B-B14F-4D97-AF65-F5344CB8AC3E}">
        <p14:creationId xmlns:p14="http://schemas.microsoft.com/office/powerpoint/2010/main" val="314887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700938B0-BF9D-4B52-ABE6-0A7504787A83}" type="slidenum">
              <a:rPr lang="en-GB" smtClean="0"/>
              <a:pPr/>
              <a:t>101</a:t>
            </a:fld>
            <a:endParaRPr 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4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700938B0-BF9D-4B52-ABE6-0A7504787A83}" type="slidenum">
              <a:rPr lang="en-GB" smtClean="0"/>
              <a:pPr/>
              <a:t>102</a:t>
            </a:fld>
            <a:endParaRPr 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0897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700938B0-BF9D-4B52-ABE6-0A7504787A83}" type="slidenum">
              <a:rPr lang="en-GB" smtClean="0"/>
              <a:pPr/>
              <a:t>125</a:t>
            </a:fld>
            <a:endParaRPr 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9122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D1AC8AA1-CF9B-407F-AAF9-2FE107BC57EB}" type="slidenum">
              <a:rPr lang="en-GB" smtClean="0"/>
              <a:pPr/>
              <a:t>126</a:t>
            </a:fld>
            <a:endParaRPr lang="en-GB"/>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8425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a:xfrm>
            <a:off x="6172200" y="6191250"/>
            <a:ext cx="2476500" cy="476250"/>
          </a:xfrm>
          <a:prstGeom prst="rect">
            <a:avLst/>
          </a:prstGeom>
        </p:spPr>
        <p:txBody>
          <a:bodyPr/>
          <a:lstStyle/>
          <a:p>
            <a:endParaRPr lang="en-GB"/>
          </a:p>
        </p:txBody>
      </p:sp>
      <p:sp>
        <p:nvSpPr>
          <p:cNvPr id="17" name="Symbol zastępczy stopki 16"/>
          <p:cNvSpPr>
            <a:spLocks noGrp="1"/>
          </p:cNvSpPr>
          <p:nvPr>
            <p:ph type="ftr" sz="quarter" idx="11"/>
          </p:nvPr>
        </p:nvSpPr>
        <p:spPr>
          <a:xfrm>
            <a:off x="914400" y="6172200"/>
            <a:ext cx="3962400" cy="457200"/>
          </a:xfrm>
          <a:prstGeom prst="rect">
            <a:avLst/>
          </a:prstGeom>
        </p:spPr>
        <p:txBody>
          <a:bodyPr/>
          <a:lstStyle/>
          <a:p>
            <a:endParaRPr lang="en-GB"/>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DCB6F979-1682-4FAD-969F-D0E2E534A1AB}" type="slidenum">
              <a:rPr lang="en-GB" smtClean="0"/>
              <a:pPr/>
              <a:t>‹#›</a:t>
            </a:fld>
            <a:endParaRPr lang="en-GB"/>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a:xfrm>
            <a:off x="6172200" y="6191250"/>
            <a:ext cx="2476500" cy="476250"/>
          </a:xfrm>
          <a:prstGeom prst="rect">
            <a:avLst/>
          </a:prstGeom>
        </p:spPr>
        <p:txBody>
          <a:bodyPr/>
          <a:lstStyle/>
          <a:p>
            <a:endParaRPr lang="en-GB"/>
          </a:p>
        </p:txBody>
      </p:sp>
      <p:sp>
        <p:nvSpPr>
          <p:cNvPr id="5" name="Symbol zastępczy stopki 4"/>
          <p:cNvSpPr>
            <a:spLocks noGrp="1"/>
          </p:cNvSpPr>
          <p:nvPr>
            <p:ph type="ftr" sz="quarter" idx="11"/>
          </p:nvPr>
        </p:nvSpPr>
        <p:spPr>
          <a:xfrm>
            <a:off x="914400" y="6172200"/>
            <a:ext cx="3962400" cy="457200"/>
          </a:xfrm>
          <a:prstGeom prst="rect">
            <a:avLst/>
          </a:prstGeom>
        </p:spPr>
        <p:txBody>
          <a:bodyPr/>
          <a:lstStyle/>
          <a:p>
            <a:endParaRPr lang="en-GB"/>
          </a:p>
        </p:txBody>
      </p:sp>
      <p:sp>
        <p:nvSpPr>
          <p:cNvPr id="6" name="Symbol zastępczy numeru slajdu 5"/>
          <p:cNvSpPr>
            <a:spLocks noGrp="1"/>
          </p:cNvSpPr>
          <p:nvPr>
            <p:ph type="sldNum" sz="quarter" idx="12"/>
          </p:nvPr>
        </p:nvSpPr>
        <p:spPr/>
        <p:txBody>
          <a:bodyPr/>
          <a:lstStyle/>
          <a:p>
            <a:fld id="{DCB6F979-1682-4FAD-969F-D0E2E534A1A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a:xfrm>
            <a:off x="6172200" y="6191250"/>
            <a:ext cx="2476500" cy="476250"/>
          </a:xfrm>
          <a:prstGeom prst="rect">
            <a:avLst/>
          </a:prstGeom>
        </p:spPr>
        <p:txBody>
          <a:bodyPr/>
          <a:lstStyle/>
          <a:p>
            <a:endParaRPr lang="en-GB"/>
          </a:p>
        </p:txBody>
      </p:sp>
      <p:sp>
        <p:nvSpPr>
          <p:cNvPr id="5" name="Symbol zastępczy stopki 4"/>
          <p:cNvSpPr>
            <a:spLocks noGrp="1"/>
          </p:cNvSpPr>
          <p:nvPr>
            <p:ph type="ftr" sz="quarter" idx="11"/>
          </p:nvPr>
        </p:nvSpPr>
        <p:spPr>
          <a:xfrm>
            <a:off x="914400" y="6172200"/>
            <a:ext cx="3962400" cy="457200"/>
          </a:xfrm>
          <a:prstGeom prst="rect">
            <a:avLst/>
          </a:prstGeom>
        </p:spPr>
        <p:txBody>
          <a:bodyPr/>
          <a:lstStyle/>
          <a:p>
            <a:endParaRPr lang="en-GB"/>
          </a:p>
        </p:txBody>
      </p:sp>
      <p:sp>
        <p:nvSpPr>
          <p:cNvPr id="6" name="Symbol zastępczy numeru slajdu 5"/>
          <p:cNvSpPr>
            <a:spLocks noGrp="1"/>
          </p:cNvSpPr>
          <p:nvPr>
            <p:ph type="sldNum" sz="quarter" idx="12"/>
          </p:nvPr>
        </p:nvSpPr>
        <p:spPr/>
        <p:txBody>
          <a:bodyPr/>
          <a:lstStyle/>
          <a:p>
            <a:fld id="{DCB6F979-1682-4FAD-969F-D0E2E534A1A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772400" cy="1030126"/>
          </a:xfrm>
        </p:spPr>
        <p:txBody>
          <a:bodyPr>
            <a:normAutofit/>
          </a:bodyPr>
          <a:lstStyle>
            <a:lvl1pPr>
              <a:defRPr sz="3600" b="1"/>
            </a:lvl1pPr>
          </a:lstStyle>
          <a:p>
            <a:r>
              <a:rPr kumimoji="0" lang="pl-PL" dirty="0"/>
              <a:t>Kliknij, aby edytować styl</a:t>
            </a:r>
            <a:endParaRPr kumimoji="0" lang="en-US" dirty="0"/>
          </a:p>
        </p:txBody>
      </p:sp>
      <p:sp>
        <p:nvSpPr>
          <p:cNvPr id="8" name="Symbol zastępczy zawartości 7"/>
          <p:cNvSpPr>
            <a:spLocks noGrp="1"/>
          </p:cNvSpPr>
          <p:nvPr>
            <p:ph sz="quarter" idx="1"/>
          </p:nvPr>
        </p:nvSpPr>
        <p:spPr>
          <a:xfrm>
            <a:off x="914400" y="1447800"/>
            <a:ext cx="7772400" cy="4572000"/>
          </a:xfrm>
        </p:spPr>
        <p:txBody>
          <a:bodyPr vert="horz"/>
          <a:lstStyle>
            <a:lvl1pPr marL="273050" indent="-273050">
              <a:buSzPct val="75000"/>
              <a:defRPr/>
            </a:lvl1pPr>
            <a:lvl2pPr marL="628650" indent="-309563">
              <a:buSzPct val="70000"/>
              <a:tabLst>
                <a:tab pos="628650" algn="l"/>
              </a:tabLst>
              <a:defRPr/>
            </a:lvl2pPr>
            <a:lvl3pPr>
              <a:buSzPct val="75000"/>
              <a:defRPr/>
            </a:lvl3pPr>
            <a:lvl4pPr>
              <a:buSzPct val="75000"/>
              <a:defRPr/>
            </a:lvl4pPr>
            <a:lvl5pPr>
              <a:buSzPct val="70000"/>
              <a:defRPr/>
            </a:lvl5pPr>
          </a:lstStyle>
          <a:p>
            <a:pPr lvl="0" eaLnBrk="1" latinLnBrk="0" hangingPunct="1"/>
            <a:r>
              <a:rPr lang="pl-PL" dirty="0"/>
              <a:t>Kliknij, aby edytować style wzorca tekstu</a:t>
            </a:r>
          </a:p>
          <a:p>
            <a:pPr lvl="1" eaLnBrk="1" latinLnBrk="0" hangingPunct="1"/>
            <a:r>
              <a:rPr lang="pl-PL" dirty="0"/>
              <a:t>Drugi poziom</a:t>
            </a:r>
          </a:p>
          <a:p>
            <a:pPr lvl="2" eaLnBrk="1" latinLnBrk="0" hangingPunct="1"/>
            <a:r>
              <a:rPr lang="pl-PL" dirty="0"/>
              <a:t>Trzeci poziom</a:t>
            </a:r>
          </a:p>
          <a:p>
            <a:pPr lvl="3" eaLnBrk="1" latinLnBrk="0" hangingPunct="1"/>
            <a:r>
              <a:rPr lang="pl-PL" dirty="0"/>
              <a:t>Czwarty poziom</a:t>
            </a:r>
          </a:p>
          <a:p>
            <a:pPr lvl="4" eaLnBrk="1" latinLnBrk="0" hangingPunct="1"/>
            <a:r>
              <a:rPr lang="pl-PL" dirty="0"/>
              <a:t>Piąty poziom</a:t>
            </a:r>
            <a:endParaRPr kumimoji="0" lang="en-US" dirty="0"/>
          </a:p>
        </p:txBody>
      </p:sp>
      <p:sp>
        <p:nvSpPr>
          <p:cNvPr id="7" name="Symbol zastępczy numeru slajdu 6"/>
          <p:cNvSpPr>
            <a:spLocks noGrp="1"/>
          </p:cNvSpPr>
          <p:nvPr>
            <p:ph type="sldNum" sz="quarter" idx="10"/>
          </p:nvPr>
        </p:nvSpPr>
        <p:spPr/>
        <p:txBody>
          <a:bodyPr/>
          <a:lstStyle/>
          <a:p>
            <a:fld id="{DCB6F979-1682-4FAD-969F-D0E2E534A1A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a:xfrm>
            <a:off x="6172200" y="6191250"/>
            <a:ext cx="2476500" cy="476250"/>
          </a:xfrm>
          <a:prstGeom prst="rect">
            <a:avLst/>
          </a:prstGeom>
        </p:spPr>
        <p:txBody>
          <a:bodyPr/>
          <a:lstStyle/>
          <a:p>
            <a:endParaRPr lang="en-GB"/>
          </a:p>
        </p:txBody>
      </p:sp>
      <p:sp>
        <p:nvSpPr>
          <p:cNvPr id="5" name="Symbol zastępczy stopki 4"/>
          <p:cNvSpPr>
            <a:spLocks noGrp="1"/>
          </p:cNvSpPr>
          <p:nvPr>
            <p:ph type="ftr" sz="quarter" idx="11"/>
          </p:nvPr>
        </p:nvSpPr>
        <p:spPr>
          <a:xfrm>
            <a:off x="800100" y="6172200"/>
            <a:ext cx="4000500" cy="457200"/>
          </a:xfrm>
          <a:prstGeom prst="rect">
            <a:avLst/>
          </a:prstGeom>
        </p:spPr>
        <p:txBody>
          <a:bodyPr/>
          <a:lstStyle/>
          <a:p>
            <a:endParaRPr lang="en-GB"/>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DCB6F979-1682-4FAD-969F-D0E2E534A1AB}"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772400" cy="958118"/>
          </a:xfrm>
        </p:spPr>
        <p:txBody>
          <a:bodyPr>
            <a:normAutofit/>
          </a:bodyPr>
          <a:lstStyle>
            <a:lvl1pPr>
              <a:defRPr sz="3600"/>
            </a:lvl1pPr>
          </a:lstStyle>
          <a:p>
            <a:r>
              <a:rPr kumimoji="0" lang="pl-PL" dirty="0"/>
              <a:t>Kliknij, aby edytować styl</a:t>
            </a:r>
            <a:endParaRPr kumimoji="0" lang="en-US" dirty="0"/>
          </a:p>
        </p:txBody>
      </p:sp>
      <p:sp>
        <p:nvSpPr>
          <p:cNvPr id="5" name="Symbol zastępczy daty 4"/>
          <p:cNvSpPr>
            <a:spLocks noGrp="1"/>
          </p:cNvSpPr>
          <p:nvPr>
            <p:ph type="dt" sz="half" idx="10"/>
          </p:nvPr>
        </p:nvSpPr>
        <p:spPr>
          <a:xfrm>
            <a:off x="6172200" y="6191250"/>
            <a:ext cx="2476500" cy="476250"/>
          </a:xfrm>
          <a:prstGeom prst="rect">
            <a:avLst/>
          </a:prstGeom>
        </p:spPr>
        <p:txBody>
          <a:bodyPr/>
          <a:lstStyle/>
          <a:p>
            <a:endParaRPr lang="en-GB"/>
          </a:p>
        </p:txBody>
      </p:sp>
      <p:sp>
        <p:nvSpPr>
          <p:cNvPr id="6" name="Symbol zastępczy stopki 5"/>
          <p:cNvSpPr>
            <a:spLocks noGrp="1"/>
          </p:cNvSpPr>
          <p:nvPr>
            <p:ph type="ftr" sz="quarter" idx="11"/>
          </p:nvPr>
        </p:nvSpPr>
        <p:spPr>
          <a:xfrm>
            <a:off x="914400" y="6172200"/>
            <a:ext cx="3962400" cy="457200"/>
          </a:xfrm>
          <a:prstGeom prst="rect">
            <a:avLst/>
          </a:prstGeom>
        </p:spPr>
        <p:txBody>
          <a:bodyPr/>
          <a:lstStyle/>
          <a:p>
            <a:endParaRPr lang="en-GB"/>
          </a:p>
        </p:txBody>
      </p:sp>
      <p:sp>
        <p:nvSpPr>
          <p:cNvPr id="7" name="Symbol zastępczy numeru slajdu 6"/>
          <p:cNvSpPr>
            <a:spLocks noGrp="1"/>
          </p:cNvSpPr>
          <p:nvPr>
            <p:ph type="sldNum" sz="quarter" idx="12"/>
          </p:nvPr>
        </p:nvSpPr>
        <p:spPr/>
        <p:txBody>
          <a:bodyPr/>
          <a:lstStyle/>
          <a:p>
            <a:fld id="{DCB6F979-1682-4FAD-969F-D0E2E534A1AB}" type="slidenum">
              <a:rPr lang="en-GB" smtClean="0"/>
              <a:pPr/>
              <a:t>‹#›</a:t>
            </a:fld>
            <a:endParaRPr lang="en-GB"/>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a:xfrm>
            <a:off x="6172200" y="6191250"/>
            <a:ext cx="2476500" cy="476250"/>
          </a:xfrm>
          <a:prstGeom prst="rect">
            <a:avLst/>
          </a:prstGeom>
        </p:spPr>
        <p:txBody>
          <a:bodyPr/>
          <a:lstStyle/>
          <a:p>
            <a:endParaRPr lang="en-GB"/>
          </a:p>
        </p:txBody>
      </p:sp>
      <p:sp>
        <p:nvSpPr>
          <p:cNvPr id="8" name="Symbol zastępczy stopki 7"/>
          <p:cNvSpPr>
            <a:spLocks noGrp="1"/>
          </p:cNvSpPr>
          <p:nvPr>
            <p:ph type="ftr" sz="quarter" idx="11"/>
          </p:nvPr>
        </p:nvSpPr>
        <p:spPr>
          <a:xfrm>
            <a:off x="914400" y="6172200"/>
            <a:ext cx="3962400" cy="457200"/>
          </a:xfrm>
          <a:prstGeom prst="rect">
            <a:avLst/>
          </a:prstGeom>
        </p:spPr>
        <p:txBody>
          <a:bodyPr/>
          <a:lstStyle/>
          <a:p>
            <a:endParaRPr lang="en-GB"/>
          </a:p>
        </p:txBody>
      </p:sp>
      <p:sp>
        <p:nvSpPr>
          <p:cNvPr id="9" name="Symbol zastępczy numeru slajdu 8"/>
          <p:cNvSpPr>
            <a:spLocks noGrp="1"/>
          </p:cNvSpPr>
          <p:nvPr>
            <p:ph type="sldNum" sz="quarter" idx="12"/>
          </p:nvPr>
        </p:nvSpPr>
        <p:spPr/>
        <p:txBody>
          <a:bodyPr/>
          <a:lstStyle/>
          <a:p>
            <a:fld id="{DCB6F979-1682-4FAD-969F-D0E2E534A1AB}" type="slidenum">
              <a:rPr lang="en-GB" smtClean="0"/>
              <a:pPr/>
              <a:t>‹#›</a:t>
            </a:fld>
            <a:endParaRPr lang="en-GB"/>
          </a:p>
        </p:txBody>
      </p:sp>
      <p:sp>
        <p:nvSpPr>
          <p:cNvPr id="11" name="Symbol zastępczy zawartości 10"/>
          <p:cNvSpPr>
            <a:spLocks noGrp="1"/>
          </p:cNvSpPr>
          <p:nvPr>
            <p:ph sz="half" idx="2"/>
          </p:nvPr>
        </p:nvSpPr>
        <p:spPr>
          <a:xfrm>
            <a:off x="914400" y="2247900"/>
            <a:ext cx="3733800" cy="3886200"/>
          </a:xfrm>
        </p:spPr>
        <p:txBody>
          <a:bodyPr vert="horz"/>
          <a:lstStyle>
            <a:lvl1pPr>
              <a:spcBef>
                <a:spcPts val="0"/>
              </a:spcBef>
              <a:defRPr/>
            </a:lvl1pPr>
          </a:lstStyle>
          <a:p>
            <a:pPr lvl="0" eaLnBrk="1" latinLnBrk="0" hangingPunct="1"/>
            <a:r>
              <a:rPr lang="pl-PL" dirty="0"/>
              <a:t>Kliknij, aby edytować style wzorca tekstu</a:t>
            </a:r>
            <a:endParaRPr lang="en-GB" dirty="0"/>
          </a:p>
          <a:p>
            <a:pPr lvl="1" eaLnBrk="1" latinLnBrk="0" hangingPunct="1"/>
            <a:r>
              <a:rPr lang="pl-PL" dirty="0"/>
              <a:t>Drugi poziom</a:t>
            </a:r>
          </a:p>
          <a:p>
            <a:pPr lvl="2" eaLnBrk="1" latinLnBrk="0" hangingPunct="1"/>
            <a:r>
              <a:rPr lang="pl-PL" dirty="0"/>
              <a:t>Trzeci poziom</a:t>
            </a:r>
          </a:p>
          <a:p>
            <a:pPr lvl="3" eaLnBrk="1" latinLnBrk="0" hangingPunct="1"/>
            <a:r>
              <a:rPr lang="pl-PL" dirty="0"/>
              <a:t>Czwarty poziom</a:t>
            </a:r>
          </a:p>
          <a:p>
            <a:pPr lvl="4" eaLnBrk="1" latinLnBrk="0" hangingPunct="1"/>
            <a:r>
              <a:rPr lang="pl-PL" dirty="0"/>
              <a:t>Piąty poziom</a:t>
            </a:r>
            <a:endParaRPr kumimoji="0" lang="en-US" dirty="0"/>
          </a:p>
        </p:txBody>
      </p:sp>
      <p:sp>
        <p:nvSpPr>
          <p:cNvPr id="13" name="Symbol zastępczy zawartości 12"/>
          <p:cNvSpPr>
            <a:spLocks noGrp="1"/>
          </p:cNvSpPr>
          <p:nvPr>
            <p:ph sz="half" idx="4"/>
          </p:nvPr>
        </p:nvSpPr>
        <p:spPr>
          <a:xfrm>
            <a:off x="4953000" y="2247900"/>
            <a:ext cx="3733800" cy="3886200"/>
          </a:xfrm>
        </p:spPr>
        <p:txBody>
          <a:bodyPr vert="horz"/>
          <a:lstStyle>
            <a:lvl1pPr>
              <a:spcBef>
                <a:spcPts val="0"/>
              </a:spcBef>
              <a:defRPr/>
            </a:lvl1pPr>
          </a:lstStyle>
          <a:p>
            <a:pPr lvl="0" eaLnBrk="1" latinLnBrk="0" hangingPunct="1"/>
            <a:r>
              <a:rPr lang="pl-PL" dirty="0"/>
              <a:t>Kliknij, aby edytować style wzorca tekstu</a:t>
            </a:r>
            <a:endParaRPr lang="en-GB" dirty="0"/>
          </a:p>
          <a:p>
            <a:pPr lvl="1" eaLnBrk="1" latinLnBrk="0" hangingPunct="1"/>
            <a:r>
              <a:rPr lang="pl-PL" dirty="0"/>
              <a:t>Drugi poziom</a:t>
            </a:r>
          </a:p>
          <a:p>
            <a:pPr lvl="2" eaLnBrk="1" latinLnBrk="0" hangingPunct="1"/>
            <a:r>
              <a:rPr lang="pl-PL" dirty="0"/>
              <a:t>Trzeci poziom</a:t>
            </a:r>
          </a:p>
          <a:p>
            <a:pPr lvl="3" eaLnBrk="1" latinLnBrk="0" hangingPunct="1"/>
            <a:r>
              <a:rPr lang="pl-PL" dirty="0"/>
              <a:t>Czwarty poziom</a:t>
            </a:r>
          </a:p>
          <a:p>
            <a:pPr lvl="4" eaLnBrk="1" latinLnBrk="0" hangingPunct="1"/>
            <a:r>
              <a:rPr lang="pl-PL" dirty="0"/>
              <a:t>Piąty poziom</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a:xfrm>
            <a:off x="6172200" y="6191250"/>
            <a:ext cx="2476500" cy="476250"/>
          </a:xfrm>
          <a:prstGeom prst="rect">
            <a:avLst/>
          </a:prstGeom>
        </p:spPr>
        <p:txBody>
          <a:bodyPr/>
          <a:lstStyle/>
          <a:p>
            <a:endParaRPr lang="en-GB"/>
          </a:p>
        </p:txBody>
      </p:sp>
      <p:sp>
        <p:nvSpPr>
          <p:cNvPr id="4" name="Symbol zastępczy stopki 3"/>
          <p:cNvSpPr>
            <a:spLocks noGrp="1"/>
          </p:cNvSpPr>
          <p:nvPr>
            <p:ph type="ftr" sz="quarter" idx="11"/>
          </p:nvPr>
        </p:nvSpPr>
        <p:spPr>
          <a:xfrm>
            <a:off x="914400" y="6172200"/>
            <a:ext cx="3962400" cy="457200"/>
          </a:xfrm>
          <a:prstGeom prst="rect">
            <a:avLst/>
          </a:prstGeom>
        </p:spPr>
        <p:txBody>
          <a:bodyPr/>
          <a:lstStyle/>
          <a:p>
            <a:endParaRPr lang="en-GB"/>
          </a:p>
        </p:txBody>
      </p:sp>
      <p:sp>
        <p:nvSpPr>
          <p:cNvPr id="5" name="Symbol zastępczy numeru slajdu 4"/>
          <p:cNvSpPr>
            <a:spLocks noGrp="1"/>
          </p:cNvSpPr>
          <p:nvPr>
            <p:ph type="sldNum" sz="quarter" idx="12"/>
          </p:nvPr>
        </p:nvSpPr>
        <p:spPr/>
        <p:txBody>
          <a:bodyPr/>
          <a:lstStyle/>
          <a:p>
            <a:fld id="{DCB6F979-1682-4FAD-969F-D0E2E534A1A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6172200" y="6191250"/>
            <a:ext cx="2476500" cy="476250"/>
          </a:xfrm>
          <a:prstGeom prst="rect">
            <a:avLst/>
          </a:prstGeom>
        </p:spPr>
        <p:txBody>
          <a:bodyPr/>
          <a:lstStyle/>
          <a:p>
            <a:endParaRPr lang="en-GB"/>
          </a:p>
        </p:txBody>
      </p:sp>
      <p:sp>
        <p:nvSpPr>
          <p:cNvPr id="3" name="Symbol zastępczy stopki 2"/>
          <p:cNvSpPr>
            <a:spLocks noGrp="1"/>
          </p:cNvSpPr>
          <p:nvPr>
            <p:ph type="ftr" sz="quarter" idx="11"/>
          </p:nvPr>
        </p:nvSpPr>
        <p:spPr>
          <a:xfrm>
            <a:off x="914400" y="6172200"/>
            <a:ext cx="3962400" cy="457200"/>
          </a:xfrm>
          <a:prstGeom prst="rect">
            <a:avLst/>
          </a:prstGeom>
        </p:spPr>
        <p:txBody>
          <a:bodyPr/>
          <a:lstStyle/>
          <a:p>
            <a:endParaRPr lang="en-GB"/>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normAutofit/>
          </a:bodyPr>
          <a:lstStyle>
            <a:lvl1pPr algn="l">
              <a:buNone/>
              <a:defRPr sz="3200" b="1"/>
            </a:lvl1pPr>
          </a:lstStyle>
          <a:p>
            <a:r>
              <a:rPr kumimoji="0" lang="pl-PL"/>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6172200" y="6191250"/>
            <a:ext cx="2476500" cy="476250"/>
          </a:xfrm>
          <a:prstGeom prst="rect">
            <a:avLst/>
          </a:prstGeom>
        </p:spPr>
        <p:txBody>
          <a:bodyPr/>
          <a:lstStyle/>
          <a:p>
            <a:endParaRPr lang="en-GB"/>
          </a:p>
        </p:txBody>
      </p:sp>
      <p:sp>
        <p:nvSpPr>
          <p:cNvPr id="6" name="Symbol zastępczy stopki 5"/>
          <p:cNvSpPr>
            <a:spLocks noGrp="1"/>
          </p:cNvSpPr>
          <p:nvPr>
            <p:ph type="ftr" sz="quarter" idx="11"/>
          </p:nvPr>
        </p:nvSpPr>
        <p:spPr>
          <a:xfrm>
            <a:off x="914400" y="6172200"/>
            <a:ext cx="3962400" cy="457200"/>
          </a:xfrm>
          <a:prstGeom prst="rect">
            <a:avLst/>
          </a:prstGeom>
        </p:spPr>
        <p:txBody>
          <a:bodyPr/>
          <a:lstStyle/>
          <a:p>
            <a:endParaRPr lang="en-GB"/>
          </a:p>
        </p:txBody>
      </p:sp>
      <p:sp>
        <p:nvSpPr>
          <p:cNvPr id="7" name="Symbol zastępczy numeru slajdu 6"/>
          <p:cNvSpPr>
            <a:spLocks noGrp="1"/>
          </p:cNvSpPr>
          <p:nvPr>
            <p:ph type="sldNum" sz="quarter" idx="12"/>
          </p:nvPr>
        </p:nvSpPr>
        <p:spPr/>
        <p:txBody>
          <a:bodyPr/>
          <a:lstStyle/>
          <a:p>
            <a:fld id="{DCB6F979-1682-4FAD-969F-D0E2E534A1AB}" type="slidenum">
              <a:rPr lang="en-GB" smtClean="0"/>
              <a:pPr/>
              <a:t>‹#›</a:t>
            </a:fld>
            <a:endParaRPr lang="en-GB"/>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6172200" y="6191250"/>
            <a:ext cx="2476500" cy="476250"/>
          </a:xfrm>
          <a:prstGeom prst="rect">
            <a:avLst/>
          </a:prstGeom>
        </p:spPr>
        <p:txBody>
          <a:bodyPr/>
          <a:lstStyle/>
          <a:p>
            <a:endParaRPr lang="en-GB"/>
          </a:p>
        </p:txBody>
      </p:sp>
      <p:sp>
        <p:nvSpPr>
          <p:cNvPr id="6" name="Symbol zastępczy stopki 5"/>
          <p:cNvSpPr>
            <a:spLocks noGrp="1"/>
          </p:cNvSpPr>
          <p:nvPr>
            <p:ph type="ftr" sz="quarter" idx="11"/>
          </p:nvPr>
        </p:nvSpPr>
        <p:spPr>
          <a:xfrm>
            <a:off x="914400" y="6172200"/>
            <a:ext cx="3886200" cy="457200"/>
          </a:xfrm>
          <a:prstGeom prst="rect">
            <a:avLst/>
          </a:prstGeom>
        </p:spPr>
        <p:txBody>
          <a:bodyPr/>
          <a:lstStyle/>
          <a:p>
            <a:endParaRPr lang="en-GB"/>
          </a:p>
        </p:txBody>
      </p:sp>
      <p:sp>
        <p:nvSpPr>
          <p:cNvPr id="7" name="Symbol zastępczy numeru slajdu 6"/>
          <p:cNvSpPr>
            <a:spLocks noGrp="1"/>
          </p:cNvSpPr>
          <p:nvPr>
            <p:ph type="sldNum" sz="quarter" idx="12"/>
          </p:nvPr>
        </p:nvSpPr>
        <p:spPr>
          <a:xfrm>
            <a:off x="146304" y="6208776"/>
            <a:ext cx="457200" cy="457200"/>
          </a:xfrm>
        </p:spPr>
        <p:txBody>
          <a:bodyPr/>
          <a:lstStyle/>
          <a:p>
            <a:fld id="{DCB6F979-1682-4FAD-969F-D0E2E534A1AB}" type="slidenum">
              <a:rPr lang="en-GB" smtClean="0"/>
              <a:pPr/>
              <a:t>‹#›</a:t>
            </a:fld>
            <a:endParaRPr lang="en-GB"/>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886110"/>
          </a:xfrm>
          <a:prstGeom prst="rect">
            <a:avLst/>
          </a:prstGeom>
        </p:spPr>
        <p:txBody>
          <a:bodyPr bIns="91440" anchor="b" anchorCtr="0">
            <a:normAutofit/>
          </a:bodyPr>
          <a:lstStyle/>
          <a:p>
            <a:r>
              <a:rPr kumimoji="0" lang="pl-PL" dirty="0"/>
              <a:t>Kliknij, aby edytować styl</a:t>
            </a:r>
            <a:endParaRPr kumimoji="0" lang="en-US" dirty="0"/>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dirty="0"/>
              <a:t>Kliknij, aby edytować style wzorca tekstu</a:t>
            </a:r>
          </a:p>
          <a:p>
            <a:pPr lvl="1" eaLnBrk="1" latinLnBrk="0" hangingPunct="1"/>
            <a:r>
              <a:rPr kumimoji="0" lang="pl-PL" dirty="0"/>
              <a:t>Drugi poziom</a:t>
            </a:r>
          </a:p>
          <a:p>
            <a:pPr lvl="2" eaLnBrk="1" latinLnBrk="0" hangingPunct="1"/>
            <a:r>
              <a:rPr kumimoji="0" lang="pl-PL" dirty="0"/>
              <a:t>Trzeci poziom</a:t>
            </a:r>
          </a:p>
          <a:p>
            <a:pPr lvl="3" eaLnBrk="1" latinLnBrk="0" hangingPunct="1"/>
            <a:r>
              <a:rPr kumimoji="0" lang="pl-PL" dirty="0"/>
              <a:t>Czwarty poziom</a:t>
            </a:r>
          </a:p>
          <a:p>
            <a:pPr lvl="4" eaLnBrk="1" latinLnBrk="0" hangingPunct="1"/>
            <a:r>
              <a:rPr kumimoji="0" lang="pl-PL" dirty="0"/>
              <a:t>Piąty poziom</a:t>
            </a:r>
            <a:endParaRPr kumimoji="0" lang="en-US" dirty="0"/>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b="1">
                <a:solidFill>
                  <a:srgbClr val="FFFFFF"/>
                </a:solidFill>
                <a:latin typeface="+mj-lt"/>
                <a:ea typeface="+mj-ea"/>
                <a:cs typeface="+mj-cs"/>
              </a:defRPr>
            </a:lvl1pPr>
          </a:lstStyle>
          <a:p>
            <a:fld id="{DCB6F979-1682-4FAD-969F-D0E2E534A1A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pitchFamily="2" charset="2"/>
        <a:buChar char="q"/>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pitchFamily="2" charset="2"/>
        <a:buChar char="q"/>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pitchFamily="2" charset="2"/>
        <a:buChar char="q"/>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pitchFamily="2" charset="2"/>
        <a:buChar char="q"/>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 typeface="Wingdings" pitchFamily="2" charset="2"/>
        <a:buChar char="q"/>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pszufe@gmail.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40.jpe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5.png"/><Relationship Id="rId4" Type="http://schemas.openxmlformats.org/officeDocument/2006/relationships/image" Target="../media/image44.w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naconda.com/distribution/"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gif"/><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naconda.com/products/individua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cs.python.org/3/tutoria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github.com/mozilla/geckodriver/release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visualstudio.microsoft.com/vs/older-download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github.com/python"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575556" y="3200400"/>
            <a:ext cx="8136904" cy="3443310"/>
          </a:xfrm>
        </p:spPr>
        <p:txBody>
          <a:bodyPr>
            <a:noAutofit/>
          </a:bodyPr>
          <a:lstStyle/>
          <a:p>
            <a:r>
              <a:rPr lang="en-US" sz="2400" noProof="1"/>
              <a:t>dr Przemysław Szufel </a:t>
            </a:r>
          </a:p>
          <a:p>
            <a:r>
              <a:rPr lang="en-US" sz="2400" noProof="1"/>
              <a:t>Zakład Wspomagania i Analizy Decyzji</a:t>
            </a:r>
          </a:p>
          <a:p>
            <a:r>
              <a:rPr lang="en-US" sz="2400" noProof="1"/>
              <a:t>SGH </a:t>
            </a:r>
            <a:endParaRPr lang="pl-PL" sz="2400" noProof="1"/>
          </a:p>
          <a:p>
            <a:endParaRPr lang="pl-PL" sz="2400" noProof="1"/>
          </a:p>
          <a:p>
            <a:r>
              <a:rPr lang="pl-PL" sz="3200" b="1" noProof="1"/>
              <a:t>https://szufel.pl/python/</a:t>
            </a:r>
            <a:endParaRPr lang="en-US" sz="3200" b="1" noProof="1"/>
          </a:p>
          <a:p>
            <a:r>
              <a:rPr lang="en-US" sz="2400" noProof="1"/>
              <a:t> </a:t>
            </a:r>
          </a:p>
          <a:p>
            <a:endParaRPr lang="en-US" sz="1800" noProof="1"/>
          </a:p>
        </p:txBody>
      </p:sp>
      <p:sp>
        <p:nvSpPr>
          <p:cNvPr id="2" name="Tytuł 1"/>
          <p:cNvSpPr>
            <a:spLocks noGrp="1"/>
          </p:cNvSpPr>
          <p:nvPr>
            <p:ph type="ctrTitle"/>
          </p:nvPr>
        </p:nvSpPr>
        <p:spPr>
          <a:xfrm>
            <a:off x="179512" y="1505930"/>
            <a:ext cx="8784976" cy="1470025"/>
          </a:xfrm>
        </p:spPr>
        <p:txBody>
          <a:bodyPr>
            <a:normAutofit/>
          </a:bodyPr>
          <a:lstStyle/>
          <a:p>
            <a:r>
              <a:rPr lang="en-US" noProof="1">
                <a:latin typeface="Arial Narrow" panose="020B0606020202030204" pitchFamily="34" charset="0"/>
              </a:rPr>
              <a:t>Analiza danych i symulacje w języku Python</a:t>
            </a:r>
            <a:br>
              <a:rPr lang="en-US" noProof="1"/>
            </a:br>
            <a:endParaRPr lang="en-US" sz="2800" noProof="1"/>
          </a:p>
        </p:txBody>
      </p:sp>
      <p:sp>
        <p:nvSpPr>
          <p:cNvPr id="4" name="Podtytuł 2"/>
          <p:cNvSpPr txBox="1">
            <a:spLocks/>
          </p:cNvSpPr>
          <p:nvPr/>
        </p:nvSpPr>
        <p:spPr>
          <a:xfrm>
            <a:off x="323528" y="152636"/>
            <a:ext cx="8028892" cy="936104"/>
          </a:xfrm>
          <a:prstGeom prst="rect">
            <a:avLst/>
          </a:prstGeom>
        </p:spPr>
        <p:txBody>
          <a:bodyPr>
            <a:noAutofit/>
          </a:bodyPr>
          <a:lstStyle/>
          <a:p>
            <a:pPr lvl="0" algn="ctr">
              <a:spcBef>
                <a:spcPts val="580"/>
              </a:spcBef>
              <a:buClr>
                <a:schemeClr val="accent1"/>
              </a:buClr>
              <a:buSzPct val="85000"/>
              <a:defRPr/>
            </a:pPr>
            <a:endParaRPr kumimoji="0" lang="pl-PL" sz="1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Zasady zaliczeń</a:t>
            </a:r>
          </a:p>
        </p:txBody>
      </p:sp>
      <p:sp>
        <p:nvSpPr>
          <p:cNvPr id="3" name="Symbol zastępczy zawartości 2"/>
          <p:cNvSpPr>
            <a:spLocks noGrp="1"/>
          </p:cNvSpPr>
          <p:nvPr>
            <p:ph sz="quarter" idx="1"/>
          </p:nvPr>
        </p:nvSpPr>
        <p:spPr/>
        <p:txBody>
          <a:bodyPr>
            <a:normAutofit fontScale="92500" lnSpcReduction="20000"/>
          </a:bodyPr>
          <a:lstStyle/>
          <a:p>
            <a:r>
              <a:rPr lang="en-US" noProof="1"/>
              <a:t>Projekt grupowy (2-</a:t>
            </a:r>
            <a:r>
              <a:rPr lang="pl-PL" noProof="1"/>
              <a:t>3</a:t>
            </a:r>
            <a:r>
              <a:rPr lang="en-US" noProof="1"/>
              <a:t> osób) mozna indywidualnie</a:t>
            </a:r>
          </a:p>
          <a:p>
            <a:r>
              <a:rPr lang="en-US" noProof="1"/>
              <a:t>Stworzyć model symulacyjny</a:t>
            </a:r>
            <a:r>
              <a:rPr lang="pl-PL" noProof="1"/>
              <a:t>/machine learningowy</a:t>
            </a:r>
            <a:r>
              <a:rPr lang="en-US" noProof="1"/>
              <a:t> w języku Python rozwiązujący problem biznesowy/analityczny</a:t>
            </a:r>
          </a:p>
          <a:p>
            <a:pPr lvl="1"/>
            <a:r>
              <a:rPr lang="en-US" noProof="1"/>
              <a:t>dopuszczalne jest opracowanie rozszerzenia jednego z modeli opracowanych w trakcie z zajęć</a:t>
            </a:r>
          </a:p>
          <a:p>
            <a:r>
              <a:rPr lang="en-US" noProof="1"/>
              <a:t>Forma przekazania projektu</a:t>
            </a:r>
          </a:p>
          <a:p>
            <a:pPr lvl="1"/>
            <a:r>
              <a:rPr lang="en-US" noProof="1"/>
              <a:t>Kod źródłowy modelu</a:t>
            </a:r>
          </a:p>
          <a:p>
            <a:pPr lvl="1"/>
            <a:r>
              <a:rPr lang="en-US" noProof="1"/>
              <a:t>Raport z wynikami symulacji/oliczen/analiz</a:t>
            </a:r>
          </a:p>
          <a:p>
            <a:pPr lvl="1"/>
            <a:r>
              <a:rPr lang="en-US" noProof="1"/>
              <a:t>ALBO raport Jupyter Notebook </a:t>
            </a:r>
          </a:p>
          <a:p>
            <a:pPr lvl="1"/>
            <a:r>
              <a:rPr lang="en-US" noProof="1"/>
              <a:t> </a:t>
            </a:r>
            <a:r>
              <a:rPr lang="en-US" noProof="1">
                <a:hlinkClick r:id="rId2"/>
              </a:rPr>
              <a:t>pszufe@gmail.com</a:t>
            </a:r>
            <a:endParaRPr lang="pl-PL" noProof="1"/>
          </a:p>
          <a:p>
            <a:pPr lvl="1"/>
            <a:endParaRPr lang="pl-PL" noProof="1"/>
          </a:p>
          <a:p>
            <a:pPr lvl="1"/>
            <a:r>
              <a:rPr lang="pl-PL" b="1" noProof="1"/>
              <a:t>Termin </a:t>
            </a:r>
            <a:r>
              <a:rPr lang="en-US" b="1" noProof="1"/>
              <a:t>10 maja </a:t>
            </a:r>
            <a:r>
              <a:rPr lang="pl-PL" b="1" noProof="1"/>
              <a:t>20</a:t>
            </a:r>
            <a:r>
              <a:rPr lang="en-US" b="1" noProof="1"/>
              <a:t>23</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10</a:t>
            </a:fld>
            <a:endParaRPr lang="en-GB" dirty="0"/>
          </a:p>
        </p:txBody>
      </p:sp>
    </p:spTree>
    <p:extLst>
      <p:ext uri="{BB962C8B-B14F-4D97-AF65-F5344CB8AC3E}">
        <p14:creationId xmlns:p14="http://schemas.microsoft.com/office/powerpoint/2010/main" val="23176317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Odczyt danych z pliku + wykres </a:t>
            </a:r>
            <a:br>
              <a:rPr lang="en-US" noProof="1"/>
            </a:br>
            <a:r>
              <a:rPr lang="en-US" noProof="1"/>
              <a:t>uwzględniamy strukturę zmian cen...</a:t>
            </a:r>
          </a:p>
        </p:txBody>
      </p:sp>
      <p:sp>
        <p:nvSpPr>
          <p:cNvPr id="3" name="Symbol zastępczy zawartości 2"/>
          <p:cNvSpPr>
            <a:spLocks noGrp="1"/>
          </p:cNvSpPr>
          <p:nvPr>
            <p:ph sz="quarter" idx="1"/>
          </p:nvPr>
        </p:nvSpPr>
        <p:spPr>
          <a:xfrm>
            <a:off x="914400" y="1447800"/>
            <a:ext cx="7772400" cy="5257564"/>
          </a:xfrm>
        </p:spPr>
        <p:txBody>
          <a:bodyPr>
            <a:normAutofit fontScale="62500" lnSpcReduction="20000"/>
          </a:bodyPr>
          <a:lstStyle/>
          <a:p>
            <a:pPr marL="0" indent="0">
              <a:buNone/>
            </a:pPr>
            <a:r>
              <a:rPr lang="en-US" sz="2400" b="1" noProof="1">
                <a:latin typeface="Courier New" panose="02070309020205020404" pitchFamily="49" charset="0"/>
                <a:cs typeface="Courier New" panose="02070309020205020404" pitchFamily="49" charset="0"/>
              </a:rPr>
              <a:t>import</a:t>
            </a:r>
            <a:r>
              <a:rPr lang="en-US" sz="2400" noProof="1">
                <a:latin typeface="Courier New" panose="02070309020205020404" pitchFamily="49" charset="0"/>
                <a:cs typeface="Courier New" panose="02070309020205020404" pitchFamily="49" charset="0"/>
              </a:rPr>
              <a:t> csv</a:t>
            </a:r>
          </a:p>
          <a:p>
            <a:pPr marL="0" indent="0">
              <a:buNone/>
            </a:pPr>
            <a:r>
              <a:rPr lang="en-US" sz="2400" b="1" noProof="1">
                <a:latin typeface="Courier New" panose="02070309020205020404" pitchFamily="49" charset="0"/>
                <a:cs typeface="Courier New" panose="02070309020205020404" pitchFamily="49" charset="0"/>
              </a:rPr>
              <a:t>import</a:t>
            </a:r>
            <a:r>
              <a:rPr lang="en-US" sz="2400" noProof="1">
                <a:latin typeface="Courier New" panose="02070309020205020404" pitchFamily="49" charset="0"/>
                <a:cs typeface="Courier New" panose="02070309020205020404" pitchFamily="49" charset="0"/>
              </a:rPr>
              <a:t> matplotlib.pyplot </a:t>
            </a:r>
            <a:r>
              <a:rPr lang="en-US" sz="2400" b="1" noProof="1">
                <a:latin typeface="Courier New" panose="02070309020205020404" pitchFamily="49" charset="0"/>
                <a:cs typeface="Courier New" panose="02070309020205020404" pitchFamily="49" charset="0"/>
              </a:rPr>
              <a:t>as</a:t>
            </a:r>
            <a:r>
              <a:rPr lang="en-US" sz="2400" noProof="1">
                <a:latin typeface="Courier New" panose="02070309020205020404" pitchFamily="49" charset="0"/>
                <a:cs typeface="Courier New" panose="02070309020205020404" pitchFamily="49" charset="0"/>
              </a:rPr>
              <a:t> plt</a:t>
            </a:r>
          </a:p>
          <a:p>
            <a:pPr marL="0" indent="0">
              <a:buNone/>
            </a:pPr>
            <a:r>
              <a:rPr lang="en-US" sz="2400" b="1" noProof="1">
                <a:latin typeface="Courier New" panose="02070309020205020404" pitchFamily="49" charset="0"/>
                <a:cs typeface="Courier New" panose="02070309020205020404" pitchFamily="49" charset="0"/>
              </a:rPr>
              <a:t>import</a:t>
            </a:r>
            <a:r>
              <a:rPr lang="en-US" sz="2400" noProof="1">
                <a:latin typeface="Courier New" panose="02070309020205020404" pitchFamily="49" charset="0"/>
                <a:cs typeface="Courier New" panose="02070309020205020404" pitchFamily="49" charset="0"/>
              </a:rPr>
              <a:t> datetime</a:t>
            </a:r>
          </a:p>
          <a:p>
            <a:pPr marL="0" indent="0">
              <a:buNone/>
            </a:pPr>
            <a:r>
              <a:rPr lang="en-US" sz="2400" noProof="1">
                <a:latin typeface="Courier New" panose="02070309020205020404" pitchFamily="49" charset="0"/>
                <a:cs typeface="Courier New" panose="02070309020205020404" pitchFamily="49" charset="0"/>
              </a:rPr>
              <a:t>ifile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open</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'ceny_spot.txt'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"r"</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times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prices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reader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csv</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reader</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ifile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delimiter</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'\t'</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no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0</a:t>
            </a:r>
          </a:p>
          <a:p>
            <a:pPr marL="0" indent="0">
              <a:buNone/>
            </a:pPr>
            <a:r>
              <a:rPr lang="en-US" sz="2400" b="1" noProof="1">
                <a:latin typeface="Courier New" panose="02070309020205020404" pitchFamily="49" charset="0"/>
                <a:cs typeface="Courier New" panose="02070309020205020404" pitchFamily="49" charset="0"/>
              </a:rPr>
              <a:t>for</a:t>
            </a:r>
            <a:r>
              <a:rPr lang="en-US" sz="2400" noProof="1">
                <a:latin typeface="Courier New" panose="02070309020205020404" pitchFamily="49" charset="0"/>
                <a:cs typeface="Courier New" panose="02070309020205020404" pitchFamily="49" charset="0"/>
              </a:rPr>
              <a:t> row </a:t>
            </a:r>
            <a:r>
              <a:rPr lang="en-US" sz="2400" b="1" noProof="1">
                <a:latin typeface="Courier New" panose="02070309020205020404" pitchFamily="49" charset="0"/>
                <a:cs typeface="Courier New" panose="02070309020205020404" pitchFamily="49" charset="0"/>
              </a:rPr>
              <a:t>in</a:t>
            </a:r>
            <a:r>
              <a:rPr lang="en-US" sz="2400" noProof="1">
                <a:latin typeface="Courier New" panose="02070309020205020404" pitchFamily="49" charset="0"/>
                <a:cs typeface="Courier New" panose="02070309020205020404" pitchFamily="49" charset="0"/>
              </a:rPr>
              <a:t> reader</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    no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no</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1</a:t>
            </a:r>
          </a:p>
          <a:p>
            <a:pPr marL="0" indent="0">
              <a:buNone/>
            </a:pPr>
            <a:r>
              <a:rPr lang="en-US" sz="2400" noProof="1">
                <a:latin typeface="Courier New" panose="02070309020205020404" pitchFamily="49" charset="0"/>
                <a:cs typeface="Courier New" panose="02070309020205020404" pitchFamily="49" charset="0"/>
              </a:rPr>
              <a:t>    </a:t>
            </a:r>
            <a:r>
              <a:rPr lang="en-US" sz="2400" b="1" noProof="1">
                <a:latin typeface="Courier New" panose="02070309020205020404" pitchFamily="49" charset="0"/>
                <a:cs typeface="Courier New" panose="02070309020205020404" pitchFamily="49" charset="0"/>
              </a:rPr>
              <a:t>if</a:t>
            </a:r>
            <a:r>
              <a:rPr lang="en-US" sz="2400" noProof="1">
                <a:latin typeface="Courier New" panose="02070309020205020404" pitchFamily="49" charset="0"/>
                <a:cs typeface="Courier New" panose="02070309020205020404" pitchFamily="49" charset="0"/>
              </a:rPr>
              <a:t> no </a:t>
            </a:r>
            <a:r>
              <a:rPr lang="en-US" sz="2400" b="1" noProof="1">
                <a:latin typeface="Courier New" panose="02070309020205020404" pitchFamily="49" charset="0"/>
                <a:cs typeface="Courier New" panose="02070309020205020404" pitchFamily="49" charset="0"/>
              </a:rPr>
              <a:t>&gt;</a:t>
            </a:r>
            <a:r>
              <a:rPr lang="en-US" sz="2400" noProof="1">
                <a:latin typeface="Courier New" panose="02070309020205020404" pitchFamily="49" charset="0"/>
                <a:cs typeface="Courier New" panose="02070309020205020404" pitchFamily="49" charset="0"/>
              </a:rPr>
              <a:t> 1</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solidFill>
                  <a:srgbClr val="C00000"/>
                </a:solidFill>
                <a:latin typeface="Courier New" panose="02070309020205020404" pitchFamily="49" charset="0"/>
                <a:cs typeface="Courier New" panose="02070309020205020404" pitchFamily="49" charset="0"/>
              </a:rPr>
              <a:t>        </a:t>
            </a:r>
            <a:r>
              <a:rPr lang="en-US" sz="2400" b="1" noProof="1">
                <a:solidFill>
                  <a:srgbClr val="C00000"/>
                </a:solidFill>
                <a:latin typeface="Courier New" panose="02070309020205020404" pitchFamily="49" charset="0"/>
                <a:cs typeface="Courier New" panose="02070309020205020404" pitchFamily="49" charset="0"/>
              </a:rPr>
              <a:t>if</a:t>
            </a:r>
            <a:r>
              <a:rPr lang="en-US" sz="2400" noProof="1">
                <a:solidFill>
                  <a:srgbClr val="C00000"/>
                </a:solidFill>
                <a:latin typeface="Courier New" panose="02070309020205020404" pitchFamily="49" charset="0"/>
                <a:cs typeface="Courier New" panose="02070309020205020404" pitchFamily="49" charset="0"/>
              </a:rPr>
              <a:t> </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len</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times</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 </a:t>
            </a:r>
            <a:r>
              <a:rPr lang="en-US" sz="2400" b="1" noProof="1">
                <a:solidFill>
                  <a:srgbClr val="C00000"/>
                </a:solidFill>
                <a:latin typeface="Courier New" panose="02070309020205020404" pitchFamily="49" charset="0"/>
                <a:cs typeface="Courier New" panose="02070309020205020404" pitchFamily="49" charset="0"/>
              </a:rPr>
              <a:t>&gt;</a:t>
            </a:r>
            <a:r>
              <a:rPr lang="en-US" sz="2400" noProof="1">
                <a:solidFill>
                  <a:srgbClr val="C00000"/>
                </a:solidFill>
                <a:latin typeface="Courier New" panose="02070309020205020404" pitchFamily="49" charset="0"/>
                <a:cs typeface="Courier New" panose="02070309020205020404" pitchFamily="49" charset="0"/>
              </a:rPr>
              <a:t> 0</a:t>
            </a:r>
            <a:r>
              <a:rPr lang="en-US" sz="2400" b="1" noProof="1">
                <a:solidFill>
                  <a:srgbClr val="C00000"/>
                </a:solidFill>
                <a:latin typeface="Courier New" panose="02070309020205020404" pitchFamily="49" charset="0"/>
                <a:cs typeface="Courier New" panose="02070309020205020404" pitchFamily="49" charset="0"/>
              </a:rPr>
              <a:t>):</a:t>
            </a:r>
            <a:endParaRPr lang="en-US" sz="2400" noProof="1">
              <a:solidFill>
                <a:srgbClr val="C00000"/>
              </a:solidFill>
              <a:latin typeface="Courier New" panose="02070309020205020404" pitchFamily="49" charset="0"/>
              <a:cs typeface="Courier New" panose="02070309020205020404" pitchFamily="49" charset="0"/>
            </a:endParaRPr>
          </a:p>
          <a:p>
            <a:pPr marL="0" indent="0">
              <a:buNone/>
            </a:pPr>
            <a:r>
              <a:rPr lang="en-US" sz="2400" noProof="1">
                <a:solidFill>
                  <a:srgbClr val="C00000"/>
                </a:solidFill>
                <a:latin typeface="Courier New" panose="02070309020205020404" pitchFamily="49" charset="0"/>
                <a:cs typeface="Courier New" panose="02070309020205020404" pitchFamily="49" charset="0"/>
              </a:rPr>
              <a:t>            prices</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append</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row</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3</a:t>
            </a:r>
            <a:r>
              <a:rPr lang="en-US" sz="2400" b="1" noProof="1">
                <a:solidFill>
                  <a:srgbClr val="C00000"/>
                </a:solidFill>
                <a:latin typeface="Courier New" panose="02070309020205020404" pitchFamily="49" charset="0"/>
                <a:cs typeface="Courier New" panose="02070309020205020404" pitchFamily="49" charset="0"/>
              </a:rPr>
              <a:t>])</a:t>
            </a:r>
            <a:endParaRPr lang="en-US" sz="2400" noProof="1">
              <a:solidFill>
                <a:srgbClr val="C00000"/>
              </a:solidFill>
              <a:latin typeface="Courier New" panose="02070309020205020404" pitchFamily="49" charset="0"/>
              <a:cs typeface="Courier New" panose="02070309020205020404" pitchFamily="49" charset="0"/>
            </a:endParaRPr>
          </a:p>
          <a:p>
            <a:pPr marL="0" indent="0">
              <a:buNone/>
            </a:pPr>
            <a:r>
              <a:rPr lang="en-US" sz="2400" noProof="1">
                <a:solidFill>
                  <a:srgbClr val="C00000"/>
                </a:solidFill>
                <a:latin typeface="Courier New" panose="02070309020205020404" pitchFamily="49" charset="0"/>
                <a:cs typeface="Courier New" panose="02070309020205020404" pitchFamily="49" charset="0"/>
              </a:rPr>
              <a:t>            times</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append</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times</a:t>
            </a:r>
            <a:r>
              <a:rPr lang="en-US" sz="2400" b="1" noProof="1">
                <a:solidFill>
                  <a:srgbClr val="C00000"/>
                </a:solidFill>
                <a:latin typeface="Courier New" panose="02070309020205020404" pitchFamily="49" charset="0"/>
                <a:cs typeface="Courier New" panose="02070309020205020404" pitchFamily="49" charset="0"/>
              </a:rPr>
              <a:t>[-</a:t>
            </a:r>
            <a:r>
              <a:rPr lang="en-US" sz="2400" noProof="1">
                <a:solidFill>
                  <a:srgbClr val="C00000"/>
                </a:solidFill>
                <a:latin typeface="Courier New" panose="02070309020205020404" pitchFamily="49" charset="0"/>
                <a:cs typeface="Courier New" panose="02070309020205020404" pitchFamily="49" charset="0"/>
              </a:rPr>
              <a:t>1</a:t>
            </a:r>
            <a:r>
              <a:rPr lang="en-US" sz="2400" b="1" noProof="1">
                <a:solidFill>
                  <a:srgbClr val="C00000"/>
                </a:solidFill>
                <a:latin typeface="Courier New" panose="02070309020205020404" pitchFamily="49" charset="0"/>
                <a:cs typeface="Courier New" panose="02070309020205020404" pitchFamily="49" charset="0"/>
              </a:rPr>
              <a:t>])</a:t>
            </a:r>
            <a:endParaRPr lang="en-US" sz="2400" noProof="1">
              <a:solidFill>
                <a:srgbClr val="C00000"/>
              </a:solidFill>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        prices</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append</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row</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3</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        times</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append</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datetime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datetime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strptime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row</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0</a:t>
            </a:r>
            <a:r>
              <a:rPr lang="en-US" sz="2400" b="1" noProof="1">
                <a:latin typeface="Courier New" panose="02070309020205020404" pitchFamily="49" charset="0"/>
                <a:cs typeface="Courier New" panose="02070309020205020404" pitchFamily="49" charset="0"/>
              </a:rPr>
              <a:t>],\</a:t>
            </a:r>
          </a:p>
          <a:p>
            <a:pPr marL="0" indent="0">
              <a:buNone/>
            </a:pPr>
            <a:r>
              <a:rPr lang="en-US" sz="2400" b="1" noProof="1">
                <a:latin typeface="Courier New" panose="02070309020205020404" pitchFamily="49" charset="0"/>
                <a:cs typeface="Courier New" panose="02070309020205020404" pitchFamily="49" charset="0"/>
              </a:rPr>
              <a:t>            </a:t>
            </a:r>
            <a:r>
              <a:rPr lang="en-US" sz="2400" noProof="1">
                <a:latin typeface="Courier New" panose="02070309020205020404" pitchFamily="49" charset="0"/>
                <a:cs typeface="Courier New" panose="02070309020205020404" pitchFamily="49" charset="0"/>
              </a:rPr>
              <a:t>'%Y-%m-%dT%H:%M:%S.%fZ'</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ifile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close</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plt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plot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times</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prices</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plt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show</a:t>
            </a:r>
            <a:r>
              <a:rPr lang="en-US" sz="2400" b="1" noProof="1">
                <a:latin typeface="Courier New" panose="02070309020205020404" pitchFamily="49" charset="0"/>
                <a:cs typeface="Courier New" panose="02070309020205020404" pitchFamily="49" charset="0"/>
              </a:rPr>
              <a:t>()</a:t>
            </a:r>
            <a:endParaRPr lang="en-US" sz="2100" b="1" noProof="1">
              <a:latin typeface="Courier New" panose="02070309020205020404" pitchFamily="49" charset="0"/>
              <a:cs typeface="Courier New" panose="02070309020205020404" pitchFamily="49" charset="0"/>
            </a:endParaRPr>
          </a:p>
          <a:p>
            <a:pPr marL="0" indent="0">
              <a:buNone/>
            </a:pPr>
            <a:endParaRPr lang="en-US" sz="2100" b="1"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100</a:t>
            </a:fld>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454" y="1340768"/>
            <a:ext cx="3132871" cy="154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1949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noProof="1"/>
              <a:t>Pobieranie danych z Internetu</a:t>
            </a:r>
          </a:p>
        </p:txBody>
      </p:sp>
      <p:sp>
        <p:nvSpPr>
          <p:cNvPr id="1382403" name="Rectangle 3"/>
          <p:cNvSpPr>
            <a:spLocks noGrp="1" noChangeArrowheads="1"/>
          </p:cNvSpPr>
          <p:nvPr>
            <p:ph sz="quarter" idx="1"/>
          </p:nvPr>
        </p:nvSpPr>
        <p:spPr>
          <a:xfrm>
            <a:off x="914400" y="1448780"/>
            <a:ext cx="7772400" cy="4572000"/>
          </a:xfrm>
        </p:spPr>
        <p:txBody>
          <a:bodyPr>
            <a:noAutofit/>
          </a:bodyPr>
          <a:lstStyle/>
          <a:p>
            <a:pPr marL="0" indent="0">
              <a:buNone/>
            </a:pPr>
            <a:r>
              <a:rPr lang="en-US" sz="2000" b="1" noProof="1">
                <a:latin typeface="Courier New" panose="02070309020205020404" pitchFamily="49" charset="0"/>
                <a:cs typeface="Courier New" panose="02070309020205020404" pitchFamily="49" charset="0"/>
              </a:rPr>
              <a:t>from </a:t>
            </a:r>
            <a:r>
              <a:rPr lang="en-US" sz="2000" noProof="1">
                <a:latin typeface="Courier New" panose="02070309020205020404" pitchFamily="49" charset="0"/>
                <a:cs typeface="Courier New" panose="02070309020205020404" pitchFamily="49" charset="0"/>
              </a:rPr>
              <a:t>pandas </a:t>
            </a:r>
            <a:r>
              <a:rPr lang="en-US" sz="2000" b="1" noProof="1">
                <a:latin typeface="Courier New" panose="02070309020205020404" pitchFamily="49" charset="0"/>
                <a:cs typeface="Courier New" panose="02070309020205020404" pitchFamily="49" charset="0"/>
              </a:rPr>
              <a:t>import </a:t>
            </a:r>
            <a:r>
              <a:rPr lang="en-US" sz="2000" noProof="1">
                <a:latin typeface="Courier New" panose="02070309020205020404" pitchFamily="49" charset="0"/>
                <a:cs typeface="Courier New" panose="02070309020205020404" pitchFamily="49" charset="0"/>
              </a:rPr>
              <a:t>read_csv</a:t>
            </a:r>
          </a:p>
          <a:p>
            <a:pPr marL="0" indent="0">
              <a:buNone/>
            </a:pPr>
            <a:r>
              <a:rPr lang="en-US" sz="2000" b="1" noProof="1">
                <a:latin typeface="Courier New" panose="02070309020205020404" pitchFamily="49" charset="0"/>
                <a:cs typeface="Courier New" panose="02070309020205020404" pitchFamily="49" charset="0"/>
              </a:rPr>
              <a:t>import</a:t>
            </a:r>
            <a:r>
              <a:rPr lang="en-US" sz="2000" noProof="1">
                <a:latin typeface="Courier New" panose="02070309020205020404" pitchFamily="49" charset="0"/>
                <a:cs typeface="Courier New" panose="02070309020205020404" pitchFamily="49" charset="0"/>
              </a:rPr>
              <a:t> urllib2</a:t>
            </a:r>
          </a:p>
          <a:p>
            <a:pPr marL="0" indent="0">
              <a:buNone/>
            </a:pPr>
            <a:r>
              <a:rPr lang="en-US" sz="2000" noProof="1">
                <a:latin typeface="Courier New" panose="02070309020205020404" pitchFamily="49" charset="0"/>
                <a:cs typeface="Courier New" panose="02070309020205020404" pitchFamily="49" charset="0"/>
              </a:rPr>
              <a:t>url = \</a:t>
            </a:r>
          </a:p>
          <a:p>
            <a:pPr marL="0" indent="0">
              <a:buNone/>
            </a:pPr>
            <a:r>
              <a:rPr lang="en-US" sz="2000" noProof="1">
                <a:latin typeface="Courier New" panose="02070309020205020404" pitchFamily="49" charset="0"/>
                <a:cs typeface="Courier New" panose="02070309020205020404" pitchFamily="49" charset="0"/>
              </a:rPr>
              <a:t>  'http://szufel.pl/python/iris_data.csv'</a:t>
            </a:r>
          </a:p>
          <a:p>
            <a:pPr marL="0" indent="0">
              <a:buNone/>
            </a:pPr>
            <a:r>
              <a:rPr lang="en-US" sz="2000" noProof="1">
                <a:latin typeface="Courier New" panose="02070309020205020404" pitchFamily="49" charset="0"/>
                <a:cs typeface="Courier New" panose="02070309020205020404" pitchFamily="49" charset="0"/>
              </a:rPr>
              <a:t>response = urllib2.urlopen(url)</a:t>
            </a:r>
          </a:p>
          <a:p>
            <a:pPr marL="0" indent="0">
              <a:buNone/>
            </a:pPr>
            <a:r>
              <a:rPr lang="en-US" sz="2000" noProof="1">
                <a:latin typeface="Courier New" panose="02070309020205020404" pitchFamily="49" charset="0"/>
                <a:cs typeface="Courier New" panose="02070309020205020404" pitchFamily="49" charset="0"/>
              </a:rPr>
              <a:t>data = read_csv(response)</a:t>
            </a:r>
          </a:p>
          <a:p>
            <a:pPr marL="0" indent="0">
              <a:buNone/>
            </a:pPr>
            <a:r>
              <a:rPr lang="en-US" sz="2000" noProof="1">
                <a:latin typeface="Courier New" panose="02070309020205020404" pitchFamily="49" charset="0"/>
                <a:cs typeface="Courier New" panose="02070309020205020404" pitchFamily="49" charset="0"/>
              </a:rPr>
              <a:t>response.close()</a:t>
            </a:r>
          </a:p>
          <a:p>
            <a:pPr marL="0" indent="0">
              <a:buNone/>
            </a:pPr>
            <a:endParaRPr lang="en-US" sz="2000" noProof="1">
              <a:latin typeface="Courier New" panose="02070309020205020404" pitchFamily="49" charset="0"/>
              <a:cs typeface="Courier New" panose="02070309020205020404" pitchFamily="49" charset="0"/>
            </a:endParaRPr>
          </a:p>
          <a:p>
            <a:pPr marL="0" indent="0">
              <a:buNone/>
            </a:pPr>
            <a:endParaRPr lang="en-US" sz="2000" noProof="1">
              <a:latin typeface="Courier New" panose="02070309020205020404" pitchFamily="49" charset="0"/>
              <a:cs typeface="Courier New" panose="02070309020205020404" pitchFamily="49" charset="0"/>
            </a:endParaRPr>
          </a:p>
        </p:txBody>
      </p:sp>
      <p:sp>
        <p:nvSpPr>
          <p:cNvPr id="17413" name="Slide Number Placeholder 4"/>
          <p:cNvSpPr>
            <a:spLocks noGrp="1"/>
          </p:cNvSpPr>
          <p:nvPr>
            <p:ph type="sldNum" sz="quarter" idx="10"/>
          </p:nvPr>
        </p:nvSpPr>
        <p:spPr>
          <a:prstGeom prst="rect">
            <a:avLst/>
          </a:prstGeom>
          <a:noFill/>
          <a:ln>
            <a:miter lim="800000"/>
            <a:headEnd/>
            <a:tailEnd/>
          </a:ln>
        </p:spPr>
        <p:txBody>
          <a:bodyPr/>
          <a:lstStyle/>
          <a:p>
            <a:r>
              <a:rPr lang="pl-PL"/>
              <a:t>Strona </a:t>
            </a:r>
            <a:fld id="{81F0AB2A-1723-421D-B6DC-9D9E58586BF7}" type="slidenum">
              <a:rPr lang="pl-PL" smtClean="0"/>
              <a:pPr/>
              <a:t>101</a:t>
            </a:fld>
            <a:endParaRPr lang="pl-PL" i="0">
              <a:latin typeface="Times New Roman" pitchFamily="18" charset="0"/>
            </a:endParaRPr>
          </a:p>
        </p:txBody>
      </p:sp>
    </p:spTree>
    <p:extLst>
      <p:ext uri="{BB962C8B-B14F-4D97-AF65-F5344CB8AC3E}">
        <p14:creationId xmlns:p14="http://schemas.microsoft.com/office/powerpoint/2010/main" val="8914687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pl-PL" sz="3200" noProof="1"/>
              <a:t>Biblioteka pandas – czytanie ramki danych</a:t>
            </a:r>
            <a:endParaRPr lang="en-US" sz="3200" noProof="1"/>
          </a:p>
        </p:txBody>
      </p:sp>
      <p:sp>
        <p:nvSpPr>
          <p:cNvPr id="1382403" name="Rectangle 3"/>
          <p:cNvSpPr>
            <a:spLocks noGrp="1" noChangeArrowheads="1"/>
          </p:cNvSpPr>
          <p:nvPr>
            <p:ph sz="quarter" idx="1"/>
          </p:nvPr>
        </p:nvSpPr>
        <p:spPr/>
        <p:txBody>
          <a:bodyPr>
            <a:noAutofit/>
          </a:bodyPr>
          <a:lstStyle/>
          <a:p>
            <a:pPr marL="0" indent="0">
              <a:buNone/>
            </a:pPr>
            <a:r>
              <a:rPr lang="en-US" sz="2000" b="1" noProof="1">
                <a:latin typeface="Courier New" panose="02070309020205020404" pitchFamily="49" charset="0"/>
                <a:cs typeface="Courier New" panose="02070309020205020404" pitchFamily="49" charset="0"/>
              </a:rPr>
              <a:t>from </a:t>
            </a:r>
            <a:r>
              <a:rPr lang="en-US" sz="2000" noProof="1">
                <a:latin typeface="Courier New" panose="02070309020205020404" pitchFamily="49" charset="0"/>
                <a:cs typeface="Courier New" panose="02070309020205020404" pitchFamily="49" charset="0"/>
              </a:rPr>
              <a:t>pandas </a:t>
            </a:r>
            <a:r>
              <a:rPr lang="en-US" sz="2000" b="1" noProof="1">
                <a:latin typeface="Courier New" panose="02070309020205020404" pitchFamily="49" charset="0"/>
                <a:cs typeface="Courier New" panose="02070309020205020404" pitchFamily="49" charset="0"/>
              </a:rPr>
              <a:t>import </a:t>
            </a:r>
            <a:r>
              <a:rPr lang="en-US" sz="2000" noProof="1">
                <a:latin typeface="Courier New" panose="02070309020205020404" pitchFamily="49" charset="0"/>
                <a:cs typeface="Courier New" panose="02070309020205020404" pitchFamily="49" charset="0"/>
              </a:rPr>
              <a:t>read_csv</a:t>
            </a:r>
          </a:p>
          <a:p>
            <a:pPr marL="0" indent="0">
              <a:buNone/>
            </a:pPr>
            <a:r>
              <a:rPr lang="pl-PL" sz="2000" dirty="0">
                <a:latin typeface="Courier New" panose="02070309020205020404" pitchFamily="49" charset="0"/>
                <a:cs typeface="Courier New" panose="02070309020205020404" pitchFamily="49" charset="0"/>
              </a:rPr>
              <a:t>import </a:t>
            </a:r>
            <a:r>
              <a:rPr lang="pl-PL" sz="2000" dirty="0" err="1">
                <a:latin typeface="Courier New" panose="02070309020205020404" pitchFamily="49" charset="0"/>
                <a:cs typeface="Courier New" panose="02070309020205020404" pitchFamily="49" charset="0"/>
              </a:rPr>
              <a:t>urllib.request</a:t>
            </a:r>
            <a:r>
              <a:rPr lang="pl-PL" sz="2000" dirty="0">
                <a:latin typeface="Courier New" panose="02070309020205020404" pitchFamily="49" charset="0"/>
                <a:cs typeface="Courier New" panose="02070309020205020404" pitchFamily="49" charset="0"/>
              </a:rPr>
              <a:t> as ul</a:t>
            </a:r>
            <a:br>
              <a:rPr lang="pl-PL" sz="2000" dirty="0">
                <a:latin typeface="Courier New" panose="02070309020205020404" pitchFamily="49" charset="0"/>
                <a:cs typeface="Courier New" panose="02070309020205020404" pitchFamily="49" charset="0"/>
              </a:rPr>
            </a:br>
            <a:r>
              <a:rPr lang="pl-PL" sz="2000" dirty="0" err="1">
                <a:latin typeface="Courier New" panose="02070309020205020404" pitchFamily="49" charset="0"/>
                <a:cs typeface="Courier New" panose="02070309020205020404" pitchFamily="49" charset="0"/>
              </a:rPr>
              <a:t>url</a:t>
            </a:r>
            <a:r>
              <a:rPr lang="pl-PL" sz="2000" dirty="0">
                <a:latin typeface="Courier New" panose="02070309020205020404" pitchFamily="49" charset="0"/>
                <a:cs typeface="Courier New" panose="02070309020205020404" pitchFamily="49" charset="0"/>
              </a:rPr>
              <a:t> = 'http://szufel.pl/pliki/iris_data.csv'</a:t>
            </a:r>
          </a:p>
          <a:p>
            <a:pPr marL="0" indent="0">
              <a:buNone/>
            </a:pPr>
            <a:r>
              <a:rPr lang="pl-PL" sz="2000" dirty="0" err="1">
                <a:latin typeface="Courier New" panose="02070309020205020404" pitchFamily="49" charset="0"/>
                <a:cs typeface="Courier New" panose="02070309020205020404" pitchFamily="49" charset="0"/>
              </a:rPr>
              <a:t>response</a:t>
            </a:r>
            <a:r>
              <a:rPr lang="pl-PL" sz="2000" dirty="0">
                <a:latin typeface="Courier New" panose="02070309020205020404" pitchFamily="49" charset="0"/>
                <a:cs typeface="Courier New" panose="02070309020205020404" pitchFamily="49" charset="0"/>
              </a:rPr>
              <a:t> = </a:t>
            </a:r>
            <a:r>
              <a:rPr lang="pl-PL" sz="2000" dirty="0" err="1">
                <a:latin typeface="Courier New" panose="02070309020205020404" pitchFamily="49" charset="0"/>
                <a:cs typeface="Courier New" panose="02070309020205020404" pitchFamily="49" charset="0"/>
              </a:rPr>
              <a:t>ul.urlopen</a:t>
            </a:r>
            <a:r>
              <a:rPr lang="pl-PL" sz="2000" dirty="0">
                <a:latin typeface="Courier New" panose="02070309020205020404" pitchFamily="49" charset="0"/>
                <a:cs typeface="Courier New" panose="02070309020205020404" pitchFamily="49" charset="0"/>
              </a:rPr>
              <a:t>(</a:t>
            </a:r>
            <a:r>
              <a:rPr lang="pl-PL" sz="2000" dirty="0" err="1">
                <a:latin typeface="Courier New" panose="02070309020205020404" pitchFamily="49" charset="0"/>
                <a:cs typeface="Courier New" panose="02070309020205020404" pitchFamily="49" charset="0"/>
              </a:rPr>
              <a:t>url</a:t>
            </a:r>
            <a:r>
              <a:rPr lang="pl-PL" sz="2000" dirty="0">
                <a:latin typeface="Courier New" panose="02070309020205020404" pitchFamily="49" charset="0"/>
                <a:cs typeface="Courier New" panose="02070309020205020404" pitchFamily="49" charset="0"/>
              </a:rPr>
              <a:t>)</a:t>
            </a:r>
          </a:p>
          <a:p>
            <a:pPr marL="0" indent="0">
              <a:buNone/>
            </a:pPr>
            <a:r>
              <a:rPr lang="pl-PL" sz="2000" noProof="1">
                <a:latin typeface="Courier New" panose="02070309020205020404" pitchFamily="49" charset="0"/>
                <a:cs typeface="Courier New" panose="02070309020205020404" pitchFamily="49" charset="0"/>
              </a:rPr>
              <a:t>iris_df </a:t>
            </a:r>
            <a:r>
              <a:rPr lang="en-US" sz="2000" noProof="1">
                <a:latin typeface="Courier New" panose="02070309020205020404" pitchFamily="49" charset="0"/>
                <a:cs typeface="Courier New" panose="02070309020205020404" pitchFamily="49" charset="0"/>
              </a:rPr>
              <a:t>= read_csv(response)</a:t>
            </a:r>
          </a:p>
          <a:p>
            <a:pPr marL="0" indent="0">
              <a:buNone/>
            </a:pPr>
            <a:r>
              <a:rPr lang="en-US" sz="2000" noProof="1">
                <a:latin typeface="Courier New" panose="02070309020205020404" pitchFamily="49" charset="0"/>
                <a:cs typeface="Courier New" panose="02070309020205020404" pitchFamily="49" charset="0"/>
              </a:rPr>
              <a:t>response.close()</a:t>
            </a:r>
            <a:endParaRPr lang="pl-PL" sz="2000" noProof="1">
              <a:latin typeface="Courier New" panose="02070309020205020404" pitchFamily="49" charset="0"/>
              <a:cs typeface="Courier New" panose="02070309020205020404" pitchFamily="49" charset="0"/>
            </a:endParaRPr>
          </a:p>
          <a:p>
            <a:pPr marL="0" indent="0">
              <a:buNone/>
            </a:pPr>
            <a:endParaRPr lang="pl-PL" sz="2000" noProof="1">
              <a:latin typeface="Courier New" panose="02070309020205020404" pitchFamily="49" charset="0"/>
              <a:cs typeface="Courier New" panose="02070309020205020404" pitchFamily="49" charset="0"/>
            </a:endParaRPr>
          </a:p>
          <a:p>
            <a:pPr marL="0" indent="0">
              <a:buNone/>
            </a:pPr>
            <a:r>
              <a:rPr lang="pl-PL" sz="2000" noProof="1">
                <a:latin typeface="Courier New" panose="02070309020205020404" pitchFamily="49" charset="0"/>
                <a:cs typeface="Courier New" panose="02070309020205020404" pitchFamily="49" charset="0"/>
              </a:rPr>
              <a:t>iris_df[1:3]</a:t>
            </a:r>
          </a:p>
          <a:p>
            <a:pPr marL="0" indent="0">
              <a:buNone/>
            </a:pPr>
            <a:r>
              <a:rPr lang="pl-PL" sz="2000" noProof="1">
                <a:latin typeface="Courier New" panose="02070309020205020404" pitchFamily="49" charset="0"/>
                <a:cs typeface="Courier New" panose="02070309020205020404" pitchFamily="49" charset="0"/>
              </a:rPr>
              <a:t>iris</a:t>
            </a:r>
            <a:r>
              <a:rPr lang="en-US" sz="2000" noProof="1">
                <a:latin typeface="Courier New" panose="02070309020205020404" pitchFamily="49" charset="0"/>
                <a:cs typeface="Courier New" panose="02070309020205020404" pitchFamily="49" charset="0"/>
              </a:rPr>
              <a:t>_df['petal_length']</a:t>
            </a:r>
            <a:endParaRPr lang="pl-PL" sz="2000" noProof="1">
              <a:latin typeface="Courier New" panose="02070309020205020404" pitchFamily="49" charset="0"/>
              <a:cs typeface="Courier New" panose="02070309020205020404" pitchFamily="49" charset="0"/>
            </a:endParaRPr>
          </a:p>
        </p:txBody>
      </p:sp>
      <p:sp>
        <p:nvSpPr>
          <p:cNvPr id="17413" name="Slide Number Placeholder 4"/>
          <p:cNvSpPr>
            <a:spLocks noGrp="1"/>
          </p:cNvSpPr>
          <p:nvPr>
            <p:ph type="sldNum" sz="quarter" idx="10"/>
          </p:nvPr>
        </p:nvSpPr>
        <p:spPr>
          <a:prstGeom prst="rect">
            <a:avLst/>
          </a:prstGeom>
          <a:noFill/>
          <a:ln>
            <a:miter lim="800000"/>
            <a:headEnd/>
            <a:tailEnd/>
          </a:ln>
        </p:spPr>
        <p:txBody>
          <a:bodyPr/>
          <a:lstStyle/>
          <a:p>
            <a:r>
              <a:rPr lang="pl-PL"/>
              <a:t>Strona </a:t>
            </a:r>
            <a:fld id="{81F0AB2A-1723-421D-B6DC-9D9E58586BF7}" type="slidenum">
              <a:rPr lang="pl-PL" smtClean="0"/>
              <a:pPr/>
              <a:t>102</a:t>
            </a:fld>
            <a:endParaRPr lang="pl-PL" i="0">
              <a:latin typeface="Times New Roman" pitchFamily="18" charset="0"/>
            </a:endParaRPr>
          </a:p>
        </p:txBody>
      </p:sp>
    </p:spTree>
    <p:extLst>
      <p:ext uri="{BB962C8B-B14F-4D97-AF65-F5344CB8AC3E}">
        <p14:creationId xmlns:p14="http://schemas.microsoft.com/office/powerpoint/2010/main" val="26326139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1018" y="382650"/>
            <a:ext cx="7772400" cy="634082"/>
          </a:xfrm>
        </p:spPr>
        <p:txBody>
          <a:bodyPr>
            <a:normAutofit fontScale="90000"/>
          </a:bodyPr>
          <a:lstStyle/>
          <a:p>
            <a:r>
              <a:rPr lang="en-US" sz="2800" noProof="1"/>
              <a:t>Wizualizacja danych wielowymiarowych</a:t>
            </a:r>
            <a:r>
              <a:rPr lang="pl-PL" sz="2800" noProof="1"/>
              <a:t> – scatter plot matrix</a:t>
            </a:r>
            <a:endParaRPr lang="en-US" sz="2800" noProof="1"/>
          </a:p>
        </p:txBody>
      </p:sp>
      <p:sp>
        <p:nvSpPr>
          <p:cNvPr id="3" name="Symbol zastępczy zawartości 2"/>
          <p:cNvSpPr>
            <a:spLocks noGrp="1"/>
          </p:cNvSpPr>
          <p:nvPr>
            <p:ph sz="quarter" idx="1"/>
          </p:nvPr>
        </p:nvSpPr>
        <p:spPr>
          <a:xfrm>
            <a:off x="251520" y="1016732"/>
            <a:ext cx="8496944" cy="4572000"/>
          </a:xfrm>
        </p:spPr>
        <p:txBody>
          <a:bodyPr>
            <a:normAutofit/>
          </a:bodyPr>
          <a:lstStyle/>
          <a:p>
            <a:pPr marL="0" indent="0">
              <a:buNone/>
            </a:pPr>
            <a:r>
              <a:rPr lang="en-US" sz="1800" noProof="1">
                <a:latin typeface="Courier New" panose="02070309020205020404" pitchFamily="49" charset="0"/>
                <a:cs typeface="Courier New" panose="02070309020205020404" pitchFamily="49" charset="0"/>
              </a:rPr>
              <a:t>cmap = {'Iris-setosa': 'red', \</a:t>
            </a:r>
          </a:p>
          <a:p>
            <a:pPr marL="0" indent="0">
              <a:buNone/>
            </a:pPr>
            <a:r>
              <a:rPr lang="en-US" sz="1800" noProof="1">
                <a:latin typeface="Courier New" panose="02070309020205020404" pitchFamily="49" charset="0"/>
                <a:cs typeface="Courier New" panose="02070309020205020404" pitchFamily="49" charset="0"/>
              </a:rPr>
              <a:t>    'Iris-versicolor': 'green', 'Iris-virginica': 'blue'}</a:t>
            </a:r>
          </a:p>
          <a:p>
            <a:pPr marL="0" indent="0">
              <a:buNone/>
            </a:pPr>
            <a:r>
              <a:rPr lang="en-US" sz="1800" b="1" noProof="1">
                <a:latin typeface="Courier New" panose="02070309020205020404" pitchFamily="49" charset="0"/>
                <a:cs typeface="Courier New" panose="02070309020205020404" pitchFamily="49" charset="0"/>
              </a:rPr>
              <a:t>from</a:t>
            </a:r>
            <a:r>
              <a:rPr lang="en-US" sz="1800" noProof="1">
                <a:latin typeface="Courier New" panose="02070309020205020404" pitchFamily="49" charset="0"/>
                <a:cs typeface="Courier New" panose="02070309020205020404" pitchFamily="49" charset="0"/>
              </a:rPr>
              <a:t> pandas.plotting </a:t>
            </a:r>
            <a:r>
              <a:rPr lang="en-US" sz="1800" b="1" noProof="1">
                <a:latin typeface="Courier New" panose="02070309020205020404" pitchFamily="49" charset="0"/>
                <a:cs typeface="Courier New" panose="02070309020205020404" pitchFamily="49" charset="0"/>
              </a:rPr>
              <a:t>import</a:t>
            </a:r>
            <a:r>
              <a:rPr lang="en-US" sz="1800" noProof="1">
                <a:latin typeface="Courier New" panose="02070309020205020404" pitchFamily="49" charset="0"/>
                <a:cs typeface="Courier New" panose="02070309020205020404" pitchFamily="49" charset="0"/>
              </a:rPr>
              <a:t> scatter_matrix</a:t>
            </a:r>
          </a:p>
          <a:p>
            <a:pPr marL="0" indent="0">
              <a:buNone/>
            </a:pPr>
            <a:r>
              <a:rPr lang="en-US" sz="1800" noProof="1">
                <a:latin typeface="Courier New" panose="02070309020205020404" pitchFamily="49" charset="0"/>
                <a:cs typeface="Courier New" panose="02070309020205020404" pitchFamily="49" charset="0"/>
              </a:rPr>
              <a:t>scatter_matrix(data,\</a:t>
            </a:r>
          </a:p>
          <a:p>
            <a:pPr marL="0" indent="0">
              <a:buNone/>
            </a:pPr>
            <a:r>
              <a:rPr lang="en-US" sz="1800" noProof="1">
                <a:latin typeface="Courier New" panose="02070309020205020404" pitchFamily="49" charset="0"/>
                <a:cs typeface="Courier New" panose="02070309020205020404" pitchFamily="49" charset="0"/>
              </a:rPr>
              <a:t>    c=[cmap[cl] for cl in data['class']] ,marker='o')</a:t>
            </a:r>
            <a:br>
              <a:rPr lang="en-US" sz="1800" noProof="1"/>
            </a:br>
            <a:endParaRPr lang="en-US" sz="1800"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103</a:t>
            </a:fld>
            <a:endParaRPr lang="en-GB" dirty="0"/>
          </a:p>
        </p:txBody>
      </p:sp>
      <p:pic>
        <p:nvPicPr>
          <p:cNvPr id="10242" name="Picture 2" descr="Z:\figure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2459606"/>
            <a:ext cx="5976664" cy="421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304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4601FDF-1C34-4E5E-847E-2CFFEDFEEA47}"/>
              </a:ext>
            </a:extLst>
          </p:cNvPr>
          <p:cNvSpPr>
            <a:spLocks noGrp="1"/>
          </p:cNvSpPr>
          <p:nvPr>
            <p:ph sz="quarter" idx="1"/>
          </p:nvPr>
        </p:nvSpPr>
        <p:spPr/>
        <p:txBody>
          <a:bodyPr>
            <a:normAutofit/>
          </a:bodyPr>
          <a:lstStyle/>
          <a:p>
            <a:r>
              <a:rPr lang="pl-PL" sz="4400" dirty="0"/>
              <a:t>https://matplotlib.org/gallery/</a:t>
            </a:r>
          </a:p>
        </p:txBody>
      </p:sp>
      <p:sp>
        <p:nvSpPr>
          <p:cNvPr id="4" name="Symbol zastępczy numeru slajdu 3">
            <a:extLst>
              <a:ext uri="{FF2B5EF4-FFF2-40B4-BE49-F238E27FC236}">
                <a16:creationId xmlns:a16="http://schemas.microsoft.com/office/drawing/2014/main" id="{BD433D8E-0666-444A-9DBF-5C69452AC9B1}"/>
              </a:ext>
            </a:extLst>
          </p:cNvPr>
          <p:cNvSpPr>
            <a:spLocks noGrp="1"/>
          </p:cNvSpPr>
          <p:nvPr>
            <p:ph type="sldNum" sz="quarter" idx="10"/>
          </p:nvPr>
        </p:nvSpPr>
        <p:spPr/>
        <p:txBody>
          <a:bodyPr/>
          <a:lstStyle/>
          <a:p>
            <a:fld id="{DCB6F979-1682-4FAD-969F-D0E2E534A1AB}" type="slidenum">
              <a:rPr lang="en-GB" smtClean="0"/>
              <a:pPr/>
              <a:t>104</a:t>
            </a:fld>
            <a:endParaRPr lang="en-GB" dirty="0"/>
          </a:p>
        </p:txBody>
      </p:sp>
    </p:spTree>
    <p:extLst>
      <p:ext uri="{BB962C8B-B14F-4D97-AF65-F5344CB8AC3E}">
        <p14:creationId xmlns:p14="http://schemas.microsoft.com/office/powerpoint/2010/main" val="7833031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noProof="1"/>
              <a:t>Machine Learning i Data Mining </a:t>
            </a:r>
            <a:br>
              <a:rPr lang="pl-PL" noProof="1"/>
            </a:br>
            <a:r>
              <a:rPr lang="pl-PL" noProof="1"/>
              <a:t>z językiem Python</a:t>
            </a:r>
            <a:endParaRPr lang="en-US" noProof="1"/>
          </a:p>
        </p:txBody>
      </p:sp>
      <p:sp>
        <p:nvSpPr>
          <p:cNvPr id="6" name="Symbol zastępczy tekstu 5"/>
          <p:cNvSpPr>
            <a:spLocks noGrp="1"/>
          </p:cNvSpPr>
          <p:nvPr>
            <p:ph type="body" idx="1"/>
          </p:nvPr>
        </p:nvSpPr>
        <p:spPr/>
        <p:txBody>
          <a:bodyPr>
            <a:normAutofit lnSpcReduction="10000"/>
          </a:bodyPr>
          <a:lstStyle/>
          <a:p>
            <a:pPr marL="342900" indent="-342900">
              <a:buFontTx/>
              <a:buChar char="-"/>
            </a:pPr>
            <a:r>
              <a:rPr lang="pl-PL" dirty="0"/>
              <a:t>Sieć neuronowa</a:t>
            </a:r>
          </a:p>
          <a:p>
            <a:pPr marL="342900" indent="-342900">
              <a:buFontTx/>
              <a:buChar char="-"/>
            </a:pPr>
            <a:r>
              <a:rPr lang="pl-PL" dirty="0"/>
              <a:t>Regresja logistyczna</a:t>
            </a:r>
          </a:p>
          <a:p>
            <a:pPr marL="342900" indent="-342900">
              <a:buFontTx/>
              <a:buChar char="-"/>
            </a:pPr>
            <a:r>
              <a:rPr lang="pl-PL" dirty="0"/>
              <a:t>Drzewo decyzyjne</a:t>
            </a:r>
            <a:endParaRPr lang="en-US" dirty="0"/>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105</a:t>
            </a:fld>
            <a:endParaRPr lang="en-GB" dirty="0"/>
          </a:p>
        </p:txBody>
      </p:sp>
    </p:spTree>
    <p:extLst>
      <p:ext uri="{BB962C8B-B14F-4D97-AF65-F5344CB8AC3E}">
        <p14:creationId xmlns:p14="http://schemas.microsoft.com/office/powerpoint/2010/main" val="40869258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Scikit-learn</a:t>
            </a:r>
            <a:r>
              <a:rPr lang="pl-PL" dirty="0"/>
              <a:t> – narzędzia data </a:t>
            </a:r>
            <a:r>
              <a:rPr lang="pl-PL" dirty="0" err="1"/>
              <a:t>mininig</a:t>
            </a:r>
            <a:r>
              <a:rPr lang="pl-PL" dirty="0"/>
              <a:t> dla </a:t>
            </a:r>
            <a:r>
              <a:rPr lang="pl-PL" dirty="0" err="1"/>
              <a:t>Pythona</a:t>
            </a:r>
            <a:endParaRPr lang="pl-PL" dirty="0"/>
          </a:p>
        </p:txBody>
      </p:sp>
      <p:sp>
        <p:nvSpPr>
          <p:cNvPr id="3" name="Symbol zastępczy zawartości 2"/>
          <p:cNvSpPr>
            <a:spLocks noGrp="1"/>
          </p:cNvSpPr>
          <p:nvPr>
            <p:ph sz="quarter" idx="1"/>
          </p:nvPr>
        </p:nvSpPr>
        <p:spPr/>
        <p:txBody>
          <a:bodyPr/>
          <a:lstStyle/>
          <a:p>
            <a:r>
              <a:rPr lang="pl-PL" dirty="0"/>
              <a:t>http://scikit-learn.org</a:t>
            </a:r>
          </a:p>
          <a:p>
            <a:pPr marL="0" indent="0">
              <a:buNone/>
            </a:pPr>
            <a:endParaRPr lang="pl-PL" dirty="0"/>
          </a:p>
          <a:p>
            <a:pPr marL="0" indent="0">
              <a:buNone/>
            </a:pPr>
            <a:r>
              <a:rPr lang="pl-PL" dirty="0">
                <a:latin typeface="Courier New" panose="02070309020205020404" pitchFamily="49" charset="0"/>
                <a:cs typeface="Courier New" panose="02070309020205020404" pitchFamily="49" charset="0"/>
              </a:rPr>
              <a:t>from </a:t>
            </a:r>
            <a:r>
              <a:rPr lang="pl-PL" dirty="0" err="1">
                <a:latin typeface="Courier New" panose="02070309020205020404" pitchFamily="49" charset="0"/>
                <a:cs typeface="Courier New" panose="02070309020205020404" pitchFamily="49" charset="0"/>
              </a:rPr>
              <a:t>sklearn</a:t>
            </a:r>
            <a:r>
              <a:rPr lang="pl-PL" dirty="0">
                <a:latin typeface="Courier New" panose="02070309020205020404" pitchFamily="49" charset="0"/>
                <a:cs typeface="Courier New" panose="02070309020205020404" pitchFamily="49" charset="0"/>
              </a:rPr>
              <a:t> import </a:t>
            </a:r>
            <a:r>
              <a:rPr lang="pl-PL" dirty="0" err="1">
                <a:latin typeface="Courier New" panose="02070309020205020404" pitchFamily="49" charset="0"/>
                <a:cs typeface="Courier New" panose="02070309020205020404" pitchFamily="49" charset="0"/>
              </a:rPr>
              <a:t>datasets</a:t>
            </a:r>
            <a:endParaRPr lang="pl-PL" dirty="0">
              <a:latin typeface="Courier New" panose="02070309020205020404" pitchFamily="49" charset="0"/>
              <a:cs typeface="Courier New" panose="02070309020205020404" pitchFamily="49" charset="0"/>
            </a:endParaRPr>
          </a:p>
          <a:p>
            <a:pPr marL="0" indent="0">
              <a:buNone/>
            </a:pPr>
            <a:r>
              <a:rPr lang="pl-PL" dirty="0">
                <a:latin typeface="Courier New" panose="02070309020205020404" pitchFamily="49" charset="0"/>
                <a:cs typeface="Courier New" panose="02070309020205020404" pitchFamily="49" charset="0"/>
              </a:rPr>
              <a:t>import </a:t>
            </a:r>
            <a:r>
              <a:rPr lang="pl-PL" dirty="0" err="1">
                <a:latin typeface="Courier New" panose="02070309020205020404" pitchFamily="49" charset="0"/>
                <a:cs typeface="Courier New" panose="02070309020205020404" pitchFamily="49" charset="0"/>
              </a:rPr>
              <a:t>numpy</a:t>
            </a:r>
            <a:r>
              <a:rPr lang="pl-PL" dirty="0">
                <a:latin typeface="Courier New" panose="02070309020205020404" pitchFamily="49" charset="0"/>
                <a:cs typeface="Courier New" panose="02070309020205020404" pitchFamily="49" charset="0"/>
              </a:rPr>
              <a:t> as </a:t>
            </a:r>
            <a:r>
              <a:rPr lang="pl-PL" dirty="0" err="1">
                <a:latin typeface="Courier New" panose="02070309020205020404" pitchFamily="49" charset="0"/>
                <a:cs typeface="Courier New" panose="02070309020205020404" pitchFamily="49" charset="0"/>
              </a:rPr>
              <a:t>np</a:t>
            </a: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iris</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datasets.load_iris</a:t>
            </a:r>
            <a:r>
              <a:rPr lang="pl-PL" dirty="0">
                <a:latin typeface="Courier New" panose="02070309020205020404" pitchFamily="49" charset="0"/>
                <a:cs typeface="Courier New" panose="02070309020205020404" pitchFamily="49" charset="0"/>
              </a:rPr>
              <a:t>()</a:t>
            </a:r>
          </a:p>
          <a:p>
            <a:pPr marL="0" indent="0">
              <a:buNone/>
            </a:pPr>
            <a:r>
              <a:rPr lang="pl-PL" dirty="0">
                <a:latin typeface="Courier New" panose="02070309020205020404" pitchFamily="49" charset="0"/>
                <a:cs typeface="Courier New" panose="02070309020205020404" pitchFamily="49" charset="0"/>
              </a:rPr>
              <a:t>X = </a:t>
            </a:r>
            <a:r>
              <a:rPr lang="pl-PL" dirty="0" err="1">
                <a:latin typeface="Courier New" panose="02070309020205020404" pitchFamily="49" charset="0"/>
                <a:cs typeface="Courier New" panose="02070309020205020404" pitchFamily="49" charset="0"/>
              </a:rPr>
              <a:t>iris.data</a:t>
            </a:r>
            <a:r>
              <a:rPr lang="pl-PL" dirty="0">
                <a:latin typeface="Courier New" panose="02070309020205020404" pitchFamily="49" charset="0"/>
                <a:cs typeface="Courier New" panose="02070309020205020404" pitchFamily="49" charset="0"/>
              </a:rPr>
              <a:t>[:, [2, 3]]</a:t>
            </a:r>
          </a:p>
          <a:p>
            <a:pPr marL="0" indent="0">
              <a:buNone/>
            </a:pPr>
            <a:r>
              <a:rPr lang="pl-PL" dirty="0">
                <a:latin typeface="Courier New" panose="02070309020205020404" pitchFamily="49" charset="0"/>
                <a:cs typeface="Courier New" panose="02070309020205020404" pitchFamily="49" charset="0"/>
              </a:rPr>
              <a:t>y = </a:t>
            </a:r>
            <a:r>
              <a:rPr lang="pl-PL" dirty="0" err="1">
                <a:latin typeface="Courier New" panose="02070309020205020404" pitchFamily="49" charset="0"/>
                <a:cs typeface="Courier New" panose="02070309020205020404" pitchFamily="49" charset="0"/>
              </a:rPr>
              <a:t>iris.target</a:t>
            </a:r>
            <a:endParaRPr lang="pl-PL" dirty="0">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106</a:t>
            </a:fld>
            <a:endParaRPr lang="en-GB" dirty="0"/>
          </a:p>
        </p:txBody>
      </p:sp>
      <p:sp>
        <p:nvSpPr>
          <p:cNvPr id="5" name="Prostokąt 4"/>
          <p:cNvSpPr/>
          <p:nvPr/>
        </p:nvSpPr>
        <p:spPr>
          <a:xfrm>
            <a:off x="1259632" y="6304518"/>
            <a:ext cx="7596844" cy="369332"/>
          </a:xfrm>
          <a:prstGeom prst="rect">
            <a:avLst/>
          </a:prstGeom>
        </p:spPr>
        <p:txBody>
          <a:bodyPr wrap="square">
            <a:spAutoFit/>
          </a:bodyPr>
          <a:lstStyle/>
          <a:p>
            <a:r>
              <a:rPr lang="pl-PL" i="1" dirty="0"/>
              <a:t>(przykład na podst. </a:t>
            </a:r>
            <a:r>
              <a:rPr lang="pl-PL" i="1" dirty="0" err="1"/>
              <a:t>Raschka</a:t>
            </a:r>
            <a:r>
              <a:rPr lang="pl-PL" i="1" dirty="0"/>
              <a:t>, Python Machine Learning</a:t>
            </a:r>
            <a:r>
              <a:rPr lang="en-US" i="1" dirty="0"/>
              <a:t>, 2</a:t>
            </a:r>
            <a:r>
              <a:rPr lang="en-US" i="1" baseline="30000" dirty="0"/>
              <a:t>nd</a:t>
            </a:r>
            <a:r>
              <a:rPr lang="en-US" i="1" dirty="0"/>
              <a:t> edition)</a:t>
            </a:r>
            <a:endParaRPr lang="pl-PL" i="1" dirty="0"/>
          </a:p>
        </p:txBody>
      </p:sp>
    </p:spTree>
    <p:extLst>
      <p:ext uri="{BB962C8B-B14F-4D97-AF65-F5344CB8AC3E}">
        <p14:creationId xmlns:p14="http://schemas.microsoft.com/office/powerpoint/2010/main" val="42337193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Instalacja</a:t>
            </a:r>
            <a:r>
              <a:rPr lang="en-US" dirty="0"/>
              <a:t> </a:t>
            </a:r>
            <a:r>
              <a:rPr lang="en-US" dirty="0" err="1"/>
              <a:t>mlxtend</a:t>
            </a:r>
            <a:endParaRPr lang="en-US" dirty="0"/>
          </a:p>
        </p:txBody>
      </p:sp>
      <p:sp>
        <p:nvSpPr>
          <p:cNvPr id="3" name="Content Placeholder 2"/>
          <p:cNvSpPr>
            <a:spLocks noGrp="1"/>
          </p:cNvSpPr>
          <p:nvPr>
            <p:ph sz="quarter" idx="1"/>
          </p:nvPr>
        </p:nvSpPr>
        <p:spPr/>
        <p:txBody>
          <a:bodyPr/>
          <a:lstStyle/>
          <a:p>
            <a:r>
              <a:rPr lang="en-US" dirty="0"/>
              <a:t>c:\ProgramData\Anaconda3\Scripts\</a:t>
            </a:r>
            <a:r>
              <a:rPr lang="en-US" b="1" dirty="0"/>
              <a:t>pip install</a:t>
            </a:r>
            <a:br>
              <a:rPr lang="en-US" b="1" dirty="0"/>
            </a:br>
            <a:r>
              <a:rPr lang="en-US" b="1" dirty="0"/>
              <a:t>--user </a:t>
            </a:r>
            <a:r>
              <a:rPr lang="en-US" b="1" dirty="0" err="1"/>
              <a:t>mlxtend</a:t>
            </a:r>
            <a:r>
              <a:rPr lang="en-US" b="1" dirty="0"/>
              <a:t>  </a:t>
            </a:r>
          </a:p>
          <a:p>
            <a:r>
              <a:rPr lang="en-US" dirty="0"/>
              <a:t>c:\ProgramData\Anaconda3\Scripts\conda install </a:t>
            </a:r>
            <a:br>
              <a:rPr lang="en-US" dirty="0"/>
            </a:br>
            <a:r>
              <a:rPr lang="en-US" dirty="0"/>
              <a:t>-c conda-forge mlxtend </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107</a:t>
            </a:fld>
            <a:endParaRPr lang="en-GB" dirty="0"/>
          </a:p>
        </p:txBody>
      </p:sp>
    </p:spTree>
    <p:extLst>
      <p:ext uri="{BB962C8B-B14F-4D97-AF65-F5344CB8AC3E}">
        <p14:creationId xmlns:p14="http://schemas.microsoft.com/office/powerpoint/2010/main" val="508035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3002" y="507058"/>
            <a:ext cx="3968354" cy="1685409"/>
          </a:xfrm>
        </p:spPr>
        <p:txBody>
          <a:bodyPr>
            <a:normAutofit fontScale="90000"/>
          </a:bodyPr>
          <a:lstStyle/>
          <a:p>
            <a:r>
              <a:rPr lang="pl-PL" dirty="0"/>
              <a:t>Podział na zbiór</a:t>
            </a:r>
            <a:br>
              <a:rPr lang="pl-PL" dirty="0"/>
            </a:br>
            <a:r>
              <a:rPr lang="pl-PL" dirty="0"/>
              <a:t>uczący i testowy</a:t>
            </a:r>
            <a:br>
              <a:rPr lang="pl-PL" dirty="0"/>
            </a:br>
            <a:r>
              <a:rPr lang="pl-PL" dirty="0"/>
              <a:t>oraz transformacje </a:t>
            </a:r>
            <a:br>
              <a:rPr lang="pl-PL" dirty="0"/>
            </a:br>
            <a:r>
              <a:rPr lang="pl-PL" dirty="0"/>
              <a:t>danych</a:t>
            </a:r>
          </a:p>
        </p:txBody>
      </p:sp>
      <p:pic>
        <p:nvPicPr>
          <p:cNvPr id="7" name="Obraz 6"/>
          <p:cNvPicPr>
            <a:picLocks noChangeAspect="1"/>
          </p:cNvPicPr>
          <p:nvPr/>
        </p:nvPicPr>
        <p:blipFill>
          <a:blip r:embed="rId2"/>
          <a:stretch>
            <a:fillRect/>
          </a:stretch>
        </p:blipFill>
        <p:spPr>
          <a:xfrm>
            <a:off x="3421392" y="2192468"/>
            <a:ext cx="5722609" cy="3565908"/>
          </a:xfrm>
          <a:prstGeom prst="rect">
            <a:avLst/>
          </a:prstGeom>
        </p:spPr>
      </p:pic>
      <p:sp>
        <p:nvSpPr>
          <p:cNvPr id="9" name="Prostokąt 8"/>
          <p:cNvSpPr/>
          <p:nvPr/>
        </p:nvSpPr>
        <p:spPr>
          <a:xfrm>
            <a:off x="251520" y="6172384"/>
            <a:ext cx="7122319" cy="300082"/>
          </a:xfrm>
          <a:prstGeom prst="rect">
            <a:avLst/>
          </a:prstGeom>
        </p:spPr>
        <p:txBody>
          <a:bodyPr wrap="square">
            <a:spAutoFit/>
          </a:bodyPr>
          <a:lstStyle/>
          <a:p>
            <a:r>
              <a:rPr lang="pl-PL" sz="1350" dirty="0"/>
              <a:t>Źródło</a:t>
            </a:r>
            <a:r>
              <a:rPr lang="en-US" sz="1350" dirty="0"/>
              <a:t>: Python Machine Learning 2nd Edition by Sebastian </a:t>
            </a:r>
            <a:r>
              <a:rPr lang="en-US" sz="1350" dirty="0" err="1"/>
              <a:t>Raschka</a:t>
            </a:r>
            <a:r>
              <a:rPr lang="en-US" sz="1350" dirty="0"/>
              <a:t>, </a:t>
            </a:r>
            <a:r>
              <a:rPr lang="en-US" sz="1350" dirty="0" err="1"/>
              <a:t>Packt</a:t>
            </a:r>
            <a:r>
              <a:rPr lang="pl-PL" sz="1350" dirty="0"/>
              <a:t> Publishing</a:t>
            </a:r>
            <a:endParaRPr lang="en-US" sz="1350" dirty="0"/>
          </a:p>
        </p:txBody>
      </p:sp>
      <p:sp>
        <p:nvSpPr>
          <p:cNvPr id="3" name="pole tekstowe 2"/>
          <p:cNvSpPr txBox="1"/>
          <p:nvPr/>
        </p:nvSpPr>
        <p:spPr>
          <a:xfrm>
            <a:off x="5386321" y="1169838"/>
            <a:ext cx="2576346" cy="369332"/>
          </a:xfrm>
          <a:prstGeom prst="rect">
            <a:avLst/>
          </a:prstGeom>
          <a:noFill/>
        </p:spPr>
        <p:txBody>
          <a:bodyPr wrap="none" rtlCol="0">
            <a:spAutoFit/>
          </a:bodyPr>
          <a:lstStyle/>
          <a:p>
            <a:r>
              <a:rPr lang="en-US" b="1" dirty="0"/>
              <a:t>SPLIT (training + test)</a:t>
            </a:r>
          </a:p>
        </p:txBody>
      </p:sp>
      <p:sp>
        <p:nvSpPr>
          <p:cNvPr id="4" name="Strzałka w dół 3"/>
          <p:cNvSpPr/>
          <p:nvPr/>
        </p:nvSpPr>
        <p:spPr>
          <a:xfrm rot="3062472">
            <a:off x="5529263" y="1557269"/>
            <a:ext cx="363474"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trzałka w dół 7"/>
          <p:cNvSpPr/>
          <p:nvPr/>
        </p:nvSpPr>
        <p:spPr>
          <a:xfrm rot="19249681">
            <a:off x="6659546" y="1576627"/>
            <a:ext cx="363474"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Łącznik prosty ze strzałką 5"/>
          <p:cNvCxnSpPr/>
          <p:nvPr/>
        </p:nvCxnSpPr>
        <p:spPr>
          <a:xfrm>
            <a:off x="3021806" y="3473448"/>
            <a:ext cx="2497634" cy="74849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553640" y="3052092"/>
            <a:ext cx="2468166" cy="1323439"/>
          </a:xfrm>
          <a:prstGeom prst="rect">
            <a:avLst/>
          </a:prstGeom>
        </p:spPr>
        <p:txBody>
          <a:bodyPr wrap="square">
            <a:spAutoFit/>
          </a:bodyPr>
          <a:lstStyle/>
          <a:p>
            <a:r>
              <a:rPr lang="pl-PL" sz="1600" dirty="0">
                <a:solidFill>
                  <a:srgbClr val="C00000"/>
                </a:solidFill>
              </a:rPr>
              <a:t>Uwaga: tylko jeden model transformacji – </a:t>
            </a:r>
          </a:p>
          <a:p>
            <a:r>
              <a:rPr lang="pl-PL" sz="1600" dirty="0">
                <a:solidFill>
                  <a:srgbClr val="C00000"/>
                </a:solidFill>
              </a:rPr>
              <a:t>zawsze generujemy go na samym zbiorze uczącym</a:t>
            </a:r>
          </a:p>
        </p:txBody>
      </p:sp>
    </p:spTree>
    <p:extLst>
      <p:ext uri="{BB962C8B-B14F-4D97-AF65-F5344CB8AC3E}">
        <p14:creationId xmlns:p14="http://schemas.microsoft.com/office/powerpoint/2010/main" val="27646581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err="1"/>
              <a:t>Podzial</a:t>
            </a:r>
            <a:r>
              <a:rPr lang="en-US" dirty="0"/>
              <a:t> </a:t>
            </a:r>
            <a:r>
              <a:rPr lang="en-US" dirty="0" err="1"/>
              <a:t>zbioru</a:t>
            </a:r>
            <a:r>
              <a:rPr lang="en-US" dirty="0"/>
              <a:t> i </a:t>
            </a:r>
            <a:r>
              <a:rPr lang="en-US" dirty="0" err="1"/>
              <a:t>skalowanie</a:t>
            </a:r>
            <a:endParaRPr lang="pl-PL" dirty="0"/>
          </a:p>
        </p:txBody>
      </p:sp>
      <p:sp>
        <p:nvSpPr>
          <p:cNvPr id="3" name="Symbol zastępczy zawartości 2"/>
          <p:cNvSpPr>
            <a:spLocks noGrp="1"/>
          </p:cNvSpPr>
          <p:nvPr>
            <p:ph sz="quarter" idx="1"/>
          </p:nvPr>
        </p:nvSpPr>
        <p:spPr/>
        <p:txBody>
          <a:bodyPr>
            <a:normAutofit fontScale="92500"/>
          </a:bodyPr>
          <a:lstStyle/>
          <a:p>
            <a:pPr marL="0" indent="0">
              <a:buNone/>
            </a:pPr>
            <a:r>
              <a:rPr lang="pl-PL" sz="1950" dirty="0">
                <a:latin typeface="Courier New" panose="02070309020205020404" pitchFamily="49" charset="0"/>
                <a:cs typeface="Courier New" panose="02070309020205020404" pitchFamily="49" charset="0"/>
              </a:rPr>
              <a:t>from </a:t>
            </a:r>
            <a:r>
              <a:rPr lang="pl-PL" sz="1950" dirty="0" err="1">
                <a:latin typeface="Courier New" panose="02070309020205020404" pitchFamily="49" charset="0"/>
                <a:cs typeface="Courier New" panose="02070309020205020404" pitchFamily="49" charset="0"/>
              </a:rPr>
              <a:t>sklearn.model_selection</a:t>
            </a:r>
            <a:r>
              <a:rPr lang="pl-PL" sz="1950" dirty="0">
                <a:latin typeface="Courier New" panose="02070309020205020404" pitchFamily="49" charset="0"/>
                <a:cs typeface="Courier New" panose="02070309020205020404" pitchFamily="49" charset="0"/>
              </a:rPr>
              <a:t> import </a:t>
            </a:r>
            <a:r>
              <a:rPr lang="pl-PL" sz="1950" dirty="0" err="1">
                <a:latin typeface="Courier New" panose="02070309020205020404" pitchFamily="49" charset="0"/>
                <a:cs typeface="Courier New" panose="02070309020205020404" pitchFamily="49" charset="0"/>
              </a:rPr>
              <a:t>train_test_split</a:t>
            </a:r>
            <a:endParaRPr lang="pl-PL" sz="1950" dirty="0">
              <a:latin typeface="Courier New" panose="02070309020205020404" pitchFamily="49" charset="0"/>
              <a:cs typeface="Courier New" panose="02070309020205020404" pitchFamily="49" charset="0"/>
            </a:endParaRPr>
          </a:p>
          <a:p>
            <a:pPr marL="0" indent="0">
              <a:buNone/>
            </a:pPr>
            <a:endParaRPr lang="pl-PL" sz="1950" dirty="0">
              <a:latin typeface="Courier New" panose="02070309020205020404" pitchFamily="49" charset="0"/>
              <a:cs typeface="Courier New" panose="02070309020205020404" pitchFamily="49" charset="0"/>
            </a:endParaRPr>
          </a:p>
          <a:p>
            <a:pPr marL="0" indent="0">
              <a:buNone/>
            </a:pPr>
            <a:r>
              <a:rPr lang="pl-PL" sz="1950" dirty="0" err="1">
                <a:latin typeface="Courier New" panose="02070309020205020404" pitchFamily="49" charset="0"/>
                <a:cs typeface="Courier New" panose="02070309020205020404" pitchFamily="49" charset="0"/>
              </a:rPr>
              <a:t>X_train</a:t>
            </a:r>
            <a:r>
              <a:rPr lang="pl-PL" sz="1950" dirty="0">
                <a:latin typeface="Courier New" panose="02070309020205020404" pitchFamily="49" charset="0"/>
                <a:cs typeface="Courier New" panose="02070309020205020404" pitchFamily="49" charset="0"/>
              </a:rPr>
              <a:t>, </a:t>
            </a:r>
            <a:r>
              <a:rPr lang="pl-PL" sz="1950" dirty="0" err="1">
                <a:latin typeface="Courier New" panose="02070309020205020404" pitchFamily="49" charset="0"/>
                <a:cs typeface="Courier New" panose="02070309020205020404" pitchFamily="49" charset="0"/>
              </a:rPr>
              <a:t>X_test</a:t>
            </a:r>
            <a:r>
              <a:rPr lang="pl-PL" sz="1950" dirty="0">
                <a:latin typeface="Courier New" panose="02070309020205020404" pitchFamily="49" charset="0"/>
                <a:cs typeface="Courier New" panose="02070309020205020404" pitchFamily="49" charset="0"/>
              </a:rPr>
              <a:t>, </a:t>
            </a:r>
            <a:r>
              <a:rPr lang="pl-PL" sz="1950" dirty="0" err="1">
                <a:latin typeface="Courier New" panose="02070309020205020404" pitchFamily="49" charset="0"/>
                <a:cs typeface="Courier New" panose="02070309020205020404" pitchFamily="49" charset="0"/>
              </a:rPr>
              <a:t>y_train</a:t>
            </a:r>
            <a:r>
              <a:rPr lang="pl-PL" sz="1950" dirty="0">
                <a:latin typeface="Courier New" panose="02070309020205020404" pitchFamily="49" charset="0"/>
                <a:cs typeface="Courier New" panose="02070309020205020404" pitchFamily="49" charset="0"/>
              </a:rPr>
              <a:t>, </a:t>
            </a:r>
            <a:r>
              <a:rPr lang="pl-PL" sz="1950" dirty="0" err="1">
                <a:latin typeface="Courier New" panose="02070309020205020404" pitchFamily="49" charset="0"/>
                <a:cs typeface="Courier New" panose="02070309020205020404" pitchFamily="49" charset="0"/>
              </a:rPr>
              <a:t>y_test</a:t>
            </a:r>
            <a:r>
              <a:rPr lang="pl-PL" sz="1950" dirty="0">
                <a:latin typeface="Courier New" panose="02070309020205020404" pitchFamily="49" charset="0"/>
                <a:cs typeface="Courier New" panose="02070309020205020404" pitchFamily="49" charset="0"/>
              </a:rPr>
              <a:t> = </a:t>
            </a:r>
            <a:r>
              <a:rPr lang="pl-PL" sz="1950" dirty="0" err="1">
                <a:latin typeface="Courier New" panose="02070309020205020404" pitchFamily="49" charset="0"/>
                <a:cs typeface="Courier New" panose="02070309020205020404" pitchFamily="49" charset="0"/>
              </a:rPr>
              <a:t>train_test_split</a:t>
            </a:r>
            <a:r>
              <a:rPr lang="pl-PL" sz="1950" dirty="0">
                <a:latin typeface="Courier New" panose="02070309020205020404" pitchFamily="49" charset="0"/>
                <a:cs typeface="Courier New" panose="02070309020205020404" pitchFamily="49" charset="0"/>
              </a:rPr>
              <a:t>(</a:t>
            </a:r>
          </a:p>
          <a:p>
            <a:pPr marL="0" indent="0">
              <a:buNone/>
            </a:pPr>
            <a:r>
              <a:rPr lang="pl-PL" sz="1950" dirty="0">
                <a:latin typeface="Courier New" panose="02070309020205020404" pitchFamily="49" charset="0"/>
                <a:cs typeface="Courier New" panose="02070309020205020404" pitchFamily="49" charset="0"/>
              </a:rPr>
              <a:t>    X, y, </a:t>
            </a:r>
            <a:r>
              <a:rPr lang="pl-PL" sz="1950" dirty="0" err="1">
                <a:latin typeface="Courier New" panose="02070309020205020404" pitchFamily="49" charset="0"/>
                <a:cs typeface="Courier New" panose="02070309020205020404" pitchFamily="49" charset="0"/>
              </a:rPr>
              <a:t>test_size</a:t>
            </a:r>
            <a:r>
              <a:rPr lang="pl-PL" sz="1950" dirty="0">
                <a:latin typeface="Courier New" panose="02070309020205020404" pitchFamily="49" charset="0"/>
                <a:cs typeface="Courier New" panose="02070309020205020404" pitchFamily="49" charset="0"/>
              </a:rPr>
              <a:t>=0.3, </a:t>
            </a:r>
            <a:r>
              <a:rPr lang="pl-PL" sz="1950" dirty="0" err="1">
                <a:latin typeface="Courier New" panose="02070309020205020404" pitchFamily="49" charset="0"/>
                <a:cs typeface="Courier New" panose="02070309020205020404" pitchFamily="49" charset="0"/>
              </a:rPr>
              <a:t>random_state</a:t>
            </a:r>
            <a:r>
              <a:rPr lang="pl-PL" sz="1950" dirty="0">
                <a:latin typeface="Courier New" panose="02070309020205020404" pitchFamily="49" charset="0"/>
                <a:cs typeface="Courier New" panose="02070309020205020404" pitchFamily="49" charset="0"/>
              </a:rPr>
              <a:t>=1, </a:t>
            </a:r>
            <a:r>
              <a:rPr lang="pl-PL" sz="1950" dirty="0" err="1">
                <a:latin typeface="Courier New" panose="02070309020205020404" pitchFamily="49" charset="0"/>
                <a:cs typeface="Courier New" panose="02070309020205020404" pitchFamily="49" charset="0"/>
              </a:rPr>
              <a:t>stratify</a:t>
            </a:r>
            <a:r>
              <a:rPr lang="pl-PL" sz="1950" dirty="0">
                <a:latin typeface="Courier New" panose="02070309020205020404" pitchFamily="49" charset="0"/>
                <a:cs typeface="Courier New" panose="02070309020205020404" pitchFamily="49" charset="0"/>
              </a:rPr>
              <a:t>=y)</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b="1" dirty="0">
                <a:latin typeface="Courier New" panose="02070309020205020404" pitchFamily="49" charset="0"/>
                <a:cs typeface="Courier New" panose="02070309020205020404" pitchFamily="49" charset="0"/>
              </a:rPr>
              <a:t>from</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sklearn.preprocessing</a:t>
            </a: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StandardScaler</a:t>
            </a: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sc</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StandardScaler</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sc.fit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X_train</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X_train_std</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sc.transform</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X_train</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X_test_std</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sc.transform</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X_test</a:t>
            </a:r>
            <a:r>
              <a:rPr lang="pl-PL"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454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noProof="1"/>
              <a:t>Język Python - wprowadzenie</a:t>
            </a:r>
          </a:p>
        </p:txBody>
      </p:sp>
      <p:sp>
        <p:nvSpPr>
          <p:cNvPr id="6" name="Symbol zastępczy tekstu 5"/>
          <p:cNvSpPr>
            <a:spLocks noGrp="1"/>
          </p:cNvSpPr>
          <p:nvPr>
            <p:ph type="body" idx="1"/>
          </p:nvPr>
        </p:nvSpPr>
        <p:spPr/>
        <p:txBody>
          <a:bodyPr/>
          <a:lstStyle/>
          <a:p>
            <a:endParaRPr lang="en-US"/>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11</a:t>
            </a:fld>
            <a:endParaRPr lang="en-GB" dirty="0"/>
          </a:p>
        </p:txBody>
      </p:sp>
    </p:spTree>
    <p:extLst>
      <p:ext uri="{BB962C8B-B14F-4D97-AF65-F5344CB8AC3E}">
        <p14:creationId xmlns:p14="http://schemas.microsoft.com/office/powerpoint/2010/main" val="10394361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4778647" y="1478455"/>
            <a:ext cx="3736703" cy="4308283"/>
          </a:xfrm>
          <a:prstGeom prst="rect">
            <a:avLst/>
          </a:prstGeom>
        </p:spPr>
      </p:pic>
      <p:sp>
        <p:nvSpPr>
          <p:cNvPr id="9" name="Tytuł 1"/>
          <p:cNvSpPr>
            <a:spLocks noGrp="1"/>
          </p:cNvSpPr>
          <p:nvPr>
            <p:ph type="title"/>
          </p:nvPr>
        </p:nvSpPr>
        <p:spPr>
          <a:xfrm>
            <a:off x="395536" y="1225917"/>
            <a:ext cx="7772400" cy="1030126"/>
          </a:xfrm>
        </p:spPr>
        <p:txBody>
          <a:bodyPr>
            <a:normAutofit fontScale="90000"/>
          </a:bodyPr>
          <a:lstStyle/>
          <a:p>
            <a:r>
              <a:rPr lang="pl-PL" dirty="0"/>
              <a:t>Zbiór uczący </a:t>
            </a:r>
            <a:br>
              <a:rPr lang="pl-PL" dirty="0"/>
            </a:br>
            <a:r>
              <a:rPr lang="pl-PL" dirty="0"/>
              <a:t>i testowy...</a:t>
            </a:r>
            <a:br>
              <a:rPr lang="pl-PL" dirty="0"/>
            </a:br>
            <a:r>
              <a:rPr lang="pl-PL" dirty="0"/>
              <a:t>a ocena jakości </a:t>
            </a:r>
            <a:br>
              <a:rPr lang="pl-PL" dirty="0"/>
            </a:br>
            <a:r>
              <a:rPr lang="pl-PL" dirty="0"/>
              <a:t>modelu</a:t>
            </a:r>
          </a:p>
        </p:txBody>
      </p:sp>
      <p:sp>
        <p:nvSpPr>
          <p:cNvPr id="10" name="Prostokąt 9"/>
          <p:cNvSpPr/>
          <p:nvPr/>
        </p:nvSpPr>
        <p:spPr>
          <a:xfrm>
            <a:off x="397451" y="6309320"/>
            <a:ext cx="7122319" cy="300082"/>
          </a:xfrm>
          <a:prstGeom prst="rect">
            <a:avLst/>
          </a:prstGeom>
        </p:spPr>
        <p:txBody>
          <a:bodyPr wrap="square">
            <a:spAutoFit/>
          </a:bodyPr>
          <a:lstStyle/>
          <a:p>
            <a:r>
              <a:rPr lang="pl-PL" sz="1350" dirty="0"/>
              <a:t>Źródło</a:t>
            </a:r>
            <a:r>
              <a:rPr lang="en-US" sz="1350" dirty="0"/>
              <a:t>: Python Machine Learning 2nd Edition by Sebastian </a:t>
            </a:r>
            <a:r>
              <a:rPr lang="en-US" sz="1350" dirty="0" err="1"/>
              <a:t>Raschka</a:t>
            </a:r>
            <a:r>
              <a:rPr lang="en-US" sz="1350" dirty="0"/>
              <a:t>, </a:t>
            </a:r>
            <a:r>
              <a:rPr lang="en-US" sz="1350" dirty="0" err="1"/>
              <a:t>Packt</a:t>
            </a:r>
            <a:r>
              <a:rPr lang="pl-PL" sz="1350" dirty="0"/>
              <a:t> Publishing</a:t>
            </a:r>
            <a:endParaRPr lang="en-US" sz="1350" dirty="0"/>
          </a:p>
        </p:txBody>
      </p:sp>
      <p:sp>
        <p:nvSpPr>
          <p:cNvPr id="2" name="Strzałka w prawo 1"/>
          <p:cNvSpPr/>
          <p:nvPr/>
        </p:nvSpPr>
        <p:spPr>
          <a:xfrm flipH="1">
            <a:off x="4993481" y="5161466"/>
            <a:ext cx="1285875" cy="490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ole tekstowe 2"/>
          <p:cNvSpPr txBox="1"/>
          <p:nvPr/>
        </p:nvSpPr>
        <p:spPr>
          <a:xfrm>
            <a:off x="1794165" y="5161466"/>
            <a:ext cx="3215945" cy="461665"/>
          </a:xfrm>
          <a:prstGeom prst="rect">
            <a:avLst/>
          </a:prstGeom>
          <a:noFill/>
        </p:spPr>
        <p:txBody>
          <a:bodyPr wrap="none" rtlCol="0">
            <a:spAutoFit/>
          </a:bodyPr>
          <a:lstStyle/>
          <a:p>
            <a:r>
              <a:rPr lang="pl-PL" sz="2400" dirty="0"/>
              <a:t>Ocena jakości modelu</a:t>
            </a:r>
            <a:endParaRPr lang="en-US" sz="2400" dirty="0"/>
          </a:p>
        </p:txBody>
      </p:sp>
      <p:sp>
        <p:nvSpPr>
          <p:cNvPr id="6" name="Snip and Round Single Corner Rectangle 5"/>
          <p:cNvSpPr/>
          <p:nvPr/>
        </p:nvSpPr>
        <p:spPr>
          <a:xfrm>
            <a:off x="6397737" y="5072463"/>
            <a:ext cx="1440160" cy="737558"/>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l-PL" dirty="0"/>
              <a:t>Prognoza </a:t>
            </a:r>
            <a:endParaRPr lang="en-US" dirty="0"/>
          </a:p>
        </p:txBody>
      </p:sp>
      <p:sp>
        <p:nvSpPr>
          <p:cNvPr id="11" name="Snip and Round Single Corner Rectangle 10"/>
          <p:cNvSpPr/>
          <p:nvPr/>
        </p:nvSpPr>
        <p:spPr>
          <a:xfrm>
            <a:off x="7092280" y="3501008"/>
            <a:ext cx="1849944" cy="514268"/>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l-PL" dirty="0"/>
              <a:t>Zbiór testowy</a:t>
            </a:r>
            <a:endParaRPr lang="en-US" dirty="0"/>
          </a:p>
        </p:txBody>
      </p:sp>
      <p:sp>
        <p:nvSpPr>
          <p:cNvPr id="12" name="Snip and Round Single Corner Rectangle 11"/>
          <p:cNvSpPr/>
          <p:nvPr/>
        </p:nvSpPr>
        <p:spPr>
          <a:xfrm>
            <a:off x="4644008" y="1439487"/>
            <a:ext cx="1609316" cy="1053409"/>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l-PL" dirty="0"/>
              <a:t>Zbiór uczący</a:t>
            </a:r>
            <a:r>
              <a:rPr lang="en-US" dirty="0"/>
              <a:t> </a:t>
            </a:r>
          </a:p>
        </p:txBody>
      </p:sp>
      <p:sp>
        <p:nvSpPr>
          <p:cNvPr id="13" name="Snip and Round Single Corner Rectangle 12"/>
          <p:cNvSpPr/>
          <p:nvPr/>
        </p:nvSpPr>
        <p:spPr>
          <a:xfrm>
            <a:off x="6300191" y="1439487"/>
            <a:ext cx="1537705" cy="1053409"/>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l-PL" dirty="0"/>
              <a:t>Wartości zmiennej objaśnianej</a:t>
            </a:r>
            <a:endParaRPr lang="en-US" dirty="0"/>
          </a:p>
        </p:txBody>
      </p:sp>
    </p:spTree>
    <p:extLst>
      <p:ext uri="{BB962C8B-B14F-4D97-AF65-F5344CB8AC3E}">
        <p14:creationId xmlns:p14="http://schemas.microsoft.com/office/powerpoint/2010/main" val="33897401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err="1"/>
              <a:t>Siec</a:t>
            </a:r>
            <a:r>
              <a:rPr lang="en-US" dirty="0"/>
              <a:t> </a:t>
            </a:r>
            <a:r>
              <a:rPr lang="en-US" dirty="0" err="1"/>
              <a:t>neuronowa</a:t>
            </a:r>
            <a:endParaRPr lang="pl-PL" dirty="0"/>
          </a:p>
        </p:txBody>
      </p:sp>
      <p:sp>
        <p:nvSpPr>
          <p:cNvPr id="3" name="Symbol zastępczy zawartości 2"/>
          <p:cNvSpPr>
            <a:spLocks noGrp="1"/>
          </p:cNvSpPr>
          <p:nvPr>
            <p:ph sz="quarter" idx="1"/>
          </p:nvPr>
        </p:nvSpPr>
        <p:spPr>
          <a:xfrm>
            <a:off x="628650" y="1970838"/>
            <a:ext cx="8083154" cy="3429000"/>
          </a:xfrm>
        </p:spPr>
        <p:txBody>
          <a:bodyPr>
            <a:normAutofit fontScale="92500"/>
          </a:bodyPr>
          <a:lstStyle/>
          <a:p>
            <a:pPr marL="0" indent="0">
              <a:buNone/>
            </a:pPr>
            <a:r>
              <a:rPr lang="pl-PL" b="1" dirty="0">
                <a:latin typeface="Courier New" panose="02070309020205020404" pitchFamily="49" charset="0"/>
                <a:cs typeface="Courier New" panose="02070309020205020404" pitchFamily="49" charset="0"/>
              </a:rPr>
              <a:t>from</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sklearn.linear_model</a:t>
            </a: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Perceptron</a:t>
            </a:r>
          </a:p>
          <a:p>
            <a:pPr marL="0" indent="0">
              <a:buNone/>
            </a:pPr>
            <a:r>
              <a:rPr lang="pl-PL" dirty="0" err="1">
                <a:latin typeface="Courier New" panose="02070309020205020404" pitchFamily="49" charset="0"/>
                <a:cs typeface="Courier New" panose="02070309020205020404" pitchFamily="49" charset="0"/>
              </a:rPr>
              <a:t>ppn</a:t>
            </a:r>
            <a:r>
              <a:rPr lang="pl-PL" dirty="0">
                <a:latin typeface="Courier New" panose="02070309020205020404" pitchFamily="49" charset="0"/>
                <a:cs typeface="Courier New" panose="02070309020205020404" pitchFamily="49" charset="0"/>
              </a:rPr>
              <a:t> = Perceptron(</a:t>
            </a:r>
            <a:r>
              <a:rPr lang="pl-PL" dirty="0" err="1">
                <a:latin typeface="Courier New" panose="02070309020205020404" pitchFamily="49" charset="0"/>
                <a:cs typeface="Courier New" panose="02070309020205020404" pitchFamily="49" charset="0"/>
              </a:rPr>
              <a:t>max_iter</a:t>
            </a:r>
            <a:r>
              <a:rPr lang="pl-PL" dirty="0">
                <a:latin typeface="Courier New" panose="02070309020205020404" pitchFamily="49" charset="0"/>
                <a:cs typeface="Courier New" panose="02070309020205020404" pitchFamily="49" charset="0"/>
              </a:rPr>
              <a:t>=50, eta0=0.1,random_state=0)</a:t>
            </a:r>
          </a:p>
          <a:p>
            <a:pPr marL="0" indent="0">
              <a:buNone/>
            </a:pPr>
            <a:r>
              <a:rPr lang="pl-PL" dirty="0" err="1">
                <a:latin typeface="Courier New" panose="02070309020205020404" pitchFamily="49" charset="0"/>
                <a:cs typeface="Courier New" panose="02070309020205020404" pitchFamily="49" charset="0"/>
              </a:rPr>
              <a:t>ppn.fit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X_train_std</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y_train</a:t>
            </a:r>
            <a:r>
              <a:rPr lang="pl-PL" dirty="0">
                <a:latin typeface="Courier New" panose="02070309020205020404" pitchFamily="49" charset="0"/>
                <a:cs typeface="Courier New" panose="02070309020205020404" pitchFamily="49" charset="0"/>
              </a:rPr>
              <a:t>)</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y_pred</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ppn.predict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X_test_std</a:t>
            </a:r>
            <a:r>
              <a:rPr lang="pl-PL"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print('</a:t>
            </a:r>
            <a:r>
              <a:rPr lang="pl-PL" dirty="0" err="1">
                <a:latin typeface="Courier New" panose="02070309020205020404" pitchFamily="49" charset="0"/>
                <a:cs typeface="Courier New" panose="02070309020205020404" pitchFamily="49" charset="0"/>
              </a:rPr>
              <a:t>Classification</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errros</a:t>
            </a:r>
            <a:r>
              <a:rPr lang="en-US" dirty="0">
                <a:latin typeface="Courier New" panose="02070309020205020404" pitchFamily="49" charset="0"/>
                <a:cs typeface="Courier New" panose="02070309020205020404" pitchFamily="49" charset="0"/>
              </a:rPr>
              <a:t>: %d' % (</a:t>
            </a:r>
            <a:r>
              <a:rPr lang="en-US" dirty="0" err="1">
                <a:latin typeface="Courier New" panose="02070309020205020404" pitchFamily="49" charset="0"/>
                <a:cs typeface="Courier New" panose="02070309020205020404" pitchFamily="49" charset="0"/>
              </a:rPr>
              <a:t>y_test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y_pred</a:t>
            </a:r>
            <a:r>
              <a:rPr lang="en-US" dirty="0">
                <a:latin typeface="Courier New" panose="02070309020205020404" pitchFamily="49" charset="0"/>
                <a:cs typeface="Courier New" panose="02070309020205020404" pitchFamily="49" charset="0"/>
              </a:rPr>
              <a:t>).sum())</a:t>
            </a:r>
            <a:endParaRPr lang="pl-PL"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081286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r>
              <a:rPr lang="en-US" dirty="0" err="1"/>
              <a:t>oraz</a:t>
            </a:r>
            <a:r>
              <a:rPr lang="en-US" dirty="0"/>
              <a:t> </a:t>
            </a:r>
            <a:r>
              <a:rPr lang="en-US" dirty="0" err="1"/>
              <a:t>wizualizacja</a:t>
            </a:r>
            <a:endParaRPr lang="pl-PL" dirty="0"/>
          </a:p>
        </p:txBody>
      </p:sp>
      <p:sp>
        <p:nvSpPr>
          <p:cNvPr id="3" name="Symbol zastępczy zawartości 2"/>
          <p:cNvSpPr>
            <a:spLocks noGrp="1"/>
          </p:cNvSpPr>
          <p:nvPr>
            <p:ph sz="quarter" idx="1"/>
          </p:nvPr>
        </p:nvSpPr>
        <p:spPr>
          <a:xfrm>
            <a:off x="339329" y="2311921"/>
            <a:ext cx="5929554" cy="3429000"/>
          </a:xfrm>
        </p:spPr>
        <p:txBody>
          <a:bodyPr>
            <a:normAutofit lnSpcReduction="10000"/>
          </a:bodyPr>
          <a:lstStyle/>
          <a:p>
            <a:pPr marL="0" indent="0">
              <a:buNone/>
            </a:pPr>
            <a:r>
              <a:rPr lang="pl-PL" sz="1350" dirty="0">
                <a:latin typeface="Courier New" panose="02070309020205020404" pitchFamily="49" charset="0"/>
                <a:cs typeface="Courier New" panose="02070309020205020404" pitchFamily="49" charset="0"/>
              </a:rPr>
              <a:t>import </a:t>
            </a:r>
            <a:r>
              <a:rPr lang="pl-PL" sz="1350" dirty="0" err="1">
                <a:latin typeface="Courier New" panose="02070309020205020404" pitchFamily="49" charset="0"/>
                <a:cs typeface="Courier New" panose="02070309020205020404" pitchFamily="49" charset="0"/>
              </a:rPr>
              <a:t>matplotlib.pyplot</a:t>
            </a:r>
            <a:r>
              <a:rPr lang="pl-PL" sz="1350" dirty="0">
                <a:latin typeface="Courier New" panose="02070309020205020404" pitchFamily="49" charset="0"/>
                <a:cs typeface="Courier New" panose="02070309020205020404" pitchFamily="49" charset="0"/>
              </a:rPr>
              <a:t> as </a:t>
            </a:r>
            <a:r>
              <a:rPr lang="pl-PL" sz="1350" dirty="0" err="1">
                <a:latin typeface="Courier New" panose="02070309020205020404" pitchFamily="49" charset="0"/>
                <a:cs typeface="Courier New" panose="02070309020205020404" pitchFamily="49" charset="0"/>
              </a:rPr>
              <a:t>plt</a:t>
            </a:r>
            <a:endParaRPr lang="pl-PL" sz="1350" dirty="0">
              <a:latin typeface="Courier New" panose="02070309020205020404" pitchFamily="49" charset="0"/>
              <a:cs typeface="Courier New" panose="02070309020205020404" pitchFamily="49" charset="0"/>
            </a:endParaRPr>
          </a:p>
          <a:p>
            <a:pPr marL="0" indent="0">
              <a:buNone/>
            </a:pPr>
            <a:r>
              <a:rPr lang="pl-PL" sz="1350" dirty="0" err="1">
                <a:latin typeface="Courier New" panose="02070309020205020404" pitchFamily="49" charset="0"/>
                <a:cs typeface="Courier New" panose="02070309020205020404" pitchFamily="49" charset="0"/>
              </a:rPr>
              <a:t>plt.cla</a:t>
            </a:r>
            <a:r>
              <a:rPr lang="pl-PL" sz="1350" dirty="0">
                <a:latin typeface="Courier New" panose="02070309020205020404" pitchFamily="49" charset="0"/>
                <a:cs typeface="Courier New" panose="02070309020205020404" pitchFamily="49" charset="0"/>
              </a:rPr>
              <a:t>()</a:t>
            </a:r>
          </a:p>
          <a:p>
            <a:pPr marL="0" indent="0">
              <a:buNone/>
            </a:pPr>
            <a:r>
              <a:rPr lang="pl-PL" sz="1350" dirty="0">
                <a:latin typeface="Courier New" panose="02070309020205020404" pitchFamily="49" charset="0"/>
                <a:cs typeface="Courier New" panose="02070309020205020404" pitchFamily="49" charset="0"/>
              </a:rPr>
              <a:t>from </a:t>
            </a:r>
            <a:r>
              <a:rPr lang="pl-PL" sz="1350" dirty="0" err="1">
                <a:latin typeface="Courier New" panose="02070309020205020404" pitchFamily="49" charset="0"/>
                <a:cs typeface="Courier New" panose="02070309020205020404" pitchFamily="49" charset="0"/>
              </a:rPr>
              <a:t>mlxtend.plotting</a:t>
            </a:r>
            <a:r>
              <a:rPr lang="pl-PL" sz="1350" dirty="0">
                <a:latin typeface="Courier New" panose="02070309020205020404" pitchFamily="49" charset="0"/>
                <a:cs typeface="Courier New" panose="02070309020205020404" pitchFamily="49" charset="0"/>
              </a:rPr>
              <a:t> import </a:t>
            </a:r>
            <a:r>
              <a:rPr lang="pl-PL" sz="1350" dirty="0" err="1">
                <a:latin typeface="Courier New" panose="02070309020205020404" pitchFamily="49" charset="0"/>
                <a:cs typeface="Courier New" panose="02070309020205020404" pitchFamily="49" charset="0"/>
              </a:rPr>
              <a:t>plot_decision_regions</a:t>
            </a:r>
            <a:endParaRPr lang="pl-PL" sz="1350" dirty="0">
              <a:latin typeface="Courier New" panose="02070309020205020404" pitchFamily="49" charset="0"/>
              <a:cs typeface="Courier New" panose="02070309020205020404" pitchFamily="49" charset="0"/>
            </a:endParaRPr>
          </a:p>
          <a:p>
            <a:pPr marL="0" indent="0">
              <a:buNone/>
            </a:pPr>
            <a:r>
              <a:rPr lang="pl-PL" sz="1350" dirty="0" err="1">
                <a:latin typeface="Courier New" panose="02070309020205020404" pitchFamily="49" charset="0"/>
                <a:cs typeface="Courier New" panose="02070309020205020404" pitchFamily="49" charset="0"/>
              </a:rPr>
              <a:t>X_combined_std</a:t>
            </a:r>
            <a:r>
              <a:rPr lang="pl-PL" sz="1350" dirty="0">
                <a:latin typeface="Courier New" panose="02070309020205020404" pitchFamily="49" charset="0"/>
                <a:cs typeface="Courier New" panose="02070309020205020404" pitchFamily="49" charset="0"/>
              </a:rPr>
              <a:t> = </a:t>
            </a:r>
            <a:r>
              <a:rPr lang="pl-PL" sz="1350" dirty="0" err="1">
                <a:latin typeface="Courier New" panose="02070309020205020404" pitchFamily="49" charset="0"/>
                <a:cs typeface="Courier New" panose="02070309020205020404" pitchFamily="49" charset="0"/>
              </a:rPr>
              <a:t>np.vstack</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X_train_std</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X_test_std</a:t>
            </a:r>
            <a:r>
              <a:rPr lang="pl-PL" sz="1350" dirty="0">
                <a:latin typeface="Courier New" panose="02070309020205020404" pitchFamily="49" charset="0"/>
                <a:cs typeface="Courier New" panose="02070309020205020404" pitchFamily="49" charset="0"/>
              </a:rPr>
              <a:t>))</a:t>
            </a:r>
          </a:p>
          <a:p>
            <a:pPr marL="0" indent="0">
              <a:buNone/>
            </a:pPr>
            <a:r>
              <a:rPr lang="pl-PL" sz="1350" dirty="0" err="1">
                <a:latin typeface="Courier New" panose="02070309020205020404" pitchFamily="49" charset="0"/>
                <a:cs typeface="Courier New" panose="02070309020205020404" pitchFamily="49" charset="0"/>
              </a:rPr>
              <a:t>y_combined</a:t>
            </a:r>
            <a:r>
              <a:rPr lang="pl-PL" sz="1350" dirty="0">
                <a:latin typeface="Courier New" panose="02070309020205020404" pitchFamily="49" charset="0"/>
                <a:cs typeface="Courier New" panose="02070309020205020404" pitchFamily="49" charset="0"/>
              </a:rPr>
              <a:t> = </a:t>
            </a:r>
            <a:r>
              <a:rPr lang="pl-PL" sz="1350" dirty="0" err="1">
                <a:latin typeface="Courier New" panose="02070309020205020404" pitchFamily="49" charset="0"/>
                <a:cs typeface="Courier New" panose="02070309020205020404" pitchFamily="49" charset="0"/>
              </a:rPr>
              <a:t>np.hstack</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y_train</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y_test</a:t>
            </a:r>
            <a:r>
              <a:rPr lang="pl-PL" sz="1350" dirty="0">
                <a:latin typeface="Courier New" panose="02070309020205020404" pitchFamily="49" charset="0"/>
                <a:cs typeface="Courier New" panose="02070309020205020404" pitchFamily="49" charset="0"/>
              </a:rPr>
              <a:t>))</a:t>
            </a:r>
          </a:p>
          <a:p>
            <a:pPr marL="0" indent="0">
              <a:buNone/>
            </a:pPr>
            <a:endParaRPr lang="pl-PL" sz="1350" dirty="0">
              <a:latin typeface="Courier New" panose="02070309020205020404" pitchFamily="49" charset="0"/>
              <a:cs typeface="Courier New" panose="02070309020205020404" pitchFamily="49" charset="0"/>
            </a:endParaRPr>
          </a:p>
          <a:p>
            <a:pPr marL="0" indent="0">
              <a:buNone/>
            </a:pPr>
            <a:r>
              <a:rPr lang="pl-PL" sz="1350" dirty="0" err="1">
                <a:latin typeface="Courier New" panose="02070309020205020404" pitchFamily="49" charset="0"/>
                <a:cs typeface="Courier New" panose="02070309020205020404" pitchFamily="49" charset="0"/>
              </a:rPr>
              <a:t>plot_decision_regions</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X_combined_std</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y_combined</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clf</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ppn</a:t>
            </a:r>
            <a:r>
              <a:rPr lang="pl-PL" sz="1350" dirty="0">
                <a:latin typeface="Courier New" panose="02070309020205020404" pitchFamily="49" charset="0"/>
                <a:cs typeface="Courier New" panose="02070309020205020404" pitchFamily="49" charset="0"/>
              </a:rPr>
              <a:t>, legend=2,X_highlight=</a:t>
            </a:r>
            <a:r>
              <a:rPr lang="pl-PL" sz="1350" dirty="0" err="1">
                <a:latin typeface="Courier New" panose="02070309020205020404" pitchFamily="49" charset="0"/>
                <a:cs typeface="Courier New" panose="02070309020205020404" pitchFamily="49" charset="0"/>
              </a:rPr>
              <a:t>X_test_std</a:t>
            </a:r>
            <a:r>
              <a:rPr lang="pl-PL" sz="1350" dirty="0">
                <a:latin typeface="Courier New" panose="02070309020205020404" pitchFamily="49" charset="0"/>
                <a:cs typeface="Courier New" panose="02070309020205020404" pitchFamily="49" charset="0"/>
              </a:rPr>
              <a:t>)</a:t>
            </a:r>
          </a:p>
          <a:p>
            <a:pPr marL="0" indent="0">
              <a:buNone/>
            </a:pPr>
            <a:endParaRPr lang="pl-PL" sz="1350" dirty="0">
              <a:latin typeface="Courier New" panose="02070309020205020404" pitchFamily="49" charset="0"/>
              <a:cs typeface="Courier New" panose="02070309020205020404" pitchFamily="49" charset="0"/>
            </a:endParaRPr>
          </a:p>
          <a:p>
            <a:pPr marL="0" indent="0">
              <a:buNone/>
            </a:pPr>
            <a:r>
              <a:rPr lang="pl-PL" sz="1350" dirty="0" err="1">
                <a:latin typeface="Courier New" panose="02070309020205020404" pitchFamily="49" charset="0"/>
                <a:cs typeface="Courier New" panose="02070309020205020404" pitchFamily="49" charset="0"/>
              </a:rPr>
              <a:t>plt.xlabel</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petal</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length</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standardized</a:t>
            </a:r>
            <a:r>
              <a:rPr lang="pl-PL" sz="1350" dirty="0">
                <a:latin typeface="Courier New" panose="02070309020205020404" pitchFamily="49" charset="0"/>
                <a:cs typeface="Courier New" panose="02070309020205020404" pitchFamily="49" charset="0"/>
              </a:rPr>
              <a:t>]') </a:t>
            </a:r>
          </a:p>
          <a:p>
            <a:pPr marL="0" indent="0">
              <a:buNone/>
            </a:pPr>
            <a:r>
              <a:rPr lang="pl-PL" sz="1350" dirty="0" err="1">
                <a:latin typeface="Courier New" panose="02070309020205020404" pitchFamily="49" charset="0"/>
                <a:cs typeface="Courier New" panose="02070309020205020404" pitchFamily="49" charset="0"/>
              </a:rPr>
              <a:t>plt.ylabel</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petal</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width</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standardized</a:t>
            </a:r>
            <a:r>
              <a:rPr lang="pl-PL" sz="1350" dirty="0">
                <a:latin typeface="Courier New" panose="02070309020205020404" pitchFamily="49" charset="0"/>
                <a:cs typeface="Courier New" panose="02070309020205020404" pitchFamily="49" charset="0"/>
              </a:rPr>
              <a:t>]') </a:t>
            </a:r>
          </a:p>
          <a:p>
            <a:pPr marL="0" indent="0">
              <a:buNone/>
            </a:pPr>
            <a:r>
              <a:rPr lang="pl-PL" sz="1350" dirty="0" err="1">
                <a:latin typeface="Courier New" panose="02070309020205020404" pitchFamily="49" charset="0"/>
                <a:cs typeface="Courier New" panose="02070309020205020404" pitchFamily="49" charset="0"/>
              </a:rPr>
              <a:t>plt.legend</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loc</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upper</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left</a:t>
            </a:r>
            <a:r>
              <a:rPr lang="pl-PL" sz="1350" dirty="0">
                <a:latin typeface="Courier New" panose="02070309020205020404" pitchFamily="49" charset="0"/>
                <a:cs typeface="Courier New" panose="02070309020205020404" pitchFamily="49" charset="0"/>
              </a:rPr>
              <a:t>')</a:t>
            </a:r>
          </a:p>
          <a:p>
            <a:pPr marL="0" indent="0">
              <a:buNone/>
            </a:pPr>
            <a:r>
              <a:rPr lang="pl-PL" sz="1350" dirty="0" err="1">
                <a:latin typeface="Courier New" panose="02070309020205020404" pitchFamily="49" charset="0"/>
                <a:cs typeface="Courier New" panose="02070309020205020404" pitchFamily="49" charset="0"/>
              </a:rPr>
              <a:t>plt.show</a:t>
            </a:r>
            <a:r>
              <a:rPr lang="pl-PL" sz="1350" dirty="0">
                <a:latin typeface="Courier New" panose="02070309020205020404" pitchFamily="49" charset="0"/>
                <a:cs typeface="Courier New" panose="02070309020205020404" pitchFamily="49" charset="0"/>
              </a:rPr>
              <a:t>() </a:t>
            </a:r>
          </a:p>
        </p:txBody>
      </p:sp>
      <p:pic>
        <p:nvPicPr>
          <p:cNvPr id="6" name="Obraz 5"/>
          <p:cNvPicPr>
            <a:picLocks noChangeAspect="1"/>
          </p:cNvPicPr>
          <p:nvPr/>
        </p:nvPicPr>
        <p:blipFill>
          <a:blip r:embed="rId2"/>
          <a:stretch>
            <a:fillRect/>
          </a:stretch>
        </p:blipFill>
        <p:spPr>
          <a:xfrm>
            <a:off x="5657601" y="3818173"/>
            <a:ext cx="3572374" cy="2329187"/>
          </a:xfrm>
          <a:prstGeom prst="rect">
            <a:avLst/>
          </a:prstGeom>
        </p:spPr>
      </p:pic>
    </p:spTree>
    <p:extLst>
      <p:ext uri="{BB962C8B-B14F-4D97-AF65-F5344CB8AC3E}">
        <p14:creationId xmlns:p14="http://schemas.microsoft.com/office/powerpoint/2010/main" val="7930797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err="1"/>
              <a:t>Regresja</a:t>
            </a:r>
            <a:r>
              <a:rPr lang="en-US" dirty="0"/>
              <a:t> </a:t>
            </a:r>
            <a:r>
              <a:rPr lang="en-US" dirty="0" err="1"/>
              <a:t>logistyczna</a:t>
            </a:r>
            <a:r>
              <a:rPr lang="en-US" dirty="0"/>
              <a:t>...</a:t>
            </a:r>
            <a:endParaRPr lang="pl-PL" dirty="0"/>
          </a:p>
        </p:txBody>
      </p:sp>
      <p:sp>
        <p:nvSpPr>
          <p:cNvPr id="3" name="Symbol zastępczy zawartości 2"/>
          <p:cNvSpPr>
            <a:spLocks noGrp="1"/>
          </p:cNvSpPr>
          <p:nvPr>
            <p:ph sz="quarter" idx="1"/>
          </p:nvPr>
        </p:nvSpPr>
        <p:spPr/>
        <p:txBody>
          <a:bodyPr>
            <a:normAutofit/>
          </a:bodyPr>
          <a:lstStyle/>
          <a:p>
            <a:pPr marL="0" indent="0">
              <a:buNone/>
            </a:pPr>
            <a:r>
              <a:rPr lang="pl-PL" sz="1350" dirty="0">
                <a:latin typeface="Courier New" panose="02070309020205020404" pitchFamily="49" charset="0"/>
                <a:cs typeface="Courier New" panose="02070309020205020404" pitchFamily="49" charset="0"/>
              </a:rPr>
              <a:t>from </a:t>
            </a:r>
            <a:r>
              <a:rPr lang="pl-PL" sz="1350" dirty="0" err="1">
                <a:latin typeface="Courier New" panose="02070309020205020404" pitchFamily="49" charset="0"/>
                <a:cs typeface="Courier New" panose="02070309020205020404" pitchFamily="49" charset="0"/>
              </a:rPr>
              <a:t>sklearn.linear_model</a:t>
            </a:r>
            <a:r>
              <a:rPr lang="pl-PL" sz="1350" dirty="0">
                <a:latin typeface="Courier New" panose="02070309020205020404" pitchFamily="49" charset="0"/>
                <a:cs typeface="Courier New" panose="02070309020205020404" pitchFamily="49" charset="0"/>
              </a:rPr>
              <a:t> import </a:t>
            </a:r>
            <a:r>
              <a:rPr lang="pl-PL" sz="1350" dirty="0" err="1">
                <a:latin typeface="Courier New" panose="02070309020205020404" pitchFamily="49" charset="0"/>
                <a:cs typeface="Courier New" panose="02070309020205020404" pitchFamily="49" charset="0"/>
              </a:rPr>
              <a:t>LogisticRegression</a:t>
            </a:r>
            <a:endParaRPr lang="pl-PL" sz="1350" dirty="0">
              <a:latin typeface="Courier New" panose="02070309020205020404" pitchFamily="49" charset="0"/>
              <a:cs typeface="Courier New" panose="02070309020205020404" pitchFamily="49" charset="0"/>
            </a:endParaRPr>
          </a:p>
          <a:p>
            <a:pPr marL="0" indent="0">
              <a:buNone/>
            </a:pPr>
            <a:r>
              <a:rPr lang="pl-PL" sz="1350" dirty="0" err="1">
                <a:latin typeface="Courier New" panose="02070309020205020404" pitchFamily="49" charset="0"/>
                <a:cs typeface="Courier New" panose="02070309020205020404" pitchFamily="49" charset="0"/>
              </a:rPr>
              <a:t>lr</a:t>
            </a:r>
            <a:r>
              <a:rPr lang="pl-PL" sz="1350" dirty="0">
                <a:latin typeface="Courier New" panose="02070309020205020404" pitchFamily="49" charset="0"/>
                <a:cs typeface="Courier New" panose="02070309020205020404" pitchFamily="49" charset="0"/>
              </a:rPr>
              <a:t> = </a:t>
            </a:r>
            <a:r>
              <a:rPr lang="pl-PL" sz="1350" dirty="0" err="1">
                <a:latin typeface="Courier New" panose="02070309020205020404" pitchFamily="49" charset="0"/>
                <a:cs typeface="Courier New" panose="02070309020205020404" pitchFamily="49" charset="0"/>
              </a:rPr>
              <a:t>LogisticRegression</a:t>
            </a:r>
            <a:r>
              <a:rPr lang="pl-PL" sz="1350" dirty="0">
                <a:latin typeface="Courier New" panose="02070309020205020404" pitchFamily="49" charset="0"/>
                <a:cs typeface="Courier New" panose="02070309020205020404" pitchFamily="49" charset="0"/>
              </a:rPr>
              <a:t>(C=1000.0, </a:t>
            </a:r>
            <a:r>
              <a:rPr lang="pl-PL" sz="1350" dirty="0" err="1">
                <a:latin typeface="Courier New" panose="02070309020205020404" pitchFamily="49" charset="0"/>
                <a:cs typeface="Courier New" panose="02070309020205020404" pitchFamily="49" charset="0"/>
              </a:rPr>
              <a:t>random_state</a:t>
            </a:r>
            <a:r>
              <a:rPr lang="pl-PL" sz="1350" dirty="0">
                <a:latin typeface="Courier New" panose="02070309020205020404" pitchFamily="49" charset="0"/>
                <a:cs typeface="Courier New" panose="02070309020205020404" pitchFamily="49" charset="0"/>
              </a:rPr>
              <a:t>=0)</a:t>
            </a:r>
          </a:p>
          <a:p>
            <a:pPr marL="0" indent="0">
              <a:buNone/>
            </a:pPr>
            <a:r>
              <a:rPr lang="pl-PL" sz="1350" dirty="0" err="1">
                <a:latin typeface="Courier New" panose="02070309020205020404" pitchFamily="49" charset="0"/>
                <a:cs typeface="Courier New" panose="02070309020205020404" pitchFamily="49" charset="0"/>
              </a:rPr>
              <a:t>lr.fit</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X_train_std</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y_train</a:t>
            </a:r>
            <a:r>
              <a:rPr lang="pl-PL" sz="1350" dirty="0">
                <a:latin typeface="Courier New" panose="02070309020205020404" pitchFamily="49" charset="0"/>
                <a:cs typeface="Courier New" panose="02070309020205020404" pitchFamily="49" charset="0"/>
              </a:rPr>
              <a:t>) </a:t>
            </a:r>
          </a:p>
          <a:p>
            <a:pPr marL="0" indent="0">
              <a:buNone/>
            </a:pPr>
            <a:r>
              <a:rPr lang="pl-PL" sz="1350" dirty="0" err="1">
                <a:latin typeface="Courier New" panose="02070309020205020404" pitchFamily="49" charset="0"/>
                <a:cs typeface="Courier New" panose="02070309020205020404" pitchFamily="49" charset="0"/>
              </a:rPr>
              <a:t>plot_decision_regions</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X_combined_std</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y_combined</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clf</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lr</a:t>
            </a:r>
            <a:r>
              <a:rPr lang="pl-PL" sz="1350" dirty="0">
                <a:latin typeface="Courier New" panose="02070309020205020404" pitchFamily="49" charset="0"/>
                <a:cs typeface="Courier New" panose="02070309020205020404" pitchFamily="49" charset="0"/>
              </a:rPr>
              <a:t>, legend=2,X_highlight=</a:t>
            </a:r>
            <a:r>
              <a:rPr lang="pl-PL" sz="1350" dirty="0" err="1">
                <a:latin typeface="Courier New" panose="02070309020205020404" pitchFamily="49" charset="0"/>
                <a:cs typeface="Courier New" panose="02070309020205020404" pitchFamily="49" charset="0"/>
              </a:rPr>
              <a:t>X_test_std</a:t>
            </a:r>
            <a:r>
              <a:rPr lang="pl-PL" sz="1350" dirty="0">
                <a:latin typeface="Courier New" panose="02070309020205020404" pitchFamily="49" charset="0"/>
                <a:cs typeface="Courier New" panose="02070309020205020404" pitchFamily="49" charset="0"/>
              </a:rPr>
              <a:t>)</a:t>
            </a:r>
          </a:p>
          <a:p>
            <a:pPr marL="0" indent="0">
              <a:buNone/>
            </a:pPr>
            <a:r>
              <a:rPr lang="pl-PL" sz="1350" dirty="0" err="1">
                <a:latin typeface="Courier New" panose="02070309020205020404" pitchFamily="49" charset="0"/>
                <a:cs typeface="Courier New" panose="02070309020205020404" pitchFamily="49" charset="0"/>
              </a:rPr>
              <a:t>plt.xlabel</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petal</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length</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standardized</a:t>
            </a:r>
            <a:r>
              <a:rPr lang="pl-PL" sz="1350" dirty="0">
                <a:latin typeface="Courier New" panose="02070309020205020404" pitchFamily="49" charset="0"/>
                <a:cs typeface="Courier New" panose="02070309020205020404" pitchFamily="49" charset="0"/>
              </a:rPr>
              <a:t>]')</a:t>
            </a:r>
          </a:p>
          <a:p>
            <a:pPr marL="0" indent="0">
              <a:buNone/>
            </a:pPr>
            <a:r>
              <a:rPr lang="pl-PL" sz="1350" dirty="0" err="1">
                <a:latin typeface="Courier New" panose="02070309020205020404" pitchFamily="49" charset="0"/>
                <a:cs typeface="Courier New" panose="02070309020205020404" pitchFamily="49" charset="0"/>
              </a:rPr>
              <a:t>plt.ylabel</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petal</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width</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standardized</a:t>
            </a:r>
            <a:r>
              <a:rPr lang="pl-PL" sz="1350" dirty="0">
                <a:latin typeface="Courier New" panose="02070309020205020404" pitchFamily="49" charset="0"/>
                <a:cs typeface="Courier New" panose="02070309020205020404" pitchFamily="49" charset="0"/>
              </a:rPr>
              <a:t>]')</a:t>
            </a:r>
          </a:p>
          <a:p>
            <a:pPr marL="0" indent="0">
              <a:buNone/>
            </a:pPr>
            <a:r>
              <a:rPr lang="pl-PL" sz="1350" dirty="0" err="1">
                <a:latin typeface="Courier New" panose="02070309020205020404" pitchFamily="49" charset="0"/>
                <a:cs typeface="Courier New" panose="02070309020205020404" pitchFamily="49" charset="0"/>
              </a:rPr>
              <a:t>plt.legend</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loc</a:t>
            </a:r>
            <a:r>
              <a:rPr lang="pl-PL" sz="1350" dirty="0">
                <a:latin typeface="Courier New" panose="02070309020205020404" pitchFamily="49" charset="0"/>
                <a:cs typeface="Courier New" panose="02070309020205020404" pitchFamily="49" charset="0"/>
              </a:rPr>
              <a:t>='</a:t>
            </a:r>
            <a:r>
              <a:rPr lang="pl-PL" sz="1350" dirty="0" err="1">
                <a:latin typeface="Courier New" panose="02070309020205020404" pitchFamily="49" charset="0"/>
                <a:cs typeface="Courier New" panose="02070309020205020404" pitchFamily="49" charset="0"/>
              </a:rPr>
              <a:t>upper</a:t>
            </a:r>
            <a:r>
              <a:rPr lang="pl-PL" sz="1350" dirty="0">
                <a:latin typeface="Courier New" panose="02070309020205020404" pitchFamily="49" charset="0"/>
                <a:cs typeface="Courier New" panose="02070309020205020404" pitchFamily="49" charset="0"/>
              </a:rPr>
              <a:t> </a:t>
            </a:r>
            <a:r>
              <a:rPr lang="pl-PL" sz="1350" dirty="0" err="1">
                <a:latin typeface="Courier New" panose="02070309020205020404" pitchFamily="49" charset="0"/>
                <a:cs typeface="Courier New" panose="02070309020205020404" pitchFamily="49" charset="0"/>
              </a:rPr>
              <a:t>left</a:t>
            </a:r>
            <a:r>
              <a:rPr lang="pl-PL" sz="1350" dirty="0">
                <a:latin typeface="Courier New" panose="02070309020205020404" pitchFamily="49" charset="0"/>
                <a:cs typeface="Courier New" panose="02070309020205020404" pitchFamily="49" charset="0"/>
              </a:rPr>
              <a:t>')</a:t>
            </a:r>
          </a:p>
          <a:p>
            <a:pPr marL="0" indent="0">
              <a:buNone/>
            </a:pPr>
            <a:r>
              <a:rPr lang="pl-PL" sz="1350" dirty="0" err="1">
                <a:latin typeface="Courier New" panose="02070309020205020404" pitchFamily="49" charset="0"/>
                <a:cs typeface="Courier New" panose="02070309020205020404" pitchFamily="49" charset="0"/>
              </a:rPr>
              <a:t>plt.show</a:t>
            </a:r>
            <a:r>
              <a:rPr lang="pl-PL" sz="1350" dirty="0">
                <a:latin typeface="Courier New" panose="02070309020205020404" pitchFamily="49" charset="0"/>
                <a:cs typeface="Courier New" panose="02070309020205020404" pitchFamily="49" charset="0"/>
              </a:rPr>
              <a:t>()</a:t>
            </a:r>
          </a:p>
        </p:txBody>
      </p:sp>
      <p:pic>
        <p:nvPicPr>
          <p:cNvPr id="6" name="Obraz 5"/>
          <p:cNvPicPr>
            <a:picLocks noChangeAspect="1"/>
          </p:cNvPicPr>
          <p:nvPr/>
        </p:nvPicPr>
        <p:blipFill>
          <a:blip r:embed="rId2"/>
          <a:stretch>
            <a:fillRect/>
          </a:stretch>
        </p:blipFill>
        <p:spPr>
          <a:xfrm>
            <a:off x="5079207" y="3358749"/>
            <a:ext cx="3950734" cy="2642002"/>
          </a:xfrm>
          <a:prstGeom prst="rect">
            <a:avLst/>
          </a:prstGeom>
        </p:spPr>
      </p:pic>
    </p:spTree>
    <p:extLst>
      <p:ext uri="{BB962C8B-B14F-4D97-AF65-F5344CB8AC3E}">
        <p14:creationId xmlns:p14="http://schemas.microsoft.com/office/powerpoint/2010/main" val="438457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Decision </a:t>
            </a:r>
            <a:r>
              <a:rPr lang="pl-PL" dirty="0" err="1"/>
              <a:t>tree</a:t>
            </a:r>
            <a:endParaRPr lang="pl-PL" dirty="0"/>
          </a:p>
        </p:txBody>
      </p:sp>
      <p:sp>
        <p:nvSpPr>
          <p:cNvPr id="3" name="Symbol zastępczy zawartości 2"/>
          <p:cNvSpPr>
            <a:spLocks noGrp="1"/>
          </p:cNvSpPr>
          <p:nvPr>
            <p:ph sz="quarter" idx="1"/>
          </p:nvPr>
        </p:nvSpPr>
        <p:spPr/>
        <p:txBody>
          <a:bodyPr>
            <a:normAutofit fontScale="77500" lnSpcReduction="20000"/>
          </a:bodyPr>
          <a:lstStyle/>
          <a:p>
            <a:pPr marL="0" indent="0">
              <a:buNone/>
            </a:pPr>
            <a:r>
              <a:rPr lang="pl-PL" dirty="0">
                <a:latin typeface="Courier New" panose="02070309020205020404" pitchFamily="49" charset="0"/>
                <a:cs typeface="Courier New" panose="02070309020205020404" pitchFamily="49" charset="0"/>
              </a:rPr>
              <a:t>from </a:t>
            </a:r>
            <a:r>
              <a:rPr lang="pl-PL" dirty="0" err="1">
                <a:latin typeface="Courier New" panose="02070309020205020404" pitchFamily="49" charset="0"/>
                <a:cs typeface="Courier New" panose="02070309020205020404" pitchFamily="49" charset="0"/>
              </a:rPr>
              <a:t>sklearn.tree</a:t>
            </a:r>
            <a:r>
              <a:rPr lang="pl-PL" dirty="0">
                <a:latin typeface="Courier New" panose="02070309020205020404" pitchFamily="49" charset="0"/>
                <a:cs typeface="Courier New" panose="02070309020205020404" pitchFamily="49" charset="0"/>
              </a:rPr>
              <a:t> import </a:t>
            </a:r>
            <a:r>
              <a:rPr lang="pl-PL" dirty="0" err="1">
                <a:latin typeface="Courier New" panose="02070309020205020404" pitchFamily="49" charset="0"/>
                <a:cs typeface="Courier New" panose="02070309020205020404" pitchFamily="49" charset="0"/>
              </a:rPr>
              <a:t>DecisionTreeClassifier</a:t>
            </a: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tree</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DecisionTreeClassifier</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criterion</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gini</a:t>
            </a:r>
            <a:r>
              <a:rPr lang="pl-PL" dirty="0">
                <a:latin typeface="Courier New" panose="02070309020205020404" pitchFamily="49" charset="0"/>
                <a:cs typeface="Courier New" panose="02070309020205020404" pitchFamily="49" charset="0"/>
              </a:rPr>
              <a:t>', </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max_depth</a:t>
            </a:r>
            <a:r>
              <a:rPr lang="pl-PL" dirty="0">
                <a:latin typeface="Courier New" panose="02070309020205020404" pitchFamily="49" charset="0"/>
                <a:cs typeface="Courier New" panose="02070309020205020404" pitchFamily="49" charset="0"/>
              </a:rPr>
              <a:t>=4, </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random_state</a:t>
            </a:r>
            <a:r>
              <a:rPr lang="pl-PL" dirty="0">
                <a:latin typeface="Courier New" panose="02070309020205020404" pitchFamily="49" charset="0"/>
                <a:cs typeface="Courier New" panose="02070309020205020404" pitchFamily="49" charset="0"/>
              </a:rPr>
              <a:t>=1)</a:t>
            </a:r>
          </a:p>
          <a:p>
            <a:pPr marL="0" indent="0">
              <a:buNone/>
            </a:pPr>
            <a:r>
              <a:rPr lang="pl-PL" dirty="0" err="1">
                <a:latin typeface="Courier New" panose="02070309020205020404" pitchFamily="49" charset="0"/>
                <a:cs typeface="Courier New" panose="02070309020205020404" pitchFamily="49" charset="0"/>
              </a:rPr>
              <a:t>tree.fit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X_train</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y_train</a:t>
            </a:r>
            <a:r>
              <a:rPr lang="pl-PL" dirty="0">
                <a:latin typeface="Courier New" panose="02070309020205020404" pitchFamily="49" charset="0"/>
                <a:cs typeface="Courier New" panose="02070309020205020404" pitchFamily="49" charset="0"/>
              </a:rPr>
              <a:t>)</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X_combined</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np.vstack</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X_train</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X_test</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y_combined</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np.hstack</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y_train</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y_test</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plot_decision_regions</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X_combined</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y_combined</a:t>
            </a:r>
            <a:r>
              <a:rPr lang="pl-PL"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pl-PL" dirty="0" err="1">
                <a:latin typeface="Courier New" panose="02070309020205020404" pitchFamily="49" charset="0"/>
                <a:cs typeface="Courier New" panose="02070309020205020404" pitchFamily="49" charset="0"/>
              </a:rPr>
              <a:t>clf</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tree</a:t>
            </a:r>
            <a:r>
              <a:rPr lang="pl-PL" dirty="0">
                <a:latin typeface="Courier New" panose="02070309020205020404" pitchFamily="49" charset="0"/>
                <a:cs typeface="Courier New" panose="02070309020205020404" pitchFamily="49" charset="0"/>
              </a:rPr>
              <a:t>, legend=2,X_highlight=</a:t>
            </a:r>
            <a:r>
              <a:rPr lang="pl-PL" dirty="0" err="1">
                <a:latin typeface="Courier New" panose="02070309020205020404" pitchFamily="49" charset="0"/>
                <a:cs typeface="Courier New" panose="02070309020205020404" pitchFamily="49" charset="0"/>
              </a:rPr>
              <a:t>X_test</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plt.xlabel</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petal</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length</a:t>
            </a:r>
            <a:r>
              <a:rPr lang="pl-PL" dirty="0">
                <a:latin typeface="Courier New" panose="02070309020205020404" pitchFamily="49" charset="0"/>
                <a:cs typeface="Courier New" panose="02070309020205020404" pitchFamily="49" charset="0"/>
              </a:rPr>
              <a:t> [cm]')</a:t>
            </a:r>
          </a:p>
          <a:p>
            <a:pPr marL="0" indent="0">
              <a:buNone/>
            </a:pPr>
            <a:r>
              <a:rPr lang="pl-PL" dirty="0" err="1">
                <a:latin typeface="Courier New" panose="02070309020205020404" pitchFamily="49" charset="0"/>
                <a:cs typeface="Courier New" panose="02070309020205020404" pitchFamily="49" charset="0"/>
              </a:rPr>
              <a:t>plt.ylabel</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petal</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width</a:t>
            </a:r>
            <a:r>
              <a:rPr lang="pl-PL" dirty="0">
                <a:latin typeface="Courier New" panose="02070309020205020404" pitchFamily="49" charset="0"/>
                <a:cs typeface="Courier New" panose="02070309020205020404" pitchFamily="49" charset="0"/>
              </a:rPr>
              <a:t> [cm]') </a:t>
            </a:r>
          </a:p>
          <a:p>
            <a:pPr marL="0" indent="0">
              <a:buNone/>
            </a:pPr>
            <a:r>
              <a:rPr lang="pl-PL" dirty="0" err="1">
                <a:latin typeface="Courier New" panose="02070309020205020404" pitchFamily="49" charset="0"/>
                <a:cs typeface="Courier New" panose="02070309020205020404" pitchFamily="49" charset="0"/>
              </a:rPr>
              <a:t>plt.legend</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loc</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upper</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left</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plt.show</a:t>
            </a:r>
            <a:r>
              <a:rPr lang="pl-PL" dirty="0">
                <a:latin typeface="Courier New" panose="02070309020205020404" pitchFamily="49" charset="0"/>
                <a:cs typeface="Courier New" panose="02070309020205020404" pitchFamily="49" charset="0"/>
              </a:rPr>
              <a:t>()</a:t>
            </a:r>
          </a:p>
        </p:txBody>
      </p:sp>
      <p:pic>
        <p:nvPicPr>
          <p:cNvPr id="6" name="Obraz 5"/>
          <p:cNvPicPr>
            <a:picLocks noChangeAspect="1"/>
          </p:cNvPicPr>
          <p:nvPr/>
        </p:nvPicPr>
        <p:blipFill>
          <a:blip r:embed="rId2"/>
          <a:stretch>
            <a:fillRect/>
          </a:stretch>
        </p:blipFill>
        <p:spPr>
          <a:xfrm>
            <a:off x="5475440" y="3560997"/>
            <a:ext cx="3508071" cy="2329187"/>
          </a:xfrm>
          <a:prstGeom prst="rect">
            <a:avLst/>
          </a:prstGeom>
        </p:spPr>
      </p:pic>
    </p:spTree>
    <p:extLst>
      <p:ext uri="{BB962C8B-B14F-4D97-AF65-F5344CB8AC3E}">
        <p14:creationId xmlns:p14="http://schemas.microsoft.com/office/powerpoint/2010/main" val="27331051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6539778" y="3857626"/>
            <a:ext cx="2233032" cy="1929059"/>
          </a:xfrm>
          <a:prstGeom prst="rect">
            <a:avLst/>
          </a:prstGeom>
        </p:spPr>
      </p:pic>
      <p:sp>
        <p:nvSpPr>
          <p:cNvPr id="2" name="Tytuł 1"/>
          <p:cNvSpPr>
            <a:spLocks noGrp="1"/>
          </p:cNvSpPr>
          <p:nvPr>
            <p:ph type="title"/>
          </p:nvPr>
        </p:nvSpPr>
        <p:spPr/>
        <p:txBody>
          <a:bodyPr/>
          <a:lstStyle/>
          <a:p>
            <a:r>
              <a:rPr lang="pl-PL" dirty="0"/>
              <a:t>Wizualizacja drzewa </a:t>
            </a:r>
            <a:endParaRPr lang="en-US" dirty="0"/>
          </a:p>
        </p:txBody>
      </p:sp>
      <p:sp>
        <p:nvSpPr>
          <p:cNvPr id="3" name="Symbol zastępczy zawartości 2"/>
          <p:cNvSpPr>
            <a:spLocks noGrp="1"/>
          </p:cNvSpPr>
          <p:nvPr>
            <p:ph idx="1"/>
          </p:nvPr>
        </p:nvSpPr>
        <p:spPr>
          <a:xfrm>
            <a:off x="135731" y="2075260"/>
            <a:ext cx="8543925" cy="3263504"/>
          </a:xfrm>
        </p:spPr>
        <p:txBody>
          <a:bodyPr>
            <a:normAutofit fontScale="62500" lnSpcReduction="20000"/>
          </a:bodyPr>
          <a:lstStyle/>
          <a:p>
            <a:pPr marL="0" indent="0">
              <a:buNone/>
            </a:pPr>
            <a:r>
              <a:rPr lang="en-US" b="1" dirty="0">
                <a:latin typeface="Consolas" panose="020B0609020204030204" pitchFamily="49" charset="0"/>
              </a:rPr>
              <a:t>from</a:t>
            </a:r>
            <a:r>
              <a:rPr lang="en-US" dirty="0">
                <a:latin typeface="Consolas" panose="020B0609020204030204" pitchFamily="49" charset="0"/>
              </a:rPr>
              <a:t> </a:t>
            </a:r>
            <a:r>
              <a:rPr lang="en-US" dirty="0" err="1">
                <a:latin typeface="Consolas" panose="020B0609020204030204" pitchFamily="49" charset="0"/>
              </a:rPr>
              <a:t>pydotplus</a:t>
            </a:r>
            <a:r>
              <a:rPr lang="en-US" dirty="0">
                <a:latin typeface="Consolas" panose="020B0609020204030204" pitchFamily="49" charset="0"/>
              </a:rPr>
              <a:t> </a:t>
            </a:r>
            <a:r>
              <a:rPr lang="en-US" b="1" dirty="0">
                <a:latin typeface="Consolas" panose="020B0609020204030204" pitchFamily="49" charset="0"/>
              </a:rPr>
              <a:t>import</a:t>
            </a:r>
            <a:r>
              <a:rPr lang="en-US" dirty="0">
                <a:latin typeface="Consolas" panose="020B0609020204030204" pitchFamily="49" charset="0"/>
              </a:rPr>
              <a:t> </a:t>
            </a:r>
            <a:r>
              <a:rPr lang="en-US" dirty="0" err="1">
                <a:latin typeface="Consolas" panose="020B0609020204030204" pitchFamily="49" charset="0"/>
              </a:rPr>
              <a:t>graph_from_dot_data</a:t>
            </a:r>
            <a:endParaRPr lang="en-US" dirty="0">
              <a:latin typeface="Consolas" panose="020B0609020204030204" pitchFamily="49" charset="0"/>
            </a:endParaRPr>
          </a:p>
          <a:p>
            <a:pPr marL="0" indent="0">
              <a:buNone/>
            </a:pPr>
            <a:r>
              <a:rPr lang="en-US" b="1" dirty="0">
                <a:latin typeface="Consolas" panose="020B0609020204030204" pitchFamily="49" charset="0"/>
              </a:rPr>
              <a:t>from</a:t>
            </a:r>
            <a:r>
              <a:rPr lang="en-US" dirty="0">
                <a:latin typeface="Consolas" panose="020B0609020204030204" pitchFamily="49" charset="0"/>
              </a:rPr>
              <a:t> </a:t>
            </a:r>
            <a:r>
              <a:rPr lang="en-US" dirty="0" err="1">
                <a:latin typeface="Consolas" panose="020B0609020204030204" pitchFamily="49" charset="0"/>
              </a:rPr>
              <a:t>sklearn.tree</a:t>
            </a:r>
            <a:r>
              <a:rPr lang="en-US" dirty="0">
                <a:latin typeface="Consolas" panose="020B0609020204030204" pitchFamily="49" charset="0"/>
              </a:rPr>
              <a:t> </a:t>
            </a:r>
            <a:r>
              <a:rPr lang="en-US" b="1" dirty="0">
                <a:latin typeface="Consolas" panose="020B0609020204030204" pitchFamily="49" charset="0"/>
              </a:rPr>
              <a:t>import</a:t>
            </a:r>
            <a:r>
              <a:rPr lang="en-US" dirty="0">
                <a:latin typeface="Consolas" panose="020B0609020204030204" pitchFamily="49" charset="0"/>
              </a:rPr>
              <a:t> </a:t>
            </a:r>
            <a:r>
              <a:rPr lang="en-US" dirty="0" err="1">
                <a:latin typeface="Consolas" panose="020B0609020204030204" pitchFamily="49" charset="0"/>
              </a:rPr>
              <a:t>export_graphviz</a:t>
            </a:r>
            <a:endParaRPr lang="en-US" dirty="0">
              <a:latin typeface="Consolas" panose="020B0609020204030204" pitchFamily="49" charset="0"/>
            </a:endParaRPr>
          </a:p>
          <a:p>
            <a:pPr marL="0" indent="0">
              <a:buNone/>
            </a:pPr>
            <a:r>
              <a:rPr lang="en-US" dirty="0" err="1">
                <a:latin typeface="Consolas" panose="020B0609020204030204" pitchFamily="49" charset="0"/>
              </a:rPr>
              <a:t>dot_data</a:t>
            </a:r>
            <a:r>
              <a:rPr lang="en-US" dirty="0">
                <a:latin typeface="Consolas" panose="020B0609020204030204" pitchFamily="49" charset="0"/>
              </a:rPr>
              <a:t> = </a:t>
            </a:r>
            <a:r>
              <a:rPr lang="en-US" dirty="0" err="1">
                <a:latin typeface="Consolas" panose="020B0609020204030204" pitchFamily="49" charset="0"/>
              </a:rPr>
              <a:t>export_graphviz</a:t>
            </a:r>
            <a:r>
              <a:rPr lang="en-US" dirty="0">
                <a:latin typeface="Consolas" panose="020B0609020204030204" pitchFamily="49" charset="0"/>
              </a:rPr>
              <a:t>(tree,</a:t>
            </a:r>
          </a:p>
          <a:p>
            <a:pPr marL="0" indent="0">
              <a:buNone/>
            </a:pPr>
            <a:r>
              <a:rPr lang="en-US" dirty="0">
                <a:latin typeface="Consolas" panose="020B0609020204030204" pitchFamily="49" charset="0"/>
              </a:rPr>
              <a:t>       filled=True,  rounded=True,</a:t>
            </a:r>
          </a:p>
          <a:p>
            <a:pPr marL="0" indent="0">
              <a:buNone/>
            </a:pPr>
            <a:r>
              <a:rPr lang="en-US" dirty="0">
                <a:latin typeface="Consolas" panose="020B0609020204030204" pitchFamily="49" charset="0"/>
              </a:rPr>
              <a:t>       </a:t>
            </a:r>
            <a:r>
              <a:rPr lang="en-US" dirty="0" err="1">
                <a:latin typeface="Consolas" panose="020B0609020204030204" pitchFamily="49" charset="0"/>
              </a:rPr>
              <a:t>class_names</a:t>
            </a:r>
            <a:r>
              <a:rPr lang="en-US" dirty="0">
                <a:latin typeface="Consolas" panose="020B0609020204030204" pitchFamily="49" charset="0"/>
              </a:rPr>
              <a:t>=['</a:t>
            </a:r>
            <a:r>
              <a:rPr lang="en-US" dirty="0" err="1">
                <a:latin typeface="Consolas" panose="020B0609020204030204" pitchFamily="49" charset="0"/>
              </a:rPr>
              <a:t>Setosa</a:t>
            </a:r>
            <a:r>
              <a:rPr lang="en-US" dirty="0">
                <a:latin typeface="Consolas" panose="020B0609020204030204" pitchFamily="49" charset="0"/>
              </a:rPr>
              <a:t>', 'Versicolor',  '</a:t>
            </a:r>
            <a:r>
              <a:rPr lang="en-US" dirty="0" err="1">
                <a:latin typeface="Consolas" panose="020B0609020204030204" pitchFamily="49" charset="0"/>
              </a:rPr>
              <a:t>Virginica</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feature_names</a:t>
            </a:r>
            <a:r>
              <a:rPr lang="en-US" dirty="0">
                <a:latin typeface="Consolas" panose="020B0609020204030204" pitchFamily="49" charset="0"/>
              </a:rPr>
              <a:t>=['petal length',  'petal width'],</a:t>
            </a:r>
          </a:p>
          <a:p>
            <a:pPr marL="0" indent="0">
              <a:buNone/>
            </a:pPr>
            <a:r>
              <a:rPr lang="en-US" dirty="0">
                <a:latin typeface="Consolas" panose="020B0609020204030204" pitchFamily="49" charset="0"/>
              </a:rPr>
              <a:t>       </a:t>
            </a:r>
            <a:r>
              <a:rPr lang="en-US" dirty="0" err="1">
                <a:latin typeface="Consolas" panose="020B0609020204030204" pitchFamily="49" charset="0"/>
              </a:rPr>
              <a:t>out_file</a:t>
            </a:r>
            <a:r>
              <a:rPr lang="en-US" dirty="0">
                <a:latin typeface="Consolas" panose="020B0609020204030204" pitchFamily="49" charset="0"/>
              </a:rPr>
              <a:t>=None) </a:t>
            </a:r>
          </a:p>
          <a:p>
            <a:pPr marL="0" indent="0">
              <a:buNone/>
            </a:pPr>
            <a:r>
              <a:rPr lang="en-US" dirty="0">
                <a:latin typeface="Consolas" panose="020B0609020204030204" pitchFamily="49" charset="0"/>
              </a:rPr>
              <a:t>graph = </a:t>
            </a:r>
            <a:r>
              <a:rPr lang="en-US" dirty="0" err="1">
                <a:latin typeface="Consolas" panose="020B0609020204030204" pitchFamily="49" charset="0"/>
              </a:rPr>
              <a:t>graph_from_dot_data</a:t>
            </a:r>
            <a:r>
              <a:rPr lang="en-US" dirty="0">
                <a:latin typeface="Consolas" panose="020B0609020204030204" pitchFamily="49" charset="0"/>
              </a:rPr>
              <a:t>(</a:t>
            </a:r>
            <a:r>
              <a:rPr lang="en-US" dirty="0" err="1">
                <a:latin typeface="Consolas" panose="020B0609020204030204" pitchFamily="49" charset="0"/>
              </a:rPr>
              <a:t>dot_data</a:t>
            </a:r>
            <a:r>
              <a:rPr lang="en-US" dirty="0">
                <a:latin typeface="Consolas" panose="020B0609020204030204" pitchFamily="49" charset="0"/>
              </a:rPr>
              <a:t>) </a:t>
            </a:r>
          </a:p>
          <a:p>
            <a:pPr marL="0" indent="0">
              <a:buNone/>
            </a:pPr>
            <a:r>
              <a:rPr lang="en-US" dirty="0" err="1">
                <a:latin typeface="Consolas" panose="020B0609020204030204" pitchFamily="49" charset="0"/>
              </a:rPr>
              <a:t>graph.write_png</a:t>
            </a:r>
            <a:r>
              <a:rPr lang="en-US" dirty="0">
                <a:latin typeface="Consolas" panose="020B0609020204030204" pitchFamily="49" charset="0"/>
              </a:rPr>
              <a:t>('tree.png')</a:t>
            </a:r>
          </a:p>
          <a:p>
            <a:pPr marL="0" indent="0">
              <a:buNone/>
            </a:pPr>
            <a:r>
              <a:rPr lang="en-US" dirty="0">
                <a:latin typeface="Consolas" panose="020B0609020204030204" pitchFamily="49" charset="0"/>
              </a:rPr>
              <a:t>from </a:t>
            </a:r>
            <a:r>
              <a:rPr lang="en-US" dirty="0" err="1">
                <a:latin typeface="Consolas" panose="020B0609020204030204" pitchFamily="49" charset="0"/>
              </a:rPr>
              <a:t>IPython.display</a:t>
            </a:r>
            <a:r>
              <a:rPr lang="en-US" dirty="0">
                <a:latin typeface="Consolas" panose="020B0609020204030204" pitchFamily="49" charset="0"/>
              </a:rPr>
              <a:t> import Image</a:t>
            </a:r>
          </a:p>
          <a:p>
            <a:pPr marL="0" indent="0">
              <a:buNone/>
            </a:pPr>
            <a:r>
              <a:rPr lang="en-US" dirty="0">
                <a:latin typeface="Consolas" panose="020B0609020204030204" pitchFamily="49" charset="0"/>
              </a:rPr>
              <a:t>Image('tree.png')</a:t>
            </a:r>
          </a:p>
        </p:txBody>
      </p:sp>
    </p:spTree>
    <p:extLst>
      <p:ext uri="{BB962C8B-B14F-4D97-AF65-F5344CB8AC3E}">
        <p14:creationId xmlns:p14="http://schemas.microsoft.com/office/powerpoint/2010/main" val="17040381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Wizualizacja drzewa </a:t>
            </a:r>
            <a:r>
              <a:rPr lang="en-US" sz="2800" dirty="0" err="1"/>
              <a:t>przy</a:t>
            </a:r>
            <a:r>
              <a:rPr lang="en-US" sz="2800" dirty="0"/>
              <a:t> </a:t>
            </a:r>
            <a:r>
              <a:rPr lang="en-US" sz="2800" dirty="0" err="1"/>
              <a:t>pomocy</a:t>
            </a:r>
            <a:r>
              <a:rPr lang="en-US" sz="2800" dirty="0"/>
              <a:t> </a:t>
            </a:r>
            <a:r>
              <a:rPr lang="pl-PL" sz="2800" dirty="0"/>
              <a:t>zewnętrznego narzędzia…</a:t>
            </a:r>
          </a:p>
        </p:txBody>
      </p:sp>
      <p:sp>
        <p:nvSpPr>
          <p:cNvPr id="3" name="Symbol zastępczy zawartości 2"/>
          <p:cNvSpPr>
            <a:spLocks noGrp="1"/>
          </p:cNvSpPr>
          <p:nvPr>
            <p:ph sz="quarter" idx="1"/>
          </p:nvPr>
        </p:nvSpPr>
        <p:spPr/>
        <p:txBody>
          <a:bodyPr>
            <a:normAutofit/>
          </a:bodyPr>
          <a:lstStyle/>
          <a:p>
            <a:pPr marL="0" indent="0">
              <a:buNone/>
            </a:pPr>
            <a:r>
              <a:rPr lang="pl-PL" sz="1800" dirty="0">
                <a:latin typeface="Courier New" panose="02070309020205020404" pitchFamily="49" charset="0"/>
                <a:cs typeface="Courier New" panose="02070309020205020404" pitchFamily="49" charset="0"/>
              </a:rPr>
              <a:t>from </a:t>
            </a:r>
            <a:r>
              <a:rPr lang="pl-PL" sz="1800" dirty="0" err="1">
                <a:latin typeface="Courier New" panose="02070309020205020404" pitchFamily="49" charset="0"/>
                <a:cs typeface="Courier New" panose="02070309020205020404" pitchFamily="49" charset="0"/>
              </a:rPr>
              <a:t>sklearn.tree</a:t>
            </a:r>
            <a:r>
              <a:rPr lang="pl-PL" sz="1800" dirty="0">
                <a:latin typeface="Courier New" panose="02070309020205020404" pitchFamily="49" charset="0"/>
                <a:cs typeface="Courier New" panose="02070309020205020404" pitchFamily="49" charset="0"/>
              </a:rPr>
              <a:t> </a:t>
            </a:r>
            <a:r>
              <a:rPr lang="pl-PL" sz="1800" b="1" dirty="0">
                <a:latin typeface="Courier New" panose="02070309020205020404" pitchFamily="49" charset="0"/>
                <a:cs typeface="Courier New" panose="02070309020205020404" pitchFamily="49" charset="0"/>
              </a:rPr>
              <a:t>import </a:t>
            </a:r>
            <a:r>
              <a:rPr lang="pl-PL" sz="1800" dirty="0" err="1">
                <a:latin typeface="Courier New" panose="02070309020205020404" pitchFamily="49" charset="0"/>
                <a:cs typeface="Courier New" panose="02070309020205020404" pitchFamily="49" charset="0"/>
              </a:rPr>
              <a:t>export_graphviz</a:t>
            </a:r>
            <a:endParaRPr lang="pl-PL" sz="1800" dirty="0">
              <a:latin typeface="Courier New" panose="02070309020205020404" pitchFamily="49" charset="0"/>
              <a:cs typeface="Courier New" panose="02070309020205020404" pitchFamily="49" charset="0"/>
            </a:endParaRPr>
          </a:p>
          <a:p>
            <a:pPr marL="0" indent="0">
              <a:buNone/>
            </a:pPr>
            <a:r>
              <a:rPr lang="pl-PL" sz="1800" dirty="0" err="1">
                <a:latin typeface="Courier New" panose="02070309020205020404" pitchFamily="49" charset="0"/>
                <a:cs typeface="Courier New" panose="02070309020205020404" pitchFamily="49" charset="0"/>
              </a:rPr>
              <a:t>export_graphviz</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tree,out_file</a:t>
            </a:r>
            <a:r>
              <a:rPr lang="pl-PL" sz="1800" dirty="0">
                <a:latin typeface="Courier New" panose="02070309020205020404" pitchFamily="49" charset="0"/>
                <a:cs typeface="Courier New" panose="02070309020205020404" pitchFamily="49" charset="0"/>
              </a:rPr>
              <a:t>='tree.dot', \</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feature_names</a:t>
            </a:r>
            <a:r>
              <a:rPr lang="en-US" sz="1800" dirty="0">
                <a:latin typeface="Courier New" panose="02070309020205020404" pitchFamily="49" charset="0"/>
                <a:cs typeface="Courier New" panose="02070309020205020404" pitchFamily="49" charset="0"/>
              </a:rPr>
              <a:t>=['petal length', 'petal width'])</a:t>
            </a:r>
            <a:endParaRPr lang="pl-PL" sz="1800" dirty="0">
              <a:latin typeface="Courier New" panose="02070309020205020404" pitchFamily="49" charset="0"/>
              <a:cs typeface="Courier New" panose="02070309020205020404" pitchFamily="49" charset="0"/>
            </a:endParaRPr>
          </a:p>
          <a:p>
            <a:pPr marL="0" indent="0">
              <a:buNone/>
            </a:pPr>
            <a:endParaRPr lang="pl-PL" sz="1800" dirty="0">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116</a:t>
            </a:fld>
            <a:endParaRPr lang="en-GB" dirty="0"/>
          </a:p>
        </p:txBody>
      </p:sp>
      <p:pic>
        <p:nvPicPr>
          <p:cNvPr id="5" name="Obraz 4"/>
          <p:cNvPicPr>
            <a:picLocks noChangeAspect="1"/>
          </p:cNvPicPr>
          <p:nvPr/>
        </p:nvPicPr>
        <p:blipFill>
          <a:blip r:embed="rId2"/>
          <a:stretch>
            <a:fillRect/>
          </a:stretch>
        </p:blipFill>
        <p:spPr>
          <a:xfrm>
            <a:off x="4716746" y="3068960"/>
            <a:ext cx="4319750" cy="3361171"/>
          </a:xfrm>
          <a:prstGeom prst="rect">
            <a:avLst/>
          </a:prstGeom>
        </p:spPr>
      </p:pic>
      <p:sp>
        <p:nvSpPr>
          <p:cNvPr id="6" name="Prostokąt 5"/>
          <p:cNvSpPr/>
          <p:nvPr/>
        </p:nvSpPr>
        <p:spPr>
          <a:xfrm>
            <a:off x="503548" y="4365104"/>
            <a:ext cx="3420552"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pl-PL" b="1" dirty="0">
                <a:solidFill>
                  <a:schemeClr val="bg1"/>
                </a:solidFill>
              </a:rPr>
              <a:t>http://www.webgraphviz.com/</a:t>
            </a:r>
          </a:p>
        </p:txBody>
      </p:sp>
      <p:sp>
        <p:nvSpPr>
          <p:cNvPr id="7" name="Strzałka w prawo 6"/>
          <p:cNvSpPr/>
          <p:nvPr/>
        </p:nvSpPr>
        <p:spPr>
          <a:xfrm>
            <a:off x="4175956" y="4221088"/>
            <a:ext cx="684076"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8" name="Schemat blokowy: dokument 7"/>
          <p:cNvSpPr/>
          <p:nvPr/>
        </p:nvSpPr>
        <p:spPr>
          <a:xfrm>
            <a:off x="914400" y="2871338"/>
            <a:ext cx="1591437" cy="6126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latin typeface="Courier New" panose="02070309020205020404" pitchFamily="49" charset="0"/>
                <a:cs typeface="Courier New" panose="02070309020205020404" pitchFamily="49" charset="0"/>
              </a:rPr>
              <a:t>tree.dot</a:t>
            </a:r>
            <a:endParaRPr lang="pl-PL" b="1" dirty="0"/>
          </a:p>
        </p:txBody>
      </p:sp>
      <p:sp>
        <p:nvSpPr>
          <p:cNvPr id="9" name="Strzałka w prawo 8"/>
          <p:cNvSpPr/>
          <p:nvPr/>
        </p:nvSpPr>
        <p:spPr>
          <a:xfrm rot="5400000">
            <a:off x="1362772" y="3573016"/>
            <a:ext cx="684076"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10" name="Prostokąt 9"/>
          <p:cNvSpPr/>
          <p:nvPr/>
        </p:nvSpPr>
        <p:spPr>
          <a:xfrm>
            <a:off x="791580" y="6198556"/>
            <a:ext cx="3406702" cy="307777"/>
          </a:xfrm>
          <a:prstGeom prst="rect">
            <a:avLst/>
          </a:prstGeom>
        </p:spPr>
        <p:txBody>
          <a:bodyPr wrap="none">
            <a:spAutoFit/>
          </a:bodyPr>
          <a:lstStyle/>
          <a:p>
            <a:r>
              <a:rPr lang="pl-PL" sz="1400" b="1" dirty="0" err="1">
                <a:solidFill>
                  <a:schemeClr val="bg1">
                    <a:lumMod val="50000"/>
                  </a:schemeClr>
                </a:solidFill>
                <a:latin typeface="Courier New" panose="02070309020205020404" pitchFamily="49" charset="0"/>
                <a:cs typeface="Courier New" panose="02070309020205020404" pitchFamily="49" charset="0"/>
              </a:rPr>
              <a:t>dot</a:t>
            </a:r>
            <a:r>
              <a:rPr lang="pl-PL" sz="1400" b="1" dirty="0">
                <a:solidFill>
                  <a:schemeClr val="bg1">
                    <a:lumMod val="50000"/>
                  </a:schemeClr>
                </a:solidFill>
                <a:latin typeface="Courier New" panose="02070309020205020404" pitchFamily="49" charset="0"/>
                <a:cs typeface="Courier New" panose="02070309020205020404" pitchFamily="49" charset="0"/>
              </a:rPr>
              <a:t> -</a:t>
            </a:r>
            <a:r>
              <a:rPr lang="pl-PL" sz="1400" b="1" dirty="0" err="1">
                <a:solidFill>
                  <a:schemeClr val="bg1">
                    <a:lumMod val="50000"/>
                  </a:schemeClr>
                </a:solidFill>
                <a:latin typeface="Courier New" panose="02070309020205020404" pitchFamily="49" charset="0"/>
                <a:cs typeface="Courier New" panose="02070309020205020404" pitchFamily="49" charset="0"/>
              </a:rPr>
              <a:t>Tpng</a:t>
            </a:r>
            <a:r>
              <a:rPr lang="pl-PL" sz="1400" b="1" dirty="0">
                <a:solidFill>
                  <a:schemeClr val="bg1">
                    <a:lumMod val="50000"/>
                  </a:schemeClr>
                </a:solidFill>
                <a:latin typeface="Courier New" panose="02070309020205020404" pitchFamily="49" charset="0"/>
                <a:cs typeface="Courier New" panose="02070309020205020404" pitchFamily="49" charset="0"/>
              </a:rPr>
              <a:t> tree.dot -o tree.png</a:t>
            </a:r>
          </a:p>
        </p:txBody>
      </p:sp>
      <p:sp>
        <p:nvSpPr>
          <p:cNvPr id="11" name="pole tekstowe 10"/>
          <p:cNvSpPr txBox="1"/>
          <p:nvPr/>
        </p:nvSpPr>
        <p:spPr>
          <a:xfrm>
            <a:off x="149553" y="5856156"/>
            <a:ext cx="3198311" cy="369332"/>
          </a:xfrm>
          <a:prstGeom prst="rect">
            <a:avLst/>
          </a:prstGeom>
          <a:noFill/>
        </p:spPr>
        <p:txBody>
          <a:bodyPr wrap="none" rtlCol="0">
            <a:spAutoFit/>
          </a:bodyPr>
          <a:lstStyle/>
          <a:p>
            <a:r>
              <a:rPr lang="pl-PL" dirty="0">
                <a:solidFill>
                  <a:schemeClr val="bg1">
                    <a:lumMod val="50000"/>
                  </a:schemeClr>
                </a:solidFill>
              </a:rPr>
              <a:t>Albo zainstalować </a:t>
            </a:r>
            <a:r>
              <a:rPr lang="pl-PL" dirty="0" err="1">
                <a:solidFill>
                  <a:schemeClr val="bg1">
                    <a:lumMod val="50000"/>
                  </a:schemeClr>
                </a:solidFill>
              </a:rPr>
              <a:t>Graphviz</a:t>
            </a:r>
            <a:r>
              <a:rPr lang="pl-PL" dirty="0">
                <a:solidFill>
                  <a:schemeClr val="bg1">
                    <a:lumMod val="50000"/>
                  </a:schemeClr>
                </a:solidFill>
              </a:rPr>
              <a:t>:</a:t>
            </a:r>
          </a:p>
        </p:txBody>
      </p:sp>
    </p:spTree>
    <p:extLst>
      <p:ext uri="{BB962C8B-B14F-4D97-AF65-F5344CB8AC3E}">
        <p14:creationId xmlns:p14="http://schemas.microsoft.com/office/powerpoint/2010/main" val="15801764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117</a:t>
            </a:fld>
            <a:endParaRPr lang="en-GB" dirty="0"/>
          </a:p>
        </p:txBody>
      </p:sp>
      <p:pic>
        <p:nvPicPr>
          <p:cNvPr id="5" name="Obraz 4"/>
          <p:cNvPicPr>
            <a:picLocks noChangeAspect="1"/>
          </p:cNvPicPr>
          <p:nvPr/>
        </p:nvPicPr>
        <p:blipFill>
          <a:blip r:embed="rId2"/>
          <a:stretch>
            <a:fillRect/>
          </a:stretch>
        </p:blipFill>
        <p:spPr>
          <a:xfrm>
            <a:off x="678142" y="252181"/>
            <a:ext cx="8244916" cy="6415319"/>
          </a:xfrm>
          <a:prstGeom prst="rect">
            <a:avLst/>
          </a:prstGeom>
        </p:spPr>
      </p:pic>
    </p:spTree>
    <p:extLst>
      <p:ext uri="{BB962C8B-B14F-4D97-AF65-F5344CB8AC3E}">
        <p14:creationId xmlns:p14="http://schemas.microsoft.com/office/powerpoint/2010/main" val="26117926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noProof="1"/>
              <a:t>D</a:t>
            </a:r>
            <a:r>
              <a:rPr lang="en-US" noProof="1"/>
              <a:t>rzewo decyzyjne</a:t>
            </a:r>
            <a:r>
              <a:rPr lang="pl-PL" noProof="1"/>
              <a:t> – odczyt danych z pliku CSV… </a:t>
            </a:r>
            <a:endParaRPr lang="en-US" dirty="0"/>
          </a:p>
        </p:txBody>
      </p:sp>
      <p:sp>
        <p:nvSpPr>
          <p:cNvPr id="3" name="Symbol zastępczy zawartości 2"/>
          <p:cNvSpPr>
            <a:spLocks noGrp="1"/>
          </p:cNvSpPr>
          <p:nvPr>
            <p:ph sz="quarter" idx="1"/>
          </p:nvPr>
        </p:nvSpPr>
        <p:spPr/>
        <p:txBody>
          <a:bodyPr>
            <a:normAutofit fontScale="55000" lnSpcReduction="20000"/>
          </a:bodyPr>
          <a:lstStyle/>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import </a:t>
            </a:r>
            <a:r>
              <a:rPr lang="en-US" dirty="0" err="1">
                <a:latin typeface="Consolas" panose="020B0609020204030204" pitchFamily="49" charset="0"/>
              </a:rPr>
              <a:t>numpy</a:t>
            </a:r>
            <a:r>
              <a:rPr lang="en-US" dirty="0">
                <a:latin typeface="Consolas" panose="020B0609020204030204" pitchFamily="49" charset="0"/>
              </a:rPr>
              <a:t> as np</a:t>
            </a:r>
          </a:p>
          <a:p>
            <a:pPr marL="0" indent="0">
              <a:buNone/>
            </a:pPr>
            <a:r>
              <a:rPr lang="en-US" dirty="0">
                <a:latin typeface="Consolas" panose="020B0609020204030204" pitchFamily="49" charset="0"/>
              </a:rPr>
              <a:t>from </a:t>
            </a:r>
            <a:r>
              <a:rPr lang="en-US" dirty="0" err="1">
                <a:latin typeface="Consolas" panose="020B0609020204030204" pitchFamily="49" charset="0"/>
              </a:rPr>
              <a:t>sklearn</a:t>
            </a:r>
            <a:r>
              <a:rPr lang="en-US" dirty="0">
                <a:latin typeface="Consolas" panose="020B0609020204030204" pitchFamily="49" charset="0"/>
              </a:rPr>
              <a:t> import tree</a:t>
            </a:r>
          </a:p>
          <a:p>
            <a:pPr marL="0" indent="0">
              <a:buNone/>
            </a:pPr>
            <a:r>
              <a:rPr lang="en-US" dirty="0">
                <a:latin typeface="Consolas" panose="020B0609020204030204" pitchFamily="49" charset="0"/>
              </a:rPr>
              <a:t>import </a:t>
            </a:r>
            <a:r>
              <a:rPr lang="en-US" dirty="0" err="1">
                <a:latin typeface="Consolas" panose="020B0609020204030204" pitchFamily="49" charset="0"/>
              </a:rPr>
              <a:t>urllib.request</a:t>
            </a:r>
            <a:r>
              <a:rPr lang="en-US" dirty="0">
                <a:latin typeface="Consolas" panose="020B0609020204030204" pitchFamily="49" charset="0"/>
              </a:rPr>
              <a:t> as ul</a:t>
            </a:r>
          </a:p>
          <a:p>
            <a:pPr marL="0" indent="0">
              <a:buNone/>
            </a:pPr>
            <a:r>
              <a:rPr lang="en-US" dirty="0" err="1">
                <a:latin typeface="Consolas" panose="020B0609020204030204" pitchFamily="49" charset="0"/>
              </a:rPr>
              <a:t>url</a:t>
            </a:r>
            <a:r>
              <a:rPr lang="en-US" dirty="0">
                <a:latin typeface="Consolas" panose="020B0609020204030204" pitchFamily="49" charset="0"/>
              </a:rPr>
              <a:t> = \</a:t>
            </a:r>
          </a:p>
          <a:p>
            <a:pPr marL="0" indent="0">
              <a:buNone/>
            </a:pPr>
            <a:r>
              <a:rPr lang="en-US" dirty="0">
                <a:latin typeface="Consolas" panose="020B0609020204030204" pitchFamily="49" charset="0"/>
              </a:rPr>
              <a:t>    'http://szufel.pl/python/iris_data.csv'</a:t>
            </a:r>
          </a:p>
          <a:p>
            <a:pPr marL="0" indent="0">
              <a:buNone/>
            </a:pPr>
            <a:r>
              <a:rPr lang="en-US" dirty="0">
                <a:latin typeface="Consolas" panose="020B0609020204030204" pitchFamily="49" charset="0"/>
              </a:rPr>
              <a:t>response = </a:t>
            </a:r>
            <a:r>
              <a:rPr lang="en-US" dirty="0" err="1">
                <a:latin typeface="Consolas" panose="020B0609020204030204" pitchFamily="49" charset="0"/>
              </a:rPr>
              <a:t>ul.urlopen</a:t>
            </a:r>
            <a:r>
              <a:rPr lang="en-US" dirty="0">
                <a:latin typeface="Consolas" panose="020B0609020204030204" pitchFamily="49" charset="0"/>
              </a:rPr>
              <a:t>(</a:t>
            </a:r>
            <a:r>
              <a:rPr lang="en-US" dirty="0" err="1">
                <a:latin typeface="Consolas" panose="020B0609020204030204" pitchFamily="49" charset="0"/>
              </a:rPr>
              <a:t>url</a:t>
            </a:r>
            <a:r>
              <a:rPr lang="en-US" dirty="0">
                <a:latin typeface="Consolas" panose="020B0609020204030204" pitchFamily="49" charset="0"/>
              </a:rPr>
              <a:t>)</a:t>
            </a:r>
            <a:endParaRPr lang="pl-PL" dirty="0">
              <a:latin typeface="Consolas" panose="020B0609020204030204" pitchFamily="49" charset="0"/>
            </a:endParaRPr>
          </a:p>
          <a:p>
            <a:pPr marL="0" indent="0">
              <a:buNone/>
            </a:pPr>
            <a:r>
              <a:rPr lang="en-US" dirty="0">
                <a:solidFill>
                  <a:schemeClr val="bg1">
                    <a:lumMod val="50000"/>
                  </a:schemeClr>
                </a:solidFill>
                <a:latin typeface="Consolas" panose="020B0609020204030204" pitchFamily="49" charset="0"/>
              </a:rPr>
              <a:t>#</a:t>
            </a:r>
            <a:r>
              <a:rPr lang="en-US" dirty="0" err="1">
                <a:solidFill>
                  <a:schemeClr val="bg1">
                    <a:lumMod val="50000"/>
                  </a:schemeClr>
                </a:solidFill>
                <a:latin typeface="Consolas" panose="020B0609020204030204" pitchFamily="49" charset="0"/>
              </a:rPr>
              <a:t>parsowanie</a:t>
            </a:r>
            <a:r>
              <a:rPr lang="en-US" dirty="0">
                <a:solidFill>
                  <a:schemeClr val="bg1">
                    <a:lumMod val="50000"/>
                  </a:schemeClr>
                </a:solidFill>
                <a:latin typeface="Consolas" panose="020B0609020204030204" pitchFamily="49" charset="0"/>
              </a:rPr>
              <a:t> </a:t>
            </a:r>
            <a:r>
              <a:rPr lang="en-US" dirty="0" err="1">
                <a:solidFill>
                  <a:schemeClr val="bg1">
                    <a:lumMod val="50000"/>
                  </a:schemeClr>
                </a:solidFill>
                <a:latin typeface="Consolas" panose="020B0609020204030204" pitchFamily="49" charset="0"/>
              </a:rPr>
              <a:t>kodowania</a:t>
            </a:r>
            <a:r>
              <a:rPr lang="en-US" dirty="0">
                <a:solidFill>
                  <a:schemeClr val="bg1">
                    <a:lumMod val="50000"/>
                  </a:schemeClr>
                </a:solidFill>
                <a:latin typeface="Consolas" panose="020B0609020204030204" pitchFamily="49" charset="0"/>
              </a:rPr>
              <a:t> w </a:t>
            </a:r>
            <a:r>
              <a:rPr lang="en-US" dirty="0" err="1">
                <a:solidFill>
                  <a:schemeClr val="bg1">
                    <a:lumMod val="50000"/>
                  </a:schemeClr>
                </a:solidFill>
                <a:latin typeface="Consolas" panose="020B0609020204030204" pitchFamily="49" charset="0"/>
              </a:rPr>
              <a:t>locie</a:t>
            </a:r>
            <a:r>
              <a:rPr lang="en-US" dirty="0">
                <a:solidFill>
                  <a:schemeClr val="bg1">
                    <a:lumMod val="50000"/>
                  </a:schemeClr>
                </a:solidFill>
                <a:latin typeface="Consolas" panose="020B0609020204030204" pitchFamily="49" charset="0"/>
              </a:rPr>
              <a:t> </a:t>
            </a:r>
            <a:r>
              <a:rPr lang="en-US" dirty="0" err="1">
                <a:solidFill>
                  <a:schemeClr val="bg1">
                    <a:lumMod val="50000"/>
                  </a:schemeClr>
                </a:solidFill>
                <a:latin typeface="Consolas" panose="020B0609020204030204" pitchFamily="49" charset="0"/>
              </a:rPr>
              <a:t>moze</a:t>
            </a:r>
            <a:r>
              <a:rPr lang="en-US" dirty="0">
                <a:solidFill>
                  <a:schemeClr val="bg1">
                    <a:lumMod val="50000"/>
                  </a:schemeClr>
                </a:solidFill>
                <a:latin typeface="Consolas" panose="020B0609020204030204" pitchFamily="49" charset="0"/>
              </a:rPr>
              <a:t> </a:t>
            </a:r>
            <a:r>
              <a:rPr lang="en-US" dirty="0" err="1">
                <a:solidFill>
                  <a:schemeClr val="bg1">
                    <a:lumMod val="50000"/>
                  </a:schemeClr>
                </a:solidFill>
                <a:latin typeface="Consolas" panose="020B0609020204030204" pitchFamily="49" charset="0"/>
              </a:rPr>
              <a:t>byz</a:t>
            </a:r>
            <a:r>
              <a:rPr lang="en-US" dirty="0">
                <a:solidFill>
                  <a:schemeClr val="bg1">
                    <a:lumMod val="50000"/>
                  </a:schemeClr>
                </a:solidFill>
                <a:latin typeface="Consolas" panose="020B0609020204030204" pitchFamily="49" charset="0"/>
              </a:rPr>
              <a:t> </a:t>
            </a:r>
            <a:r>
              <a:rPr lang="en-US" dirty="0" err="1">
                <a:solidFill>
                  <a:schemeClr val="bg1">
                    <a:lumMod val="50000"/>
                  </a:schemeClr>
                </a:solidFill>
                <a:latin typeface="Consolas" panose="020B0609020204030204" pitchFamily="49" charset="0"/>
              </a:rPr>
              <a:t>zrobione</a:t>
            </a:r>
            <a:r>
              <a:rPr lang="en-US" dirty="0">
                <a:solidFill>
                  <a:schemeClr val="bg1">
                    <a:lumMod val="50000"/>
                  </a:schemeClr>
                </a:solidFill>
                <a:latin typeface="Consolas" panose="020B0609020204030204" pitchFamily="49" charset="0"/>
              </a:rPr>
              <a:t> </a:t>
            </a:r>
            <a:r>
              <a:rPr lang="en-US" dirty="0" err="1">
                <a:solidFill>
                  <a:schemeClr val="bg1">
                    <a:lumMod val="50000"/>
                  </a:schemeClr>
                </a:solidFill>
                <a:latin typeface="Consolas" panose="020B0609020204030204" pitchFamily="49" charset="0"/>
              </a:rPr>
              <a:t>przez</a:t>
            </a:r>
            <a:endParaRPr lang="en-US" dirty="0">
              <a:solidFill>
                <a:schemeClr val="bg1">
                  <a:lumMod val="50000"/>
                </a:schemeClr>
              </a:solidFill>
              <a:latin typeface="Consolas" panose="020B0609020204030204" pitchFamily="49" charset="0"/>
            </a:endParaRPr>
          </a:p>
          <a:p>
            <a:pPr marL="0" indent="0">
              <a:buNone/>
            </a:pPr>
            <a:r>
              <a:rPr lang="en-US" dirty="0">
                <a:solidFill>
                  <a:schemeClr val="bg1">
                    <a:lumMod val="50000"/>
                  </a:schemeClr>
                </a:solidFill>
                <a:latin typeface="Consolas" panose="020B0609020204030204" pitchFamily="49" charset="0"/>
              </a:rPr>
              <a:t>#import </a:t>
            </a:r>
            <a:r>
              <a:rPr lang="en-US" dirty="0" err="1">
                <a:solidFill>
                  <a:schemeClr val="bg1">
                    <a:lumMod val="50000"/>
                  </a:schemeClr>
                </a:solidFill>
                <a:latin typeface="Consolas" panose="020B0609020204030204" pitchFamily="49" charset="0"/>
              </a:rPr>
              <a:t>io</a:t>
            </a:r>
            <a:endParaRPr lang="en-US" dirty="0">
              <a:solidFill>
                <a:schemeClr val="bg1">
                  <a:lumMod val="50000"/>
                </a:schemeClr>
              </a:solidFill>
              <a:latin typeface="Consolas" panose="020B0609020204030204" pitchFamily="49" charset="0"/>
            </a:endParaRPr>
          </a:p>
          <a:p>
            <a:pPr marL="0" indent="0">
              <a:buNone/>
            </a:pPr>
            <a:r>
              <a:rPr lang="en-US" dirty="0">
                <a:solidFill>
                  <a:schemeClr val="bg1">
                    <a:lumMod val="50000"/>
                  </a:schemeClr>
                </a:solidFill>
                <a:latin typeface="Consolas" panose="020B0609020204030204" pitchFamily="49" charset="0"/>
              </a:rPr>
              <a:t>#resp2 = </a:t>
            </a:r>
            <a:r>
              <a:rPr lang="en-US" dirty="0" err="1">
                <a:solidFill>
                  <a:schemeClr val="bg1">
                    <a:lumMod val="50000"/>
                  </a:schemeClr>
                </a:solidFill>
                <a:latin typeface="Consolas" panose="020B0609020204030204" pitchFamily="49" charset="0"/>
              </a:rPr>
              <a:t>io.TextIOWrapper</a:t>
            </a:r>
            <a:r>
              <a:rPr lang="en-US" dirty="0">
                <a:solidFill>
                  <a:schemeClr val="bg1">
                    <a:lumMod val="50000"/>
                  </a:schemeClr>
                </a:solidFill>
                <a:latin typeface="Consolas" panose="020B0609020204030204" pitchFamily="49" charset="0"/>
              </a:rPr>
              <a:t>(response, encoding="utf-8")</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z = </a:t>
            </a:r>
            <a:r>
              <a:rPr lang="en-US" dirty="0" err="1">
                <a:latin typeface="Consolas" panose="020B0609020204030204" pitchFamily="49" charset="0"/>
              </a:rPr>
              <a:t>np.genfromtxt</a:t>
            </a:r>
            <a:r>
              <a:rPr lang="en-US" dirty="0">
                <a:latin typeface="Consolas" panose="020B0609020204030204" pitchFamily="49" charset="0"/>
              </a:rPr>
              <a:t>(</a:t>
            </a:r>
            <a:r>
              <a:rPr lang="en-US" dirty="0" err="1">
                <a:latin typeface="Consolas" panose="020B0609020204030204" pitchFamily="49" charset="0"/>
              </a:rPr>
              <a:t>response,delimiter</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dtype</a:t>
            </a:r>
            <a:r>
              <a:rPr lang="en-US" dirty="0">
                <a:latin typeface="Consolas" panose="020B0609020204030204" pitchFamily="49" charset="0"/>
              </a:rPr>
              <a:t>=</a:t>
            </a:r>
            <a:r>
              <a:rPr lang="en-US" dirty="0" err="1">
                <a:latin typeface="Consolas" panose="020B0609020204030204" pitchFamily="49" charset="0"/>
              </a:rPr>
              <a:t>None,names</a:t>
            </a:r>
            <a:r>
              <a:rPr lang="en-US" dirty="0">
                <a:latin typeface="Consolas" panose="020B0609020204030204" pitchFamily="49" charset="0"/>
              </a:rPr>
              <a:t>=True)</a:t>
            </a:r>
          </a:p>
          <a:p>
            <a:pPr marL="0" indent="0">
              <a:buNone/>
            </a:pPr>
            <a:r>
              <a:rPr lang="en-US" dirty="0">
                <a:latin typeface="Consolas" panose="020B0609020204030204" pitchFamily="49" charset="0"/>
              </a:rPr>
              <a:t>x = </a:t>
            </a:r>
            <a:r>
              <a:rPr lang="en-US" dirty="0" err="1">
                <a:latin typeface="Consolas" panose="020B0609020204030204" pitchFamily="49" charset="0"/>
              </a:rPr>
              <a:t>np.column_stack</a:t>
            </a:r>
            <a:r>
              <a:rPr lang="en-US" dirty="0">
                <a:latin typeface="Consolas" panose="020B0609020204030204" pitchFamily="49" charset="0"/>
              </a:rPr>
              <a:t>([z[name] for name in </a:t>
            </a:r>
            <a:r>
              <a:rPr lang="en-US" dirty="0" err="1">
                <a:latin typeface="Consolas" panose="020B0609020204030204" pitchFamily="49" charset="0"/>
              </a:rPr>
              <a:t>z.dtype.names</a:t>
            </a:r>
            <a:r>
              <a:rPr lang="en-US" dirty="0">
                <a:latin typeface="Consolas" panose="020B0609020204030204" pitchFamily="49" charset="0"/>
              </a:rPr>
              <a:t>[:-1]])</a:t>
            </a:r>
          </a:p>
          <a:p>
            <a:pPr marL="0" indent="0">
              <a:buNone/>
            </a:pPr>
            <a:r>
              <a:rPr lang="en-US" dirty="0">
                <a:latin typeface="Consolas" panose="020B0609020204030204" pitchFamily="49" charset="0"/>
              </a:rPr>
              <a:t>y = z[</a:t>
            </a:r>
            <a:r>
              <a:rPr lang="en-US" dirty="0" err="1">
                <a:latin typeface="Consolas" panose="020B0609020204030204" pitchFamily="49" charset="0"/>
              </a:rPr>
              <a:t>z.dtype.names</a:t>
            </a:r>
            <a:r>
              <a:rPr lang="en-US" dirty="0">
                <a:latin typeface="Consolas" panose="020B0609020204030204" pitchFamily="49" charset="0"/>
              </a:rPr>
              <a:t>[-1]]</a:t>
            </a:r>
          </a:p>
          <a:p>
            <a:pPr marL="0" indent="0">
              <a:buNone/>
            </a:pPr>
            <a:r>
              <a:rPr lang="en-US" dirty="0" err="1">
                <a:latin typeface="Consolas" panose="020B0609020204030204" pitchFamily="49" charset="0"/>
              </a:rPr>
              <a:t>clf</a:t>
            </a:r>
            <a:r>
              <a:rPr lang="en-US" dirty="0">
                <a:latin typeface="Consolas" panose="020B0609020204030204" pitchFamily="49" charset="0"/>
              </a:rPr>
              <a:t> = </a:t>
            </a:r>
            <a:r>
              <a:rPr lang="en-US" dirty="0" err="1">
                <a:latin typeface="Consolas" panose="020B0609020204030204" pitchFamily="49" charset="0"/>
              </a:rPr>
              <a:t>tree.DecisionTreeClassifier</a:t>
            </a:r>
            <a:r>
              <a:rPr lang="en-US" dirty="0">
                <a:latin typeface="Consolas" panose="020B0609020204030204" pitchFamily="49" charset="0"/>
              </a:rPr>
              <a:t>()</a:t>
            </a:r>
          </a:p>
          <a:p>
            <a:pPr marL="0" indent="0">
              <a:buNone/>
            </a:pPr>
            <a:r>
              <a:rPr lang="en-US" dirty="0" err="1">
                <a:latin typeface="Consolas" panose="020B0609020204030204" pitchFamily="49" charset="0"/>
              </a:rPr>
              <a:t>clf</a:t>
            </a:r>
            <a:r>
              <a:rPr lang="en-US" dirty="0">
                <a:latin typeface="Consolas" panose="020B0609020204030204" pitchFamily="49" charset="0"/>
              </a:rPr>
              <a:t> = </a:t>
            </a:r>
            <a:r>
              <a:rPr lang="en-US" dirty="0" err="1">
                <a:latin typeface="Consolas" panose="020B0609020204030204" pitchFamily="49" charset="0"/>
              </a:rPr>
              <a:t>clf.fit</a:t>
            </a:r>
            <a:r>
              <a:rPr lang="en-US" dirty="0">
                <a:latin typeface="Consolas" panose="020B0609020204030204" pitchFamily="49" charset="0"/>
              </a:rPr>
              <a:t>(x, y)</a:t>
            </a:r>
          </a:p>
          <a:p>
            <a:pPr marL="0" indent="0">
              <a:buNone/>
            </a:pPr>
            <a:r>
              <a:rPr lang="en-US" dirty="0" err="1">
                <a:latin typeface="Consolas" panose="020B0609020204030204" pitchFamily="49" charset="0"/>
              </a:rPr>
              <a:t>tree.export_graphviz</a:t>
            </a:r>
            <a:r>
              <a:rPr lang="en-US" dirty="0">
                <a:latin typeface="Consolas" panose="020B0609020204030204" pitchFamily="49" charset="0"/>
              </a:rPr>
              <a:t>(</a:t>
            </a:r>
            <a:r>
              <a:rPr lang="en-US" dirty="0" err="1">
                <a:latin typeface="Consolas" panose="020B0609020204030204" pitchFamily="49" charset="0"/>
              </a:rPr>
              <a:t>clf</a:t>
            </a:r>
            <a:r>
              <a:rPr lang="en-US" dirty="0">
                <a:latin typeface="Consolas" panose="020B0609020204030204" pitchFamily="49" charset="0"/>
              </a:rPr>
              <a:t>, </a:t>
            </a:r>
            <a:r>
              <a:rPr lang="en-US" dirty="0" err="1">
                <a:latin typeface="Consolas" panose="020B0609020204030204" pitchFamily="49" charset="0"/>
              </a:rPr>
              <a:t>out_file</a:t>
            </a:r>
            <a:r>
              <a:rPr lang="en-US" dirty="0">
                <a:latin typeface="Consolas" panose="020B0609020204030204" pitchFamily="49" charset="0"/>
              </a:rPr>
              <a:t>="c:/temp/tree.dot.txt")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118</a:t>
            </a:fld>
            <a:endParaRPr lang="en-GB" dirty="0"/>
          </a:p>
        </p:txBody>
      </p:sp>
    </p:spTree>
    <p:extLst>
      <p:ext uri="{BB962C8B-B14F-4D97-AF65-F5344CB8AC3E}">
        <p14:creationId xmlns:p14="http://schemas.microsoft.com/office/powerpoint/2010/main" val="9355769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err="1"/>
              <a:t>Grupowanie</a:t>
            </a:r>
            <a:r>
              <a:rPr lang="pl-PL" dirty="0"/>
              <a:t> </a:t>
            </a:r>
            <a:r>
              <a:rPr lang="pl-PL" dirty="0" err="1"/>
              <a:t>KMeans</a:t>
            </a:r>
            <a:endParaRPr lang="en-US" dirty="0"/>
          </a:p>
        </p:txBody>
      </p:sp>
      <p:sp>
        <p:nvSpPr>
          <p:cNvPr id="3" name="Symbol zastępczy zawartości 2"/>
          <p:cNvSpPr>
            <a:spLocks noGrp="1"/>
          </p:cNvSpPr>
          <p:nvPr>
            <p:ph sz="quarter" idx="1"/>
          </p:nvPr>
        </p:nvSpPr>
        <p:spPr/>
        <p:txBody>
          <a:bodyPr>
            <a:normAutofit fontScale="85000" lnSpcReduction="10000"/>
          </a:bodyPr>
          <a:lstStyle/>
          <a:p>
            <a:pPr marL="0" indent="0">
              <a:buNone/>
            </a:pPr>
            <a:r>
              <a:rPr lang="pl-PL" dirty="0">
                <a:latin typeface="Courier New" panose="02070309020205020404" pitchFamily="49" charset="0"/>
                <a:cs typeface="Courier New" panose="02070309020205020404" pitchFamily="49" charset="0"/>
              </a:rPr>
              <a:t>import </a:t>
            </a:r>
            <a:r>
              <a:rPr lang="pl-PL" dirty="0" err="1">
                <a:latin typeface="Courier New" panose="02070309020205020404" pitchFamily="49" charset="0"/>
                <a:cs typeface="Courier New" panose="02070309020205020404" pitchFamily="49" charset="0"/>
              </a:rPr>
              <a:t>matplotlib.pyplot</a:t>
            </a:r>
            <a:r>
              <a:rPr lang="pl-PL" dirty="0">
                <a:latin typeface="Courier New" panose="02070309020205020404" pitchFamily="49" charset="0"/>
                <a:cs typeface="Courier New" panose="02070309020205020404" pitchFamily="49" charset="0"/>
              </a:rPr>
              <a:t> as </a:t>
            </a:r>
            <a:r>
              <a:rPr lang="pl-PL" dirty="0" err="1">
                <a:latin typeface="Courier New" panose="02070309020205020404" pitchFamily="49" charset="0"/>
                <a:cs typeface="Courier New" panose="02070309020205020404" pitchFamily="49" charset="0"/>
              </a:rPr>
              <a:t>plt</a:t>
            </a:r>
            <a:endParaRPr lang="pl-PL" dirty="0">
              <a:latin typeface="Courier New" panose="02070309020205020404" pitchFamily="49" charset="0"/>
              <a:cs typeface="Courier New" panose="02070309020205020404" pitchFamily="49" charset="0"/>
            </a:endParaRPr>
          </a:p>
          <a:p>
            <a:pPr marL="0" indent="0">
              <a:buNone/>
            </a:pPr>
            <a:r>
              <a:rPr lang="pl-PL" dirty="0">
                <a:latin typeface="Courier New" panose="02070309020205020404" pitchFamily="49" charset="0"/>
                <a:cs typeface="Courier New" panose="02070309020205020404" pitchFamily="49" charset="0"/>
              </a:rPr>
              <a:t>from </a:t>
            </a:r>
            <a:r>
              <a:rPr lang="pl-PL" dirty="0" err="1">
                <a:latin typeface="Courier New" panose="02070309020205020404" pitchFamily="49" charset="0"/>
                <a:cs typeface="Courier New" panose="02070309020205020404" pitchFamily="49" charset="0"/>
              </a:rPr>
              <a:t>sklearn.cluster</a:t>
            </a:r>
            <a:r>
              <a:rPr lang="pl-PL" dirty="0">
                <a:latin typeface="Courier New" panose="02070309020205020404" pitchFamily="49" charset="0"/>
                <a:cs typeface="Courier New" panose="02070309020205020404" pitchFamily="49" charset="0"/>
              </a:rPr>
              <a:t> import </a:t>
            </a:r>
            <a:r>
              <a:rPr lang="pl-PL" dirty="0" err="1">
                <a:latin typeface="Courier New" panose="02070309020205020404" pitchFamily="49" charset="0"/>
                <a:cs typeface="Courier New" panose="02070309020205020404" pitchFamily="49" charset="0"/>
              </a:rPr>
              <a:t>KMeans</a:t>
            </a:r>
            <a:endParaRPr lang="pl-PL" dirty="0">
              <a:latin typeface="Courier New" panose="02070309020205020404" pitchFamily="49" charset="0"/>
              <a:cs typeface="Courier New" panose="02070309020205020404" pitchFamily="49" charset="0"/>
            </a:endParaRPr>
          </a:p>
          <a:p>
            <a:pPr marL="0" indent="0">
              <a:buNone/>
            </a:pPr>
            <a:r>
              <a:rPr lang="pl-PL" dirty="0">
                <a:latin typeface="Courier New" panose="02070309020205020404" pitchFamily="49" charset="0"/>
                <a:cs typeface="Courier New" panose="02070309020205020404" pitchFamily="49" charset="0"/>
              </a:rPr>
              <a:t>import </a:t>
            </a:r>
            <a:r>
              <a:rPr lang="pl-PL" dirty="0" err="1">
                <a:latin typeface="Courier New" panose="02070309020205020404" pitchFamily="49" charset="0"/>
                <a:cs typeface="Courier New" panose="02070309020205020404" pitchFamily="49" charset="0"/>
              </a:rPr>
              <a:t>pandas</a:t>
            </a:r>
            <a:r>
              <a:rPr lang="pl-PL" dirty="0">
                <a:latin typeface="Courier New" panose="02070309020205020404" pitchFamily="49" charset="0"/>
                <a:cs typeface="Courier New" panose="02070309020205020404" pitchFamily="49" charset="0"/>
              </a:rPr>
              <a:t> as </a:t>
            </a:r>
            <a:r>
              <a:rPr lang="pl-PL" dirty="0" err="1">
                <a:latin typeface="Courier New" panose="02070309020205020404" pitchFamily="49" charset="0"/>
                <a:cs typeface="Courier New" panose="02070309020205020404" pitchFamily="49" charset="0"/>
              </a:rPr>
              <a:t>pd</a:t>
            </a: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a:latin typeface="Courier New" panose="02070309020205020404" pitchFamily="49" charset="0"/>
                <a:cs typeface="Courier New" panose="02070309020205020404" pitchFamily="49" charset="0"/>
              </a:rPr>
              <a:t># x </a:t>
            </a:r>
            <a:r>
              <a:rPr lang="pl-PL" dirty="0" err="1">
                <a:latin typeface="Courier New" panose="02070309020205020404" pitchFamily="49" charset="0"/>
                <a:cs typeface="Courier New" panose="02070309020205020404" pitchFamily="49" charset="0"/>
              </a:rPr>
              <a:t>is</a:t>
            </a:r>
            <a:r>
              <a:rPr lang="pl-PL" dirty="0">
                <a:latin typeface="Courier New" panose="02070309020205020404" pitchFamily="49" charset="0"/>
                <a:cs typeface="Courier New" panose="02070309020205020404" pitchFamily="49" charset="0"/>
              </a:rPr>
              <a:t> from the </a:t>
            </a:r>
            <a:r>
              <a:rPr lang="pl-PL" dirty="0" err="1">
                <a:latin typeface="Courier New" panose="02070309020205020404" pitchFamily="49" charset="0"/>
                <a:cs typeface="Courier New" panose="02070309020205020404" pitchFamily="49" charset="0"/>
              </a:rPr>
              <a:t>previous</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example</a:t>
            </a: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est</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KMeans</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n_clusters</a:t>
            </a:r>
            <a:r>
              <a:rPr lang="pl-PL" dirty="0">
                <a:latin typeface="Courier New" panose="02070309020205020404" pitchFamily="49" charset="0"/>
                <a:cs typeface="Courier New" panose="02070309020205020404" pitchFamily="49" charset="0"/>
              </a:rPr>
              <a:t>=4)</a:t>
            </a:r>
          </a:p>
          <a:p>
            <a:pPr marL="0" indent="0">
              <a:buNone/>
            </a:pPr>
            <a:r>
              <a:rPr lang="pl-PL" dirty="0" err="1">
                <a:latin typeface="Courier New" panose="02070309020205020404" pitchFamily="49" charset="0"/>
                <a:cs typeface="Courier New" panose="02070309020205020404" pitchFamily="49" charset="0"/>
              </a:rPr>
              <a:t>est.fit</a:t>
            </a:r>
            <a:r>
              <a:rPr lang="pl-PL" dirty="0">
                <a:latin typeface="Courier New" panose="02070309020205020404" pitchFamily="49" charset="0"/>
                <a:cs typeface="Courier New" panose="02070309020205020404" pitchFamily="49" charset="0"/>
              </a:rPr>
              <a:t>(x)</a:t>
            </a:r>
          </a:p>
          <a:p>
            <a:pPr marL="0" indent="0">
              <a:buNone/>
            </a:pPr>
            <a:r>
              <a:rPr lang="pl-PL" dirty="0" err="1">
                <a:latin typeface="Courier New" panose="02070309020205020404" pitchFamily="49" charset="0"/>
                <a:cs typeface="Courier New" panose="02070309020205020404" pitchFamily="49" charset="0"/>
              </a:rPr>
              <a:t>df</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pd.DataFrame</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z.dtype.names</a:t>
            </a:r>
            <a:r>
              <a:rPr lang="pl-PL" dirty="0">
                <a:latin typeface="Courier New" panose="02070309020205020404" pitchFamily="49" charset="0"/>
                <a:cs typeface="Courier New" panose="02070309020205020404" pitchFamily="49" charset="0"/>
              </a:rPr>
              <a:t>[i] : x[:,i] for i in </a:t>
            </a:r>
            <a:r>
              <a:rPr lang="pl-PL" dirty="0" err="1">
                <a:latin typeface="Courier New" panose="02070309020205020404" pitchFamily="49" charset="0"/>
                <a:cs typeface="Courier New" panose="02070309020205020404" pitchFamily="49" charset="0"/>
              </a:rPr>
              <a:t>range</a:t>
            </a:r>
            <a:r>
              <a:rPr lang="pl-PL" dirty="0">
                <a:latin typeface="Courier New" panose="02070309020205020404" pitchFamily="49" charset="0"/>
                <a:cs typeface="Courier New" panose="02070309020205020404" pitchFamily="49" charset="0"/>
              </a:rPr>
              <a:t>(4) })</a:t>
            </a:r>
          </a:p>
          <a:p>
            <a:pPr marL="0" indent="0">
              <a:buNone/>
            </a:pPr>
            <a:r>
              <a:rPr lang="pl-PL" dirty="0">
                <a:latin typeface="Courier New" panose="02070309020205020404" pitchFamily="49" charset="0"/>
                <a:cs typeface="Courier New" panose="02070309020205020404" pitchFamily="49" charset="0"/>
              </a:rPr>
              <a:t>from </a:t>
            </a:r>
            <a:r>
              <a:rPr lang="pl-PL" dirty="0" err="1">
                <a:latin typeface="Courier New" panose="02070309020205020404" pitchFamily="49" charset="0"/>
                <a:cs typeface="Courier New" panose="02070309020205020404" pitchFamily="49" charset="0"/>
              </a:rPr>
              <a:t>pandas.plotting</a:t>
            </a:r>
            <a:r>
              <a:rPr lang="pl-PL" dirty="0">
                <a:latin typeface="Courier New" panose="02070309020205020404" pitchFamily="49" charset="0"/>
                <a:cs typeface="Courier New" panose="02070309020205020404" pitchFamily="49" charset="0"/>
              </a:rPr>
              <a:t> import </a:t>
            </a:r>
            <a:r>
              <a:rPr lang="pl-PL" dirty="0" err="1">
                <a:latin typeface="Courier New" panose="02070309020205020404" pitchFamily="49" charset="0"/>
                <a:cs typeface="Courier New" panose="02070309020205020404" pitchFamily="49" charset="0"/>
              </a:rPr>
              <a:t>scatter_matrix</a:t>
            </a: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scatter_matrix</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df,c</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est.labels</a:t>
            </a:r>
            <a:r>
              <a:rPr lang="pl-PL" dirty="0">
                <a:latin typeface="Courier New" panose="02070309020205020404" pitchFamily="49" charset="0"/>
                <a:cs typeface="Courier New" panose="02070309020205020404" pitchFamily="49" charset="0"/>
              </a:rPr>
              <a:t>_, marker='o')</a:t>
            </a:r>
          </a:p>
        </p:txBody>
      </p:sp>
    </p:spTree>
    <p:extLst>
      <p:ext uri="{BB962C8B-B14F-4D97-AF65-F5344CB8AC3E}">
        <p14:creationId xmlns:p14="http://schemas.microsoft.com/office/powerpoint/2010/main" val="254581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Język Python</a:t>
            </a:r>
          </a:p>
        </p:txBody>
      </p:sp>
      <p:sp>
        <p:nvSpPr>
          <p:cNvPr id="3" name="Content Placeholder 2"/>
          <p:cNvSpPr>
            <a:spLocks noGrp="1"/>
          </p:cNvSpPr>
          <p:nvPr>
            <p:ph sz="quarter" idx="1"/>
          </p:nvPr>
        </p:nvSpPr>
        <p:spPr>
          <a:xfrm>
            <a:off x="914400" y="1447800"/>
            <a:ext cx="7772400" cy="5410200"/>
          </a:xfrm>
        </p:spPr>
        <p:txBody>
          <a:bodyPr>
            <a:normAutofit/>
          </a:bodyPr>
          <a:lstStyle/>
          <a:p>
            <a:pPr marL="0" indent="0">
              <a:buNone/>
            </a:pPr>
            <a:r>
              <a:rPr lang="en-US" i="1" noProof="1"/>
              <a:t>„Python is an easy to learn, powerful programming language. It has efficient high-level data structures and a simple but effective approach to object-oriented programming. Python’s elegant syntax and dynamic typing, together with its interpreted nature, make it an ideal language for scripting and rapid application development in many areas on most platforms.</a:t>
            </a:r>
            <a:r>
              <a:rPr lang="en-US" noProof="1"/>
              <a:t>”</a:t>
            </a:r>
          </a:p>
          <a:p>
            <a:pPr marL="0" indent="0" algn="r">
              <a:buNone/>
            </a:pPr>
            <a:r>
              <a:rPr lang="en-US" noProof="1"/>
              <a:t>Python tutorial</a:t>
            </a:r>
          </a:p>
          <a:p>
            <a:pPr marL="0" indent="0" algn="r">
              <a:buNone/>
            </a:pPr>
            <a:endParaRPr lang="en-US" noProof="1"/>
          </a:p>
          <a:p>
            <a:pPr marL="0" indent="0">
              <a:buNone/>
            </a:pPr>
            <a:r>
              <a:rPr lang="en-US" noProof="1">
                <a:latin typeface="Courier New" panose="02070309020205020404" pitchFamily="49" charset="0"/>
                <a:cs typeface="Courier New" panose="02070309020205020404" pitchFamily="49" charset="0"/>
              </a:rPr>
              <a:t>print "Hello world" </a:t>
            </a:r>
            <a:r>
              <a:rPr lang="en-US" noProof="1">
                <a:latin typeface="Courier New" panose="02070309020205020404" pitchFamily="49" charset="0"/>
                <a:cs typeface="Courier New" panose="02070309020205020404" pitchFamily="49" charset="0"/>
                <a:sym typeface="Wingdings" panose="05000000000000000000" pitchFamily="2" charset="2"/>
              </a:rPr>
              <a:t> Python 2</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print("Hello world") </a:t>
            </a:r>
            <a:r>
              <a:rPr lang="en-US" noProof="1">
                <a:latin typeface="Courier New" panose="02070309020205020404" pitchFamily="49" charset="0"/>
                <a:cs typeface="Courier New" panose="02070309020205020404" pitchFamily="49" charset="0"/>
                <a:sym typeface="Wingdings" panose="05000000000000000000" pitchFamily="2" charset="2"/>
              </a:rPr>
              <a:t> Python 3</a:t>
            </a:r>
            <a:endParaRPr lang="en-US" noProof="1">
              <a:latin typeface="Courier New" panose="02070309020205020404" pitchFamily="49" charset="0"/>
              <a:cs typeface="Courier New" panose="02070309020205020404" pitchFamily="49" charset="0"/>
            </a:endParaRPr>
          </a:p>
          <a:p>
            <a:pPr marL="0" indent="0">
              <a:buNone/>
            </a:pPr>
            <a:endParaRPr lang="en-US" noProof="1">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DCB6F979-1682-4FAD-969F-D0E2E534A1AB}" type="slidenum">
              <a:rPr lang="en-GB" smtClean="0"/>
              <a:pPr/>
              <a:t>12</a:t>
            </a:fld>
            <a:endParaRPr lang="en-GB" dirty="0"/>
          </a:p>
        </p:txBody>
      </p:sp>
    </p:spTree>
    <p:extLst>
      <p:ext uri="{BB962C8B-B14F-4D97-AF65-F5344CB8AC3E}">
        <p14:creationId xmlns:p14="http://schemas.microsoft.com/office/powerpoint/2010/main" val="35948628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Wine data...</a:t>
            </a:r>
          </a:p>
        </p:txBody>
      </p:sp>
      <p:sp>
        <p:nvSpPr>
          <p:cNvPr id="3" name="Symbol zastępczy zawartości 2"/>
          <p:cNvSpPr>
            <a:spLocks noGrp="1"/>
          </p:cNvSpPr>
          <p:nvPr>
            <p:ph idx="1"/>
          </p:nvPr>
        </p:nvSpPr>
        <p:spPr>
          <a:xfrm>
            <a:off x="914400" y="1447800"/>
            <a:ext cx="7772400" cy="5041540"/>
          </a:xfrm>
        </p:spPr>
        <p:txBody>
          <a:bodyPr>
            <a:noAutofit/>
          </a:bodyPr>
          <a:lstStyle/>
          <a:p>
            <a:pPr marL="0" indent="0">
              <a:buNone/>
            </a:pPr>
            <a:r>
              <a:rPr lang="en-US" sz="1400" dirty="0">
                <a:latin typeface="Consolas" panose="020B0609020204030204" pitchFamily="49" charset="0"/>
              </a:rPr>
              <a:t>import pandas as </a:t>
            </a:r>
            <a:r>
              <a:rPr lang="en-US" sz="1400" dirty="0" err="1">
                <a:latin typeface="Consolas" panose="020B0609020204030204" pitchFamily="49" charset="0"/>
              </a:rPr>
              <a:t>pd</a:t>
            </a:r>
            <a:endParaRPr lang="en-US" sz="1400" dirty="0">
              <a:latin typeface="Consolas" panose="020B0609020204030204" pitchFamily="49" charset="0"/>
            </a:endParaRPr>
          </a:p>
          <a:p>
            <a:pPr marL="0" indent="0">
              <a:buNone/>
            </a:pPr>
            <a:r>
              <a:rPr lang="en-US" sz="1400" dirty="0">
                <a:latin typeface="Consolas" panose="020B0609020204030204" pitchFamily="49" charset="0"/>
              </a:rPr>
              <a:t>import </a:t>
            </a:r>
            <a:r>
              <a:rPr lang="en-US" sz="1400" dirty="0" err="1">
                <a:latin typeface="Consolas" panose="020B0609020204030204" pitchFamily="49" charset="0"/>
              </a:rPr>
              <a:t>numpy</a:t>
            </a:r>
            <a:r>
              <a:rPr lang="en-US" sz="1400" dirty="0">
                <a:latin typeface="Consolas" panose="020B0609020204030204" pitchFamily="49" charset="0"/>
              </a:rPr>
              <a:t> as np</a:t>
            </a:r>
          </a:p>
          <a:p>
            <a:pPr marL="0" indent="0">
              <a:buNone/>
            </a:pPr>
            <a:r>
              <a:rPr lang="en-US" sz="1400" dirty="0" err="1">
                <a:latin typeface="Consolas" panose="020B0609020204030204" pitchFamily="49" charset="0"/>
              </a:rPr>
              <a:t>df_wine</a:t>
            </a:r>
            <a:r>
              <a:rPr lang="en-US" sz="1400" dirty="0">
                <a:latin typeface="Consolas" panose="020B0609020204030204" pitchFamily="49" charset="0"/>
              </a:rPr>
              <a:t> = </a:t>
            </a:r>
            <a:r>
              <a:rPr lang="en-US" sz="1400" dirty="0" err="1">
                <a:latin typeface="Consolas" panose="020B0609020204030204" pitchFamily="49" charset="0"/>
              </a:rPr>
              <a:t>pd.read_csv</a:t>
            </a:r>
            <a:r>
              <a:rPr lang="en-US" sz="1400" dirty="0">
                <a:latin typeface="Consolas" panose="020B0609020204030204" pitchFamily="49" charset="0"/>
              </a:rPr>
              <a:t>('https://archive.ics.uci.edu/'</a:t>
            </a:r>
          </a:p>
          <a:p>
            <a:pPr marL="0" indent="0">
              <a:buNone/>
            </a:pPr>
            <a:r>
              <a:rPr lang="en-US" sz="1400" dirty="0">
                <a:latin typeface="Consolas" panose="020B0609020204030204" pitchFamily="49" charset="0"/>
              </a:rPr>
              <a:t>                      'ml/machine-learning-databases/wine/</a:t>
            </a:r>
            <a:r>
              <a:rPr lang="en-US" sz="1400" dirty="0" err="1">
                <a:latin typeface="Consolas" panose="020B0609020204030204" pitchFamily="49" charset="0"/>
              </a:rPr>
              <a:t>wine.data</a:t>
            </a:r>
            <a:r>
              <a:rPr lang="en-US" sz="1400" dirty="0">
                <a:latin typeface="Consolas" panose="020B0609020204030204" pitchFamily="49" charset="0"/>
              </a:rPr>
              <a:t>',</a:t>
            </a:r>
          </a:p>
          <a:p>
            <a:pPr marL="0" indent="0">
              <a:buNone/>
            </a:pPr>
            <a:r>
              <a:rPr lang="en-US" sz="1400" dirty="0">
                <a:latin typeface="Consolas" panose="020B0609020204030204" pitchFamily="49" charset="0"/>
              </a:rPr>
              <a:t>                      header=None)</a:t>
            </a:r>
          </a:p>
          <a:p>
            <a:pPr marL="0" indent="0">
              <a:buNone/>
            </a:pPr>
            <a:endParaRPr lang="en-US" sz="1400" dirty="0">
              <a:latin typeface="Consolas" panose="020B0609020204030204" pitchFamily="49" charset="0"/>
            </a:endParaRPr>
          </a:p>
          <a:p>
            <a:pPr marL="0" indent="0">
              <a:buNone/>
            </a:pPr>
            <a:r>
              <a:rPr lang="en-US" sz="1400" dirty="0" err="1">
                <a:latin typeface="Consolas" panose="020B0609020204030204" pitchFamily="49" charset="0"/>
              </a:rPr>
              <a:t>df_wine.columns</a:t>
            </a:r>
            <a:r>
              <a:rPr lang="en-US" sz="1400" dirty="0">
                <a:latin typeface="Consolas" panose="020B0609020204030204" pitchFamily="49" charset="0"/>
              </a:rPr>
              <a:t> = ['Class label', 'Alcohol', 'Malic acid', 'Ash',</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Alcalinity</a:t>
            </a:r>
            <a:r>
              <a:rPr lang="en-US" sz="1400" dirty="0">
                <a:latin typeface="Consolas" panose="020B0609020204030204" pitchFamily="49" charset="0"/>
              </a:rPr>
              <a:t> of ash', 'Magnesium', 'Total phenols',</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Flavanoids</a:t>
            </a:r>
            <a:r>
              <a:rPr lang="en-US" sz="1400" dirty="0">
                <a:latin typeface="Consolas" panose="020B0609020204030204" pitchFamily="49" charset="0"/>
              </a:rPr>
              <a:t>', '</a:t>
            </a:r>
            <a:r>
              <a:rPr lang="en-US" sz="1400" dirty="0" err="1">
                <a:latin typeface="Consolas" panose="020B0609020204030204" pitchFamily="49" charset="0"/>
              </a:rPr>
              <a:t>Nonflavanoid</a:t>
            </a:r>
            <a:r>
              <a:rPr lang="en-US" sz="1400" dirty="0">
                <a:latin typeface="Consolas" panose="020B0609020204030204" pitchFamily="49" charset="0"/>
              </a:rPr>
              <a:t> phenols', '</a:t>
            </a:r>
            <a:r>
              <a:rPr lang="en-US" sz="1400" dirty="0" err="1">
                <a:latin typeface="Consolas" panose="020B0609020204030204" pitchFamily="49" charset="0"/>
              </a:rPr>
              <a:t>Proanthocyanins</a:t>
            </a:r>
            <a:r>
              <a:rPr lang="en-US" sz="1400" dirty="0">
                <a:latin typeface="Consolas" panose="020B0609020204030204" pitchFamily="49" charset="0"/>
              </a:rPr>
              <a:t>',</a:t>
            </a:r>
          </a:p>
          <a:p>
            <a:pPr marL="0" indent="0">
              <a:buNone/>
            </a:pPr>
            <a:r>
              <a:rPr lang="en-US" sz="1400" dirty="0">
                <a:latin typeface="Consolas" panose="020B0609020204030204" pitchFamily="49" charset="0"/>
              </a:rPr>
              <a:t>                   'Color intensity', 'Hue', 'OD280/OD315 of diluted wines',</a:t>
            </a:r>
          </a:p>
          <a:p>
            <a:pPr marL="0" indent="0">
              <a:buNone/>
            </a:pPr>
            <a:r>
              <a:rPr lang="en-US" sz="1400" dirty="0">
                <a:latin typeface="Consolas" panose="020B0609020204030204" pitchFamily="49" charset="0"/>
              </a:rPr>
              <a:t>                   'Proline']</a:t>
            </a:r>
          </a:p>
          <a:p>
            <a:pPr marL="0" indent="0">
              <a:buNone/>
            </a:pPr>
            <a:endParaRPr lang="en-US" sz="1400" dirty="0">
              <a:latin typeface="Consolas" panose="020B0609020204030204" pitchFamily="49" charset="0"/>
            </a:endParaRPr>
          </a:p>
          <a:p>
            <a:pPr marL="0" indent="0">
              <a:buNone/>
            </a:pPr>
            <a:r>
              <a:rPr lang="en-US" sz="1400" dirty="0">
                <a:latin typeface="Consolas" panose="020B0609020204030204" pitchFamily="49" charset="0"/>
              </a:rPr>
              <a:t>print('Class labels', </a:t>
            </a:r>
            <a:r>
              <a:rPr lang="en-US" sz="1400" dirty="0" err="1">
                <a:latin typeface="Consolas" panose="020B0609020204030204" pitchFamily="49" charset="0"/>
              </a:rPr>
              <a:t>np.unique</a:t>
            </a:r>
            <a:r>
              <a:rPr lang="en-US" sz="1400" dirty="0">
                <a:latin typeface="Consolas" panose="020B0609020204030204" pitchFamily="49" charset="0"/>
              </a:rPr>
              <a:t>(</a:t>
            </a:r>
            <a:r>
              <a:rPr lang="en-US" sz="1400" dirty="0" err="1">
                <a:latin typeface="Consolas" panose="020B0609020204030204" pitchFamily="49" charset="0"/>
              </a:rPr>
              <a:t>df_wine</a:t>
            </a:r>
            <a:r>
              <a:rPr lang="en-US" sz="1400" dirty="0">
                <a:latin typeface="Consolas" panose="020B0609020204030204" pitchFamily="49" charset="0"/>
              </a:rPr>
              <a:t>['Class label']))</a:t>
            </a:r>
          </a:p>
          <a:p>
            <a:pPr marL="0" indent="0">
              <a:buNone/>
            </a:pPr>
            <a:r>
              <a:rPr lang="en-US" sz="1400" dirty="0" err="1">
                <a:latin typeface="Consolas" panose="020B0609020204030204" pitchFamily="49" charset="0"/>
              </a:rPr>
              <a:t>df_wine.head</a:t>
            </a:r>
            <a:r>
              <a:rPr lang="en-US" sz="1400" dirty="0">
                <a:latin typeface="Consolas" panose="020B0609020204030204" pitchFamily="49" charset="0"/>
              </a:rPr>
              <a:t>()</a:t>
            </a:r>
          </a:p>
        </p:txBody>
      </p:sp>
    </p:spTree>
    <p:extLst>
      <p:ext uri="{BB962C8B-B14F-4D97-AF65-F5344CB8AC3E}">
        <p14:creationId xmlns:p14="http://schemas.microsoft.com/office/powerpoint/2010/main" val="36009418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Wine split</a:t>
            </a:r>
          </a:p>
        </p:txBody>
      </p:sp>
      <p:sp>
        <p:nvSpPr>
          <p:cNvPr id="3" name="Symbol zastępczy zawartości 2"/>
          <p:cNvSpPr>
            <a:spLocks noGrp="1"/>
          </p:cNvSpPr>
          <p:nvPr>
            <p:ph idx="1"/>
          </p:nvPr>
        </p:nvSpPr>
        <p:spPr/>
        <p:txBody>
          <a:bodyPr/>
          <a:lstStyle/>
          <a:p>
            <a:pPr marL="0" indent="0">
              <a:buNone/>
            </a:pPr>
            <a:r>
              <a:rPr lang="en-US" dirty="0"/>
              <a:t>from </a:t>
            </a:r>
            <a:r>
              <a:rPr lang="en-US" dirty="0" err="1"/>
              <a:t>sklearn.model_selection</a:t>
            </a:r>
            <a:r>
              <a:rPr lang="en-US" dirty="0"/>
              <a:t> import </a:t>
            </a:r>
            <a:r>
              <a:rPr lang="en-US" dirty="0" err="1"/>
              <a:t>train_test_split</a:t>
            </a:r>
            <a:endParaRPr lang="en-US" dirty="0"/>
          </a:p>
          <a:p>
            <a:pPr marL="0" indent="0">
              <a:buNone/>
            </a:pPr>
            <a:r>
              <a:rPr lang="en-US" dirty="0"/>
              <a:t>X, y = </a:t>
            </a:r>
            <a:r>
              <a:rPr lang="en-US" dirty="0" err="1"/>
              <a:t>df_wine.iloc</a:t>
            </a:r>
            <a:r>
              <a:rPr lang="en-US" dirty="0"/>
              <a:t>[:, 1:].values, </a:t>
            </a:r>
            <a:r>
              <a:rPr lang="en-US" dirty="0" err="1"/>
              <a:t>df_wine.iloc</a:t>
            </a:r>
            <a:r>
              <a:rPr lang="en-US" dirty="0"/>
              <a:t>[:, 0].values</a:t>
            </a:r>
          </a:p>
          <a:p>
            <a:pPr marL="0" indent="0">
              <a:buNone/>
            </a:pPr>
            <a:r>
              <a:rPr lang="en-US" dirty="0" err="1"/>
              <a:t>X_train</a:t>
            </a:r>
            <a:r>
              <a:rPr lang="en-US" dirty="0"/>
              <a:t>, </a:t>
            </a:r>
            <a:r>
              <a:rPr lang="en-US" dirty="0" err="1"/>
              <a:t>X_test</a:t>
            </a:r>
            <a:r>
              <a:rPr lang="en-US" dirty="0"/>
              <a:t>, </a:t>
            </a:r>
            <a:r>
              <a:rPr lang="en-US" dirty="0" err="1"/>
              <a:t>y_train</a:t>
            </a:r>
            <a:r>
              <a:rPr lang="en-US" dirty="0"/>
              <a:t>, </a:t>
            </a:r>
            <a:r>
              <a:rPr lang="en-US" dirty="0" err="1"/>
              <a:t>y_test</a:t>
            </a:r>
            <a:r>
              <a:rPr lang="en-US" dirty="0"/>
              <a:t> =\</a:t>
            </a:r>
          </a:p>
          <a:p>
            <a:pPr marL="0" indent="0">
              <a:buNone/>
            </a:pPr>
            <a:r>
              <a:rPr lang="en-US" dirty="0"/>
              <a:t>    </a:t>
            </a:r>
            <a:r>
              <a:rPr lang="en-US" dirty="0" err="1"/>
              <a:t>train_test_split</a:t>
            </a:r>
            <a:r>
              <a:rPr lang="en-US" dirty="0"/>
              <a:t>(X, y, </a:t>
            </a:r>
          </a:p>
          <a:p>
            <a:pPr marL="0" indent="0">
              <a:buNone/>
            </a:pPr>
            <a:r>
              <a:rPr lang="en-US" dirty="0"/>
              <a:t>                     </a:t>
            </a:r>
            <a:r>
              <a:rPr lang="en-US" dirty="0" err="1"/>
              <a:t>test_size</a:t>
            </a:r>
            <a:r>
              <a:rPr lang="en-US" dirty="0"/>
              <a:t>=0.3, </a:t>
            </a:r>
          </a:p>
          <a:p>
            <a:pPr marL="0" indent="0">
              <a:buNone/>
            </a:pPr>
            <a:r>
              <a:rPr lang="en-US" dirty="0"/>
              <a:t>                     </a:t>
            </a:r>
            <a:r>
              <a:rPr lang="en-US" dirty="0" err="1"/>
              <a:t>random_state</a:t>
            </a:r>
            <a:r>
              <a:rPr lang="en-US" dirty="0"/>
              <a:t>=0, </a:t>
            </a:r>
          </a:p>
          <a:p>
            <a:pPr marL="0" indent="0">
              <a:buNone/>
            </a:pPr>
            <a:r>
              <a:rPr lang="en-US" dirty="0"/>
              <a:t>                     stratify=y)</a:t>
            </a:r>
          </a:p>
        </p:txBody>
      </p:sp>
    </p:spTree>
    <p:extLst>
      <p:ext uri="{BB962C8B-B14F-4D97-AF65-F5344CB8AC3E}">
        <p14:creationId xmlns:p14="http://schemas.microsoft.com/office/powerpoint/2010/main" val="17880501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Variable scaling</a:t>
            </a:r>
          </a:p>
        </p:txBody>
      </p:sp>
      <p:sp>
        <p:nvSpPr>
          <p:cNvPr id="3" name="Symbol zastępczy zawartości 2"/>
          <p:cNvSpPr>
            <a:spLocks noGrp="1"/>
          </p:cNvSpPr>
          <p:nvPr>
            <p:ph idx="1"/>
          </p:nvPr>
        </p:nvSpPr>
        <p:spPr/>
        <p:txBody>
          <a:bodyPr/>
          <a:lstStyle/>
          <a:p>
            <a:pPr marL="0" indent="0">
              <a:buNone/>
            </a:pPr>
            <a:r>
              <a:rPr lang="en-US" dirty="0"/>
              <a:t>from </a:t>
            </a:r>
            <a:r>
              <a:rPr lang="en-US" dirty="0" err="1"/>
              <a:t>sklearn.preprocessing</a:t>
            </a:r>
            <a:r>
              <a:rPr lang="en-US" dirty="0"/>
              <a:t> import </a:t>
            </a:r>
            <a:r>
              <a:rPr lang="en-US" dirty="0" err="1"/>
              <a:t>StandardScaler</a:t>
            </a:r>
            <a:endParaRPr lang="en-US" dirty="0"/>
          </a:p>
          <a:p>
            <a:pPr marL="0" indent="0">
              <a:buNone/>
            </a:pPr>
            <a:endParaRPr lang="en-US" dirty="0"/>
          </a:p>
          <a:p>
            <a:pPr marL="0" indent="0">
              <a:buNone/>
            </a:pPr>
            <a:r>
              <a:rPr lang="en-US" dirty="0" err="1"/>
              <a:t>stdsc</a:t>
            </a:r>
            <a:r>
              <a:rPr lang="en-US" dirty="0"/>
              <a:t> = </a:t>
            </a:r>
            <a:r>
              <a:rPr lang="en-US" dirty="0" err="1"/>
              <a:t>StandardScaler</a:t>
            </a:r>
            <a:r>
              <a:rPr lang="en-US" dirty="0"/>
              <a:t>()</a:t>
            </a:r>
          </a:p>
          <a:p>
            <a:pPr marL="0" indent="0">
              <a:buNone/>
            </a:pPr>
            <a:r>
              <a:rPr lang="en-US" dirty="0" err="1"/>
              <a:t>X_train_std</a:t>
            </a:r>
            <a:r>
              <a:rPr lang="en-US" dirty="0"/>
              <a:t> = </a:t>
            </a:r>
            <a:r>
              <a:rPr lang="en-US" dirty="0" err="1"/>
              <a:t>stdsc.fit_transform</a:t>
            </a:r>
            <a:r>
              <a:rPr lang="en-US" dirty="0"/>
              <a:t>(</a:t>
            </a:r>
            <a:r>
              <a:rPr lang="en-US" dirty="0" err="1"/>
              <a:t>X_train</a:t>
            </a:r>
            <a:r>
              <a:rPr lang="en-US" dirty="0"/>
              <a:t>)</a:t>
            </a:r>
          </a:p>
          <a:p>
            <a:pPr marL="0" indent="0">
              <a:buNone/>
            </a:pPr>
            <a:r>
              <a:rPr lang="en-US" dirty="0" err="1"/>
              <a:t>X_test_std</a:t>
            </a:r>
            <a:r>
              <a:rPr lang="en-US" dirty="0"/>
              <a:t> = </a:t>
            </a:r>
            <a:r>
              <a:rPr lang="en-US" dirty="0" err="1"/>
              <a:t>stdsc.transform</a:t>
            </a:r>
            <a:r>
              <a:rPr lang="en-US" dirty="0"/>
              <a:t>(</a:t>
            </a:r>
            <a:r>
              <a:rPr lang="en-US" dirty="0" err="1"/>
              <a:t>X_test</a:t>
            </a:r>
            <a:r>
              <a:rPr lang="en-US" dirty="0"/>
              <a:t>)</a:t>
            </a:r>
          </a:p>
        </p:txBody>
      </p:sp>
    </p:spTree>
    <p:extLst>
      <p:ext uri="{BB962C8B-B14F-4D97-AF65-F5344CB8AC3E}">
        <p14:creationId xmlns:p14="http://schemas.microsoft.com/office/powerpoint/2010/main" val="30078348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Random forest...</a:t>
            </a:r>
          </a:p>
        </p:txBody>
      </p:sp>
      <p:sp>
        <p:nvSpPr>
          <p:cNvPr id="3" name="Symbol zastępczy zawartości 2"/>
          <p:cNvSpPr>
            <a:spLocks noGrp="1"/>
          </p:cNvSpPr>
          <p:nvPr>
            <p:ph idx="1"/>
          </p:nvPr>
        </p:nvSpPr>
        <p:spPr>
          <a:xfrm>
            <a:off x="510778" y="1990725"/>
            <a:ext cx="7886700" cy="3742135"/>
          </a:xfrm>
        </p:spPr>
        <p:txBody>
          <a:bodyPr>
            <a:normAutofit fontScale="55000" lnSpcReduction="20000"/>
          </a:bodyPr>
          <a:lstStyle/>
          <a:p>
            <a:pPr marL="0" indent="0">
              <a:lnSpc>
                <a:spcPct val="120000"/>
              </a:lnSpc>
              <a:spcBef>
                <a:spcPts val="0"/>
              </a:spcBef>
              <a:buNone/>
            </a:pPr>
            <a:r>
              <a:rPr lang="en-US" dirty="0">
                <a:latin typeface="Consolas" panose="020B0609020204030204" pitchFamily="49" charset="0"/>
              </a:rPr>
              <a:t>from </a:t>
            </a:r>
            <a:r>
              <a:rPr lang="en-US" dirty="0" err="1">
                <a:latin typeface="Consolas" panose="020B0609020204030204" pitchFamily="49" charset="0"/>
              </a:rPr>
              <a:t>sklearn.ensemble</a:t>
            </a:r>
            <a:r>
              <a:rPr lang="en-US" dirty="0">
                <a:latin typeface="Consolas" panose="020B0609020204030204" pitchFamily="49" charset="0"/>
              </a:rPr>
              <a:t> import </a:t>
            </a:r>
            <a:r>
              <a:rPr lang="en-US" dirty="0" err="1">
                <a:latin typeface="Consolas" panose="020B0609020204030204" pitchFamily="49" charset="0"/>
              </a:rPr>
              <a:t>RandomForestClassifier</a:t>
            </a:r>
            <a:endParaRPr lang="en-US" dirty="0">
              <a:latin typeface="Consolas" panose="020B0609020204030204" pitchFamily="49" charset="0"/>
            </a:endParaRPr>
          </a:p>
          <a:p>
            <a:pPr marL="0" indent="0">
              <a:lnSpc>
                <a:spcPct val="120000"/>
              </a:lnSpc>
              <a:spcBef>
                <a:spcPts val="0"/>
              </a:spcBef>
              <a:buNone/>
            </a:pPr>
            <a:r>
              <a:rPr lang="en-US" dirty="0">
                <a:latin typeface="Consolas" panose="020B0609020204030204" pitchFamily="49" charset="0"/>
              </a:rPr>
              <a:t>import </a:t>
            </a:r>
            <a:r>
              <a:rPr lang="en-US" dirty="0" err="1">
                <a:latin typeface="Consolas" panose="020B0609020204030204" pitchFamily="49" charset="0"/>
              </a:rPr>
              <a:t>matplotlib.pyplot</a:t>
            </a:r>
            <a:r>
              <a:rPr lang="en-US" dirty="0">
                <a:latin typeface="Consolas" panose="020B0609020204030204" pitchFamily="49" charset="0"/>
              </a:rPr>
              <a:t> as </a:t>
            </a:r>
            <a:r>
              <a:rPr lang="en-US" dirty="0" err="1">
                <a:latin typeface="Consolas" panose="020B0609020204030204" pitchFamily="49" charset="0"/>
              </a:rPr>
              <a:t>plt</a:t>
            </a:r>
            <a:endParaRPr lang="en-US" dirty="0">
              <a:latin typeface="Consolas" panose="020B0609020204030204" pitchFamily="49" charset="0"/>
            </a:endParaRPr>
          </a:p>
          <a:p>
            <a:pPr marL="0" indent="0">
              <a:lnSpc>
                <a:spcPct val="120000"/>
              </a:lnSpc>
              <a:spcBef>
                <a:spcPts val="0"/>
              </a:spcBef>
              <a:buNone/>
            </a:pPr>
            <a:r>
              <a:rPr lang="en-US" dirty="0" err="1">
                <a:latin typeface="Consolas" panose="020B0609020204030204" pitchFamily="49" charset="0"/>
              </a:rPr>
              <a:t>feat_labels</a:t>
            </a:r>
            <a:r>
              <a:rPr lang="en-US" dirty="0">
                <a:latin typeface="Consolas" panose="020B0609020204030204" pitchFamily="49" charset="0"/>
              </a:rPr>
              <a:t> = </a:t>
            </a:r>
            <a:r>
              <a:rPr lang="en-US" dirty="0" err="1">
                <a:latin typeface="Consolas" panose="020B0609020204030204" pitchFamily="49" charset="0"/>
              </a:rPr>
              <a:t>df_wine.columns</a:t>
            </a:r>
            <a:r>
              <a:rPr lang="en-US" dirty="0">
                <a:latin typeface="Consolas" panose="020B0609020204030204" pitchFamily="49" charset="0"/>
              </a:rPr>
              <a:t>[1:]</a:t>
            </a:r>
          </a:p>
          <a:p>
            <a:pPr marL="0" indent="0">
              <a:lnSpc>
                <a:spcPct val="120000"/>
              </a:lnSpc>
              <a:spcBef>
                <a:spcPts val="0"/>
              </a:spcBef>
              <a:buNone/>
            </a:pPr>
            <a:r>
              <a:rPr lang="en-US" dirty="0">
                <a:latin typeface="Consolas" panose="020B0609020204030204" pitchFamily="49" charset="0"/>
              </a:rPr>
              <a:t>forest = </a:t>
            </a:r>
            <a:r>
              <a:rPr lang="en-US" dirty="0" err="1">
                <a:latin typeface="Consolas" panose="020B0609020204030204" pitchFamily="49" charset="0"/>
              </a:rPr>
              <a:t>RandomForestClassifier</a:t>
            </a:r>
            <a:r>
              <a:rPr lang="en-US" dirty="0">
                <a:latin typeface="Consolas" panose="020B0609020204030204" pitchFamily="49" charset="0"/>
              </a:rPr>
              <a:t>(</a:t>
            </a:r>
            <a:r>
              <a:rPr lang="en-US" dirty="0" err="1">
                <a:latin typeface="Consolas" panose="020B0609020204030204" pitchFamily="49" charset="0"/>
              </a:rPr>
              <a:t>n_estimators</a:t>
            </a:r>
            <a:r>
              <a:rPr lang="en-US" dirty="0">
                <a:latin typeface="Consolas" panose="020B0609020204030204" pitchFamily="49" charset="0"/>
              </a:rPr>
              <a:t>=500,</a:t>
            </a:r>
          </a:p>
          <a:p>
            <a:pPr marL="0" indent="0">
              <a:lnSpc>
                <a:spcPct val="120000"/>
              </a:lnSpc>
              <a:spcBef>
                <a:spcPts val="0"/>
              </a:spcBef>
              <a:buNone/>
            </a:pPr>
            <a:r>
              <a:rPr lang="en-US" dirty="0">
                <a:latin typeface="Consolas" panose="020B0609020204030204" pitchFamily="49" charset="0"/>
              </a:rPr>
              <a:t>                                </a:t>
            </a:r>
            <a:r>
              <a:rPr lang="en-US" dirty="0" err="1">
                <a:latin typeface="Consolas" panose="020B0609020204030204" pitchFamily="49" charset="0"/>
              </a:rPr>
              <a:t>random_state</a:t>
            </a:r>
            <a:r>
              <a:rPr lang="en-US" dirty="0">
                <a:latin typeface="Consolas" panose="020B0609020204030204" pitchFamily="49" charset="0"/>
              </a:rPr>
              <a:t>=1)</a:t>
            </a:r>
          </a:p>
          <a:p>
            <a:pPr marL="0" indent="0">
              <a:lnSpc>
                <a:spcPct val="120000"/>
              </a:lnSpc>
              <a:spcBef>
                <a:spcPts val="0"/>
              </a:spcBef>
              <a:buNone/>
            </a:pPr>
            <a:r>
              <a:rPr lang="en-US" dirty="0" err="1">
                <a:latin typeface="Consolas" panose="020B0609020204030204" pitchFamily="49" charset="0"/>
              </a:rPr>
              <a:t>forest.fit</a:t>
            </a:r>
            <a:r>
              <a:rPr lang="en-US" dirty="0">
                <a:latin typeface="Consolas" panose="020B0609020204030204" pitchFamily="49" charset="0"/>
              </a:rPr>
              <a:t>(</a:t>
            </a:r>
            <a:r>
              <a:rPr lang="en-US" dirty="0" err="1">
                <a:latin typeface="Consolas" panose="020B0609020204030204" pitchFamily="49" charset="0"/>
              </a:rPr>
              <a:t>X_train</a:t>
            </a:r>
            <a:r>
              <a:rPr lang="en-US" dirty="0">
                <a:latin typeface="Consolas" panose="020B0609020204030204" pitchFamily="49" charset="0"/>
              </a:rPr>
              <a:t>, </a:t>
            </a:r>
            <a:r>
              <a:rPr lang="en-US" dirty="0" err="1">
                <a:latin typeface="Consolas" panose="020B0609020204030204" pitchFamily="49" charset="0"/>
              </a:rPr>
              <a:t>y_train</a:t>
            </a:r>
            <a:r>
              <a:rPr lang="en-US" dirty="0">
                <a:latin typeface="Consolas" panose="020B0609020204030204" pitchFamily="49" charset="0"/>
              </a:rPr>
              <a:t>)</a:t>
            </a:r>
          </a:p>
          <a:p>
            <a:pPr marL="0" indent="0">
              <a:lnSpc>
                <a:spcPct val="120000"/>
              </a:lnSpc>
              <a:spcBef>
                <a:spcPts val="0"/>
              </a:spcBef>
              <a:buNone/>
            </a:pPr>
            <a:r>
              <a:rPr lang="en-US" dirty="0" err="1">
                <a:latin typeface="Consolas" panose="020B0609020204030204" pitchFamily="49" charset="0"/>
              </a:rPr>
              <a:t>importances</a:t>
            </a:r>
            <a:r>
              <a:rPr lang="en-US" dirty="0">
                <a:latin typeface="Consolas" panose="020B0609020204030204" pitchFamily="49" charset="0"/>
              </a:rPr>
              <a:t> = </a:t>
            </a:r>
            <a:r>
              <a:rPr lang="en-US" dirty="0" err="1">
                <a:latin typeface="Consolas" panose="020B0609020204030204" pitchFamily="49" charset="0"/>
              </a:rPr>
              <a:t>forest.feature_importances</a:t>
            </a:r>
            <a:r>
              <a:rPr lang="en-US" dirty="0">
                <a:latin typeface="Consolas" panose="020B0609020204030204" pitchFamily="49" charset="0"/>
              </a:rPr>
              <a:t>_</a:t>
            </a:r>
          </a:p>
          <a:p>
            <a:pPr marL="0" indent="0">
              <a:lnSpc>
                <a:spcPct val="120000"/>
              </a:lnSpc>
              <a:spcBef>
                <a:spcPts val="0"/>
              </a:spcBef>
              <a:buNone/>
            </a:pPr>
            <a:r>
              <a:rPr lang="en-US" dirty="0">
                <a:latin typeface="Consolas" panose="020B0609020204030204" pitchFamily="49" charset="0"/>
              </a:rPr>
              <a:t>indices = </a:t>
            </a:r>
            <a:r>
              <a:rPr lang="en-US" dirty="0" err="1">
                <a:latin typeface="Consolas" panose="020B0609020204030204" pitchFamily="49" charset="0"/>
              </a:rPr>
              <a:t>np.argsort</a:t>
            </a:r>
            <a:r>
              <a:rPr lang="en-US" dirty="0">
                <a:latin typeface="Consolas" panose="020B0609020204030204" pitchFamily="49" charset="0"/>
              </a:rPr>
              <a:t>(</a:t>
            </a:r>
            <a:r>
              <a:rPr lang="en-US" dirty="0" err="1">
                <a:latin typeface="Consolas" panose="020B0609020204030204" pitchFamily="49" charset="0"/>
              </a:rPr>
              <a:t>importances</a:t>
            </a:r>
            <a:r>
              <a:rPr lang="en-US" dirty="0">
                <a:latin typeface="Consolas" panose="020B0609020204030204" pitchFamily="49" charset="0"/>
              </a:rPr>
              <a:t>)[::-1]</a:t>
            </a:r>
          </a:p>
          <a:p>
            <a:pPr marL="0" indent="0">
              <a:lnSpc>
                <a:spcPct val="120000"/>
              </a:lnSpc>
              <a:spcBef>
                <a:spcPts val="0"/>
              </a:spcBef>
              <a:buNone/>
            </a:pPr>
            <a:r>
              <a:rPr lang="en-US" dirty="0">
                <a:latin typeface="Consolas" panose="020B0609020204030204" pitchFamily="49" charset="0"/>
              </a:rPr>
              <a:t>for f in range(</a:t>
            </a:r>
            <a:r>
              <a:rPr lang="en-US" dirty="0" err="1">
                <a:latin typeface="Consolas" panose="020B0609020204030204" pitchFamily="49" charset="0"/>
              </a:rPr>
              <a:t>X_train.shape</a:t>
            </a:r>
            <a:r>
              <a:rPr lang="en-US" dirty="0">
                <a:latin typeface="Consolas" panose="020B0609020204030204" pitchFamily="49" charset="0"/>
              </a:rPr>
              <a:t>[1]):</a:t>
            </a:r>
          </a:p>
          <a:p>
            <a:pPr marL="0" indent="0">
              <a:lnSpc>
                <a:spcPct val="120000"/>
              </a:lnSpc>
              <a:spcBef>
                <a:spcPts val="0"/>
              </a:spcBef>
              <a:buNone/>
            </a:pPr>
            <a:r>
              <a:rPr lang="en-US" dirty="0">
                <a:latin typeface="Consolas" panose="020B0609020204030204" pitchFamily="49" charset="0"/>
              </a:rPr>
              <a:t>    print("%2d) %-*s %f" % (f + 1, 30, </a:t>
            </a:r>
            <a:r>
              <a:rPr lang="en-US" dirty="0" err="1">
                <a:latin typeface="Consolas" panose="020B0609020204030204" pitchFamily="49" charset="0"/>
              </a:rPr>
              <a:t>feat_labels</a:t>
            </a:r>
            <a:r>
              <a:rPr lang="en-US" dirty="0">
                <a:latin typeface="Consolas" panose="020B0609020204030204" pitchFamily="49" charset="0"/>
              </a:rPr>
              <a:t>[indices[f]], </a:t>
            </a:r>
            <a:r>
              <a:rPr lang="en-US" dirty="0" err="1">
                <a:latin typeface="Consolas" panose="020B0609020204030204" pitchFamily="49" charset="0"/>
              </a:rPr>
              <a:t>importances</a:t>
            </a:r>
            <a:r>
              <a:rPr lang="en-US" dirty="0">
                <a:latin typeface="Consolas" panose="020B0609020204030204" pitchFamily="49" charset="0"/>
              </a:rPr>
              <a:t>[indices[f]]))</a:t>
            </a:r>
          </a:p>
          <a:p>
            <a:pPr marL="0" indent="0">
              <a:lnSpc>
                <a:spcPct val="120000"/>
              </a:lnSpc>
              <a:spcBef>
                <a:spcPts val="0"/>
              </a:spcBef>
              <a:buNone/>
            </a:pPr>
            <a:r>
              <a:rPr lang="en-US" dirty="0" err="1">
                <a:latin typeface="Consolas" panose="020B0609020204030204" pitchFamily="49" charset="0"/>
              </a:rPr>
              <a:t>plt.title</a:t>
            </a:r>
            <a:r>
              <a:rPr lang="en-US" dirty="0">
                <a:latin typeface="Consolas" panose="020B0609020204030204" pitchFamily="49" charset="0"/>
              </a:rPr>
              <a:t>('Feature Importance')</a:t>
            </a:r>
          </a:p>
          <a:p>
            <a:pPr marL="0" indent="0">
              <a:lnSpc>
                <a:spcPct val="120000"/>
              </a:lnSpc>
              <a:spcBef>
                <a:spcPts val="0"/>
              </a:spcBef>
              <a:buNone/>
            </a:pPr>
            <a:r>
              <a:rPr lang="en-US" dirty="0" err="1">
                <a:latin typeface="Consolas" panose="020B0609020204030204" pitchFamily="49" charset="0"/>
              </a:rPr>
              <a:t>plt.bar</a:t>
            </a:r>
            <a:r>
              <a:rPr lang="en-US" dirty="0">
                <a:latin typeface="Consolas" panose="020B0609020204030204" pitchFamily="49" charset="0"/>
              </a:rPr>
              <a:t>(range(</a:t>
            </a:r>
            <a:r>
              <a:rPr lang="en-US" dirty="0" err="1">
                <a:latin typeface="Consolas" panose="020B0609020204030204" pitchFamily="49" charset="0"/>
              </a:rPr>
              <a:t>X_train.shape</a:t>
            </a:r>
            <a:r>
              <a:rPr lang="en-US" dirty="0">
                <a:latin typeface="Consolas" panose="020B0609020204030204" pitchFamily="49" charset="0"/>
              </a:rPr>
              <a:t>[1]), </a:t>
            </a:r>
            <a:r>
              <a:rPr lang="en-US" dirty="0" err="1">
                <a:latin typeface="Consolas" panose="020B0609020204030204" pitchFamily="49" charset="0"/>
              </a:rPr>
              <a:t>importances</a:t>
            </a:r>
            <a:r>
              <a:rPr lang="en-US" dirty="0">
                <a:latin typeface="Consolas" panose="020B0609020204030204" pitchFamily="49" charset="0"/>
              </a:rPr>
              <a:t>[indices], align='center')</a:t>
            </a:r>
          </a:p>
          <a:p>
            <a:pPr marL="0" indent="0">
              <a:lnSpc>
                <a:spcPct val="120000"/>
              </a:lnSpc>
              <a:spcBef>
                <a:spcPts val="0"/>
              </a:spcBef>
              <a:buNone/>
            </a:pPr>
            <a:r>
              <a:rPr lang="en-US" dirty="0" err="1">
                <a:latin typeface="Consolas" panose="020B0609020204030204" pitchFamily="49" charset="0"/>
              </a:rPr>
              <a:t>plt.xticks</a:t>
            </a:r>
            <a:r>
              <a:rPr lang="en-US" dirty="0">
                <a:latin typeface="Consolas" panose="020B0609020204030204" pitchFamily="49" charset="0"/>
              </a:rPr>
              <a:t>(range(</a:t>
            </a:r>
            <a:r>
              <a:rPr lang="en-US" dirty="0" err="1">
                <a:latin typeface="Consolas" panose="020B0609020204030204" pitchFamily="49" charset="0"/>
              </a:rPr>
              <a:t>X_train.shape</a:t>
            </a:r>
            <a:r>
              <a:rPr lang="en-US" dirty="0">
                <a:latin typeface="Consolas" panose="020B0609020204030204" pitchFamily="49" charset="0"/>
              </a:rPr>
              <a:t>[1]),  </a:t>
            </a:r>
            <a:r>
              <a:rPr lang="en-US" dirty="0" err="1">
                <a:latin typeface="Consolas" panose="020B0609020204030204" pitchFamily="49" charset="0"/>
              </a:rPr>
              <a:t>feat_labels</a:t>
            </a:r>
            <a:r>
              <a:rPr lang="en-US" dirty="0">
                <a:latin typeface="Consolas" panose="020B0609020204030204" pitchFamily="49" charset="0"/>
              </a:rPr>
              <a:t>[indices], rotation=90)</a:t>
            </a:r>
          </a:p>
          <a:p>
            <a:pPr marL="0" indent="0">
              <a:lnSpc>
                <a:spcPct val="120000"/>
              </a:lnSpc>
              <a:spcBef>
                <a:spcPts val="0"/>
              </a:spcBef>
              <a:buNone/>
            </a:pPr>
            <a:r>
              <a:rPr lang="en-US" dirty="0" err="1">
                <a:latin typeface="Consolas" panose="020B0609020204030204" pitchFamily="49" charset="0"/>
              </a:rPr>
              <a:t>plt.xlim</a:t>
            </a:r>
            <a:r>
              <a:rPr lang="en-US" dirty="0">
                <a:latin typeface="Consolas" panose="020B0609020204030204" pitchFamily="49" charset="0"/>
              </a:rPr>
              <a:t>([-1, </a:t>
            </a:r>
            <a:r>
              <a:rPr lang="en-US" dirty="0" err="1">
                <a:latin typeface="Consolas" panose="020B0609020204030204" pitchFamily="49" charset="0"/>
              </a:rPr>
              <a:t>X_train.shape</a:t>
            </a:r>
            <a:r>
              <a:rPr lang="en-US" dirty="0">
                <a:latin typeface="Consolas" panose="020B0609020204030204" pitchFamily="49" charset="0"/>
              </a:rPr>
              <a:t>[1]])</a:t>
            </a:r>
          </a:p>
          <a:p>
            <a:pPr marL="0" indent="0">
              <a:lnSpc>
                <a:spcPct val="120000"/>
              </a:lnSpc>
              <a:spcBef>
                <a:spcPts val="0"/>
              </a:spcBef>
              <a:buNone/>
            </a:pPr>
            <a:r>
              <a:rPr lang="en-US" dirty="0" err="1">
                <a:latin typeface="Consolas" panose="020B0609020204030204" pitchFamily="49" charset="0"/>
              </a:rPr>
              <a:t>plt.tight_layout</a:t>
            </a:r>
            <a:r>
              <a:rPr lang="en-US" dirty="0">
                <a:latin typeface="Consolas" panose="020B0609020204030204" pitchFamily="49" charset="0"/>
              </a:rPr>
              <a:t>()</a:t>
            </a:r>
          </a:p>
          <a:p>
            <a:pPr marL="0" indent="0">
              <a:lnSpc>
                <a:spcPct val="120000"/>
              </a:lnSpc>
              <a:spcBef>
                <a:spcPts val="0"/>
              </a:spcBef>
              <a:buNone/>
            </a:pPr>
            <a:r>
              <a:rPr lang="en-US" dirty="0" err="1">
                <a:latin typeface="Consolas" panose="020B0609020204030204" pitchFamily="49" charset="0"/>
              </a:rPr>
              <a:t>plt.show</a:t>
            </a:r>
            <a:r>
              <a:rPr lang="en-US" dirty="0">
                <a:latin typeface="Consolas" panose="020B0609020204030204" pitchFamily="49" charset="0"/>
              </a:rPr>
              <a:t>()</a:t>
            </a:r>
          </a:p>
        </p:txBody>
      </p:sp>
    </p:spTree>
    <p:extLst>
      <p:ext uri="{BB962C8B-B14F-4D97-AF65-F5344CB8AC3E}">
        <p14:creationId xmlns:p14="http://schemas.microsoft.com/office/powerpoint/2010/main" val="38755756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noProof="1"/>
              <a:t>Wprowadzenie do metodyki symulacyjnej </a:t>
            </a:r>
          </a:p>
        </p:txBody>
      </p:sp>
      <p:sp>
        <p:nvSpPr>
          <p:cNvPr id="6" name="Symbol zastępczy tekstu 5"/>
          <p:cNvSpPr>
            <a:spLocks noGrp="1"/>
          </p:cNvSpPr>
          <p:nvPr>
            <p:ph type="body" idx="1"/>
          </p:nvPr>
        </p:nvSpPr>
        <p:spPr/>
        <p:txBody>
          <a:bodyPr/>
          <a:lstStyle/>
          <a:p>
            <a:endParaRPr lang="en-US"/>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124</a:t>
            </a:fld>
            <a:endParaRPr lang="en-GB" dirty="0"/>
          </a:p>
        </p:txBody>
      </p:sp>
    </p:spTree>
    <p:extLst>
      <p:ext uri="{BB962C8B-B14F-4D97-AF65-F5344CB8AC3E}">
        <p14:creationId xmlns:p14="http://schemas.microsoft.com/office/powerpoint/2010/main" val="9362917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noProof="1"/>
              <a:t>Symulacja</a:t>
            </a:r>
          </a:p>
        </p:txBody>
      </p:sp>
      <p:sp>
        <p:nvSpPr>
          <p:cNvPr id="1382403" name="Rectangle 3"/>
          <p:cNvSpPr>
            <a:spLocks noGrp="1" noChangeArrowheads="1"/>
          </p:cNvSpPr>
          <p:nvPr>
            <p:ph sz="quarter" idx="1"/>
          </p:nvPr>
        </p:nvSpPr>
        <p:spPr/>
        <p:txBody>
          <a:bodyPr>
            <a:noAutofit/>
          </a:bodyPr>
          <a:lstStyle/>
          <a:p>
            <a:pPr>
              <a:defRPr/>
            </a:pPr>
            <a:r>
              <a:rPr lang="en-US" sz="2000" b="1" noProof="1"/>
              <a:t>Symulacja</a:t>
            </a:r>
            <a:r>
              <a:rPr lang="en-US" sz="2000" noProof="1"/>
              <a:t> </a:t>
            </a:r>
          </a:p>
          <a:p>
            <a:pPr marL="355600" lvl="1" indent="0">
              <a:buFontTx/>
              <a:buNone/>
              <a:defRPr/>
            </a:pPr>
            <a:r>
              <a:rPr lang="en-US" sz="1800" i="1" noProof="1"/>
              <a:t>Technika </a:t>
            </a:r>
            <a:r>
              <a:rPr lang="en-US" sz="1800" b="1" i="1" noProof="1">
                <a:solidFill>
                  <a:srgbClr val="FF0000"/>
                </a:solidFill>
              </a:rPr>
              <a:t>numeryczna</a:t>
            </a:r>
            <a:r>
              <a:rPr lang="en-US" sz="1800" i="1" noProof="1"/>
              <a:t>, która polega na przeprowadzaniu </a:t>
            </a:r>
            <a:r>
              <a:rPr lang="en-US" sz="1800" b="1" i="1" noProof="1">
                <a:solidFill>
                  <a:srgbClr val="FF0000"/>
                </a:solidFill>
              </a:rPr>
              <a:t>eksperymentów </a:t>
            </a:r>
            <a:r>
              <a:rPr lang="en-US" sz="1800" i="1" noProof="1"/>
              <a:t>na </a:t>
            </a:r>
            <a:r>
              <a:rPr lang="en-US" sz="1800" b="1" i="1" noProof="1">
                <a:solidFill>
                  <a:srgbClr val="FF0000"/>
                </a:solidFill>
              </a:rPr>
              <a:t>modelu </a:t>
            </a:r>
            <a:r>
              <a:rPr lang="en-US" sz="1800" i="1" noProof="1"/>
              <a:t>w celu uzyskania wiedzy na temat wpływu parametrów wejściowych na wybrane mierniki wyjściowe, </a:t>
            </a:r>
            <a:r>
              <a:rPr lang="en-US" sz="1600" noProof="1"/>
              <a:t>por. Law (2007)</a:t>
            </a:r>
            <a:endParaRPr lang="en-US" sz="1600" i="1" noProof="1"/>
          </a:p>
          <a:p>
            <a:pPr>
              <a:lnSpc>
                <a:spcPct val="130000"/>
              </a:lnSpc>
              <a:defRPr/>
            </a:pPr>
            <a:r>
              <a:rPr lang="en-US" sz="2000" b="1" noProof="1"/>
              <a:t>System</a:t>
            </a:r>
            <a:r>
              <a:rPr lang="en-US" sz="2000" noProof="1"/>
              <a:t> – „…</a:t>
            </a:r>
            <a:r>
              <a:rPr lang="en-US" sz="2000" i="1" noProof="1"/>
              <a:t>zestaw elementów wzajemnie powiązanych w sposób bezpośredni lub pośredni…” </a:t>
            </a:r>
            <a:r>
              <a:rPr lang="en-US" sz="1800" i="1" noProof="1"/>
              <a:t>por. Ackoff  (1971)</a:t>
            </a:r>
            <a:endParaRPr lang="en-US" sz="2000" i="1" noProof="1"/>
          </a:p>
          <a:p>
            <a:pPr>
              <a:lnSpc>
                <a:spcPct val="130000"/>
              </a:lnSpc>
              <a:defRPr/>
            </a:pPr>
            <a:r>
              <a:rPr lang="en-US" sz="2000" b="1" noProof="1"/>
              <a:t>Eksperyment</a:t>
            </a:r>
            <a:r>
              <a:rPr lang="en-US" sz="2000" noProof="1"/>
              <a:t> - wzbudzanie systemu w kontrolowany sposób w celu obserwacji jego reakcji</a:t>
            </a:r>
          </a:p>
          <a:p>
            <a:pPr>
              <a:lnSpc>
                <a:spcPct val="130000"/>
              </a:lnSpc>
              <a:defRPr/>
            </a:pPr>
            <a:r>
              <a:rPr lang="en-US" sz="2000" b="1" noProof="1"/>
              <a:t>Model</a:t>
            </a:r>
            <a:r>
              <a:rPr lang="en-US" sz="2000" noProof="1"/>
              <a:t> - opis elementów systemu i relacji pomiędzy nimi</a:t>
            </a:r>
          </a:p>
          <a:p>
            <a:pPr>
              <a:lnSpc>
                <a:spcPct val="130000"/>
              </a:lnSpc>
              <a:defRPr/>
            </a:pPr>
            <a:r>
              <a:rPr lang="en-US" sz="2000" b="1" noProof="1"/>
              <a:t>Stan</a:t>
            </a:r>
            <a:r>
              <a:rPr lang="en-US" sz="2000" noProof="1"/>
              <a:t> </a:t>
            </a:r>
            <a:r>
              <a:rPr lang="en-US" sz="2000" b="1" noProof="1"/>
              <a:t>systemu</a:t>
            </a:r>
            <a:r>
              <a:rPr lang="en-US" sz="2000" noProof="1"/>
              <a:t> - zbiór zmiennych (parametrów) niezbędnych do opisu systemu w ustalonym okresie</a:t>
            </a:r>
          </a:p>
        </p:txBody>
      </p:sp>
      <p:sp>
        <p:nvSpPr>
          <p:cNvPr id="17413" name="Slide Number Placeholder 4"/>
          <p:cNvSpPr>
            <a:spLocks noGrp="1"/>
          </p:cNvSpPr>
          <p:nvPr>
            <p:ph type="sldNum" sz="quarter" idx="10"/>
          </p:nvPr>
        </p:nvSpPr>
        <p:spPr>
          <a:prstGeom prst="rect">
            <a:avLst/>
          </a:prstGeom>
          <a:noFill/>
          <a:ln>
            <a:miter lim="800000"/>
            <a:headEnd/>
            <a:tailEnd/>
          </a:ln>
        </p:spPr>
        <p:txBody>
          <a:bodyPr/>
          <a:lstStyle/>
          <a:p>
            <a:r>
              <a:rPr lang="pl-PL"/>
              <a:t>Strona </a:t>
            </a:r>
            <a:fld id="{81F0AB2A-1723-421D-B6DC-9D9E58586BF7}" type="slidenum">
              <a:rPr lang="pl-PL" smtClean="0"/>
              <a:pPr/>
              <a:t>125</a:t>
            </a:fld>
            <a:endParaRPr lang="pl-PL" i="0">
              <a:latin typeface="Times New Roman" pitchFamily="18" charset="0"/>
            </a:endParaRPr>
          </a:p>
        </p:txBody>
      </p:sp>
    </p:spTree>
    <p:extLst>
      <p:ext uri="{BB962C8B-B14F-4D97-AF65-F5344CB8AC3E}">
        <p14:creationId xmlns:p14="http://schemas.microsoft.com/office/powerpoint/2010/main" val="39564868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75656" y="439738"/>
            <a:ext cx="6552728" cy="581025"/>
          </a:xfrm>
        </p:spPr>
        <p:txBody>
          <a:bodyPr>
            <a:normAutofit fontScale="90000"/>
          </a:bodyPr>
          <a:lstStyle/>
          <a:p>
            <a:r>
              <a:rPr lang="en-US" sz="3200" noProof="1"/>
              <a:t>Symulacja - wybrane zastosowania</a:t>
            </a:r>
          </a:p>
        </p:txBody>
      </p:sp>
      <p:sp>
        <p:nvSpPr>
          <p:cNvPr id="1383427" name="Rectangle 3"/>
          <p:cNvSpPr>
            <a:spLocks noGrp="1" noChangeArrowheads="1"/>
          </p:cNvSpPr>
          <p:nvPr>
            <p:ph sz="half" idx="1"/>
          </p:nvPr>
        </p:nvSpPr>
        <p:spPr>
          <a:xfrm>
            <a:off x="304800" y="1079500"/>
            <a:ext cx="4191000" cy="5410200"/>
          </a:xfrm>
        </p:spPr>
        <p:txBody>
          <a:bodyPr>
            <a:normAutofit lnSpcReduction="10000"/>
          </a:bodyPr>
          <a:lstStyle/>
          <a:p>
            <a:pPr marL="0" indent="0">
              <a:lnSpc>
                <a:spcPct val="120000"/>
              </a:lnSpc>
              <a:buFontTx/>
              <a:buNone/>
              <a:defRPr/>
            </a:pPr>
            <a:r>
              <a:rPr lang="en-US" sz="3200" noProof="1"/>
              <a:t>Biznes</a:t>
            </a:r>
          </a:p>
          <a:p>
            <a:pPr>
              <a:lnSpc>
                <a:spcPct val="120000"/>
              </a:lnSpc>
              <a:defRPr/>
            </a:pPr>
            <a:r>
              <a:rPr lang="en-US" sz="2400" noProof="1"/>
              <a:t>Modelowanie sieci telekomunikacyjnych</a:t>
            </a:r>
          </a:p>
          <a:p>
            <a:pPr>
              <a:lnSpc>
                <a:spcPct val="120000"/>
              </a:lnSpc>
              <a:defRPr/>
            </a:pPr>
            <a:r>
              <a:rPr lang="en-US" sz="2400" noProof="1"/>
              <a:t>Badanie wpływu sieci społecznościowych na decyzje klientów </a:t>
            </a:r>
          </a:p>
          <a:p>
            <a:pPr>
              <a:lnSpc>
                <a:spcPct val="120000"/>
              </a:lnSpc>
              <a:defRPr/>
            </a:pPr>
            <a:endParaRPr lang="en-US" sz="2400" noProof="1"/>
          </a:p>
          <a:p>
            <a:pPr marL="0" indent="0">
              <a:lnSpc>
                <a:spcPct val="120000"/>
              </a:lnSpc>
              <a:buFontTx/>
              <a:buNone/>
              <a:defRPr/>
            </a:pPr>
            <a:r>
              <a:rPr lang="en-US" sz="3200" noProof="1"/>
              <a:t>Edukacja i trening </a:t>
            </a:r>
          </a:p>
          <a:p>
            <a:pPr>
              <a:lnSpc>
                <a:spcPct val="120000"/>
              </a:lnSpc>
              <a:defRPr/>
            </a:pPr>
            <a:r>
              <a:rPr lang="en-US" sz="2400" noProof="1"/>
              <a:t>Pilotaż,</a:t>
            </a:r>
          </a:p>
          <a:p>
            <a:pPr>
              <a:lnSpc>
                <a:spcPct val="120000"/>
              </a:lnSpc>
              <a:defRPr/>
            </a:pPr>
            <a:r>
              <a:rPr lang="en-US" sz="2400" noProof="1"/>
              <a:t>Gry militarne</a:t>
            </a:r>
          </a:p>
          <a:p>
            <a:pPr>
              <a:lnSpc>
                <a:spcPct val="120000"/>
              </a:lnSpc>
              <a:defRPr/>
            </a:pPr>
            <a:r>
              <a:rPr lang="en-US" sz="2400" noProof="1"/>
              <a:t>Diagnostyka medyczna</a:t>
            </a:r>
          </a:p>
          <a:p>
            <a:pPr>
              <a:lnSpc>
                <a:spcPct val="120000"/>
              </a:lnSpc>
              <a:defRPr/>
            </a:pPr>
            <a:endParaRPr lang="en-US" sz="2400" noProof="1"/>
          </a:p>
          <a:p>
            <a:pPr>
              <a:lnSpc>
                <a:spcPct val="120000"/>
              </a:lnSpc>
              <a:defRPr/>
            </a:pPr>
            <a:endParaRPr lang="en-US" sz="2400" noProof="1"/>
          </a:p>
          <a:p>
            <a:pPr>
              <a:lnSpc>
                <a:spcPct val="120000"/>
              </a:lnSpc>
              <a:defRPr/>
            </a:pPr>
            <a:endParaRPr lang="en-US" sz="1800" noProof="1"/>
          </a:p>
        </p:txBody>
      </p:sp>
      <p:sp>
        <p:nvSpPr>
          <p:cNvPr id="1383428" name="Rectangle 4"/>
          <p:cNvSpPr>
            <a:spLocks noGrp="1" noChangeArrowheads="1"/>
          </p:cNvSpPr>
          <p:nvPr>
            <p:ph sz="half" idx="2"/>
          </p:nvPr>
        </p:nvSpPr>
        <p:spPr>
          <a:xfrm>
            <a:off x="4648200" y="1079500"/>
            <a:ext cx="4191000" cy="5410200"/>
          </a:xfrm>
        </p:spPr>
        <p:txBody>
          <a:bodyPr>
            <a:normAutofit lnSpcReduction="10000"/>
          </a:bodyPr>
          <a:lstStyle/>
          <a:p>
            <a:pPr marL="0" indent="0">
              <a:lnSpc>
                <a:spcPct val="120000"/>
              </a:lnSpc>
              <a:buFontTx/>
              <a:buNone/>
              <a:defRPr/>
            </a:pPr>
            <a:r>
              <a:rPr lang="en-US" sz="3200" noProof="1"/>
              <a:t>Finanse</a:t>
            </a:r>
          </a:p>
          <a:p>
            <a:pPr>
              <a:lnSpc>
                <a:spcPct val="120000"/>
              </a:lnSpc>
              <a:defRPr/>
            </a:pPr>
            <a:r>
              <a:rPr lang="en-US" sz="2400" noProof="1"/>
              <a:t>Planowanie awaryjnych scenariuszy</a:t>
            </a:r>
          </a:p>
          <a:p>
            <a:pPr>
              <a:lnSpc>
                <a:spcPct val="120000"/>
              </a:lnSpc>
              <a:defRPr/>
            </a:pPr>
            <a:r>
              <a:rPr lang="en-US" sz="2400" noProof="1"/>
              <a:t>Ocena ryzyka portfela</a:t>
            </a:r>
          </a:p>
          <a:p>
            <a:pPr>
              <a:lnSpc>
                <a:spcPct val="120000"/>
              </a:lnSpc>
              <a:defRPr/>
            </a:pPr>
            <a:r>
              <a:rPr lang="en-US" sz="2400" noProof="1"/>
              <a:t>Wycena aktywów</a:t>
            </a:r>
          </a:p>
          <a:p>
            <a:pPr marL="0" indent="0">
              <a:lnSpc>
                <a:spcPct val="120000"/>
              </a:lnSpc>
              <a:buFontTx/>
              <a:buNone/>
              <a:defRPr/>
            </a:pPr>
            <a:endParaRPr lang="en-US" sz="2400" noProof="1"/>
          </a:p>
          <a:p>
            <a:pPr marL="0" indent="0">
              <a:lnSpc>
                <a:spcPct val="120000"/>
              </a:lnSpc>
              <a:buFontTx/>
              <a:buNone/>
              <a:defRPr/>
            </a:pPr>
            <a:r>
              <a:rPr lang="en-US" sz="3200" noProof="1"/>
              <a:t>Inżynieria produkcji</a:t>
            </a:r>
          </a:p>
          <a:p>
            <a:pPr>
              <a:lnSpc>
                <a:spcPct val="120000"/>
              </a:lnSpc>
              <a:defRPr/>
            </a:pPr>
            <a:r>
              <a:rPr lang="en-US" sz="2400" noProof="1"/>
              <a:t>Projektowanie materiałów (samochody, budynki)</a:t>
            </a:r>
          </a:p>
          <a:p>
            <a:pPr>
              <a:lnSpc>
                <a:spcPct val="120000"/>
              </a:lnSpc>
              <a:defRPr/>
            </a:pPr>
            <a:r>
              <a:rPr lang="en-US" sz="2400" noProof="1"/>
              <a:t>Układ linii produkcyjnych</a:t>
            </a:r>
          </a:p>
        </p:txBody>
      </p:sp>
    </p:spTree>
    <p:extLst>
      <p:ext uri="{BB962C8B-B14F-4D97-AF65-F5344CB8AC3E}">
        <p14:creationId xmlns:p14="http://schemas.microsoft.com/office/powerpoint/2010/main" val="8140956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33524" y="671451"/>
            <a:ext cx="6076986" cy="705321"/>
          </a:xfrm>
        </p:spPr>
        <p:txBody>
          <a:bodyPr>
            <a:noAutofit/>
          </a:bodyPr>
          <a:lstStyle/>
          <a:p>
            <a:r>
              <a:rPr lang="en-US" sz="2800" noProof="1"/>
              <a:t>Przykład zastosowania symulacji </a:t>
            </a:r>
            <a:br>
              <a:rPr lang="en-US" sz="2800" noProof="1"/>
            </a:br>
            <a:r>
              <a:rPr lang="en-US" sz="2800" noProof="1"/>
              <a:t>dlaczego kawa traci aromat w obecności wody? </a:t>
            </a:r>
          </a:p>
        </p:txBody>
      </p:sp>
      <p:sp>
        <p:nvSpPr>
          <p:cNvPr id="6" name="AutoShape 4" descr="data:image/jpeg;base64,/9j/4AAQSkZJRgABAQAAAQABAAD/2wCEAAkGBxQTEhUUExQWFhQWGR4bGBcYGR0cHBseHh0cHSAdHhccHSggHR8nHBsfIzIiJSorLi4uHR8zODMsNygtLisBCgoKDg0OGxAQGzUmICQvLDQ3NCwsLywvLzQsLCwsLDQwLDQsLCwsLCwsLCwsLDQsLCwsLCwsLCwsLC8sLCwsLP/AABEIALEBHAMBIgACEQEDEQH/xAAcAAACAgMBAQAAAAAAAAAAAAAEBQMGAAIHAQj/xABEEAACAQIEAwYDBQcBBwQDAQABAhEDIQAEEjEFQVEGEyJhcYEykbEjQqHB8AcUM1JictHhFjRDc4Ky8RWSosJTk7Mk/8QAGQEAAwEBAQAAAAAAAAAAAAAAAQIDAAQF/8QALREAAgIBAwMCBQQDAQAAAAAAAAECESEDEjEiQVETMgRhcZHwM0KBwRSx4VL/2gAMAwEAAhEDEQA/AEWacHwTqm1S1yTYH8sVbiHBHQyviW832jrh+8La5JmeU2u3W02xKlWQBIM32tAsJPytjx4TcOD2pRUuSjMP/O2MfcYtfEeHpVJizROoCPw88IMxw515Ejr/AKY64asZHNPTaB6dYrsxHlgtM+/MzbaN8BGmfliSmfz53xRpMmmxtS4np3mTYmf1/pgunxXTaDImI5dT6+eE6i4xI4AFyBvvvytiThEpuY/yWeEh2MnkBy9TO3Xrgs56dQF5vcyWPmIPhG488VLMV1tBA9Db0x4OI6D4JH48+vphfRvg3q1yX5c6KYksDUb70bdWgAH/AMY3y1ZSSSSZEjnAPObEk7Lz364o1HjZ53v+p64NHaMQADpnc/nA8vlhHoy8DLViy4VuIFvCLIvx3Nuim/8A7sFtm7gkwBYAWkx8KkAyD15Yp+V4ghEAwOoMz/k/P2xMmfkjTCkWB30Lzv8AzHE3pj7kWtKwcte5gVXgWEmEXbaeWCszxOF0pCxzsNJFxI6ETfbGvAey9erQNRi1KkASgIl384O09flio8cydQOqsDpDAICTBHmT96ZseWCtLyDeuxbx2gpAx3igXLFJJJPQaYCzvG98Q/7R0JJavTDnbVqXT5DkFjFJz2XNOmAqE1KqyAo2A5R88JqOS8Optziv+PBrJL1JXg7OvGF0DugaiGdb0yrgAyYGk2g8yMRZLiVKpzBhVBaI2m5m8jp53xy3LKaMMpKv/MDBHoRhhS7ZtIGZprXXk3w1R5ioBf8A6gcTehfBTfXJ1cZxbgeJrahbnsWP4GOWPO81aidLnUE8QspElYE7n4TG+KDw0pWSMhW1MQZoVYSvvP8AbViTdTOCKPaOojFWlTTMVGNio2shi4EXPlbEpQkuRotPgvYqMCbnU50hDGqR8J6KCARJ3jGhRirEkpbQUQg2OxLG8zI3GEnDeJazvBDAGqYvaZ9zB9jhxS4mkrsNZIZ+QYQTb1v88J+fn5Q1UE08tpIc6aYWNaWAg2gnpqE8uXpiNbBkC6Cv2kEQDBG1rmI2x4ymoqiuZD2YAHVsAbbASA0nljZxADVCdLEKQJmB4Tqfe4gwIsMYANWpvUlKjaDUDHwTGkDUpMXAsRJI/LEbE61chaZqQqHc6TYlgIHSLnfBT0WXXAHdINMLIIK3WD009Ou+Jf8A0/SO71TSUkyf6rgzzvy6+2BTYbQndCp06WHdj4rKCwv4o5bwPPEVegRIYRVLDSZJBDdLwuGoZAKqKxckLVcSfCI2vecD1s47CmaYVamggh1J0AGBJE3IAgTN9sDAysDFEk6UBAKy03M8wCSbYqvF+zRnv6EKBMoT4W6xzU4uJ74sHBbSGIFNoUXE+JhJ3m3pgU06ulxPPVczpg8hHiG2/lgJtO0FC7sP2kL1Bl68pVCzB2K+MkD5/KfPF/zatqmWAO0bdL2mIg2vNuhxzrivCmZ0cKO8p3R1OlvYDnfbntzxfq+eKgCqpSwvIj0O3ltim+LXgSUXYrrZ1WJWqAFlfFa28Ar93bzHywkz2SBckkNOxmLcvhIGH3EBLSu4+K0yCZ0jkLDr/nFeOeI2Wqw5XEi+xtYg4VryGN9ikgaZ21zzHxdZ8vfEYzAu53m46enLA2s2MRG89d7H8TOIKj3uSSBMH6xjoUTOQwp5jmxkbluYE2EDGBxBE7yZF9yLHpYYW/vEGfw5Tyt153xCc1AtaOXI3n64b0xdxJm0E/r5ThPXeDbngqpVJJOBKoB53x1aark5tV3waU3M77Yn78MSW9sDgwDiREgXi+KtIjFs2qoDtgfVyjG5qjYY3p0cZYWTPLwQY20SYxPXSRttjzLKDYWYbYO7Fm2ZoFZINsdm/ZZ+z9lC5nOydmp0G2HRnHM9F5c77c+yPD+6pioWiqSCpNog7ifTfFk7OdrKy5nUXqvQhhUYsTMqQIBO4aDbHPPV3YRaOjWWdM7U9s6eVqaaQ75z8SzCr6tf5AWxz/tR2oqvqenk17kjxgnUR5kC4HnEDFWqVX0p4/EGHef1AG8E32wzz3E0IVqbQw6YlcryWUI1g84dkc1mCjFKiU2IFwQdJPIbxiLja06TDWdj4UG/9zdPIYWU+LszNLGQd5wNns/3rDvFDvsGJ39euKptvKJONLDCs3mAwkbYVmCbgxjC+g2kA2jpjYC9ue2KRSElZFWqXtI6e3PFq4R2tNQLTz1I10FlrqQK6DaNRtVXya/nivZfhz1GgCB12t+ueD+IcPWjS/iKT/Kpk/PCyceAxT5LPxLJVadPvqFVauWkRWT4VG5SpTN6Z53x7wviOmweJJ8ZuLyRF/DvF774oPB+PV8pU7zL1CpNmXdXH8robMP0MXnKZSlxBe9oJ3OZPibKExTqlTJaixuJ/lN/UAkw1Ph6yimnr3hln4ZxcsVWmBMkOHY/EoiSTe4kYdZDMAqmk6gQGYvtqAg2MmSPe3LHMqVcU2PfMSyFgqGxXyJ6+X1wypccNQGGIDKDYhXUg7hWsFjmfPHK4dzo5OkLmqYOjUCxEkHql/h2GpbyTjwK1XROoECfCwhmUyg1bkaSCYt54rvDcwIIP3tBAIBuP5n5mAd/LDccSAOlPEwYENBFOIANwLkKwPtywn1BQYuRRtIMMWLCdIgmdQY8iADAmYxC2YEApLOtTSLEAlhBOsiIDG58sZVpL9/7R1K6WgWgwTo1CPCVviWu601aY0pASdwVa5geRi2NwYXurhX11AhQqWga9RBIMFh0HLrj2tRYuxdyGZSDfwAQDGkbG3474YPSCOVgKhQwd4JIYeECJk4Ep5QnQHLOtUhummQQZtJO24tgNdgpgHD+HqatIMNKnTYsxLx5bifzGHfEKwDFXju4sbyk7SwPw7WG1jfEfCsvpWdS92spYbamgtqE7RfYb9MSNXYNBuhkghYhYsFH05788ZYRm7YrZiD3dSYWSCYAItAPO0T+eFvEchqeS+gkbAsPwLDDTMZQmUKkVF8SszFyR0JtcR12jfHuXdWEvOqSCDyPz2xkuzNdZRx2uyhoZlBIlQdo6z1tbEWbzaiRe8TuTa++E9UFiZnVznG9Kk2mOf5Y9L0kuWc/qNvgkOd1C4jzx4MwvmL3Pl6YBAZZEY8auegxb012I+q1yOatEFJEx15YVlrbGcE5RyVkyegxqKLlp0GOZi3zwsem7Gl1JNGppzFvfGPTZmg7DDFciSvhBPpiVMtAGsacD1B/S8i5cnIJHyxsuSckAgrPM4Z5CgdTGmBAvLSflhjmcuQRPiEb8wevphJarTCtJNCL/wBLcwNQCzB88ENw1UZUAl2I2+6Os4Krq+kaaihBvPK+88+kYioFadQ1DV1MQRBiL4XdJ9x9sVwj0uTmQaqnu9gNwIsogeX44J4vTcE6aqqg2UCG9/fAlB3erYiIJ1fyjaY63wXk6FMuRBdli24JM3J6WwG6CkqK23fTJ1af54MfOME5/KtSFy/i2JWx9MWjPZd1SWqcpYACBHK4P6+WBK/G++RWWJ2j8iOeKeo/BNaayrKzwvKszBirFCbxufYXxZM8aQSadAeHnon/AOUTy643yzPR1M6lC3wki2207Az1ibYLznGVo0C2hob4fC2mQIA1ERy974WU5SlwaMYwjyVDvVewmDvCkx79MWXJ9nVXSWrQOald/wDqG3yOA8rlc2aPdUgUWqNbMSoEG/Lxb8sMuCUq1Wn9owCC2oXJjoDGDOWMM0I28oC7U5nu0001AA2defUEze3W+Kz+9lhc3xf81wDLaSaj1CvOXVR9N8JOH8DpEM1NHdJMFqZqGB6EIfUDB09SEYi6mlOUsCrhfDgYeoCV5L/N/phvxjjSUhpoGW5vEX/p6AcowtzRqVawp0V0hVghvBYczOx9MZUylJJV5aoOUjT7RvgtKTTl9gRuKqP3LLwziqcRQJm2WnmhApZogQ8bLWBtPIVPn1I1dWytU0a+tXEgi5JBFiN9SzeR54qtavBxaeC8eTMU1ymdaFFqGZN2onkrnc0iY5+H0uonpbsgjqKLoOynERUnVCr4G0z4GvfU29wBb13w94Vm1UDQLDWdLiBpNvCYsN7+npij8Ro1ctVNGsIdTsB4TeVYCIIJ5xOGuSzYLJr1CGDBEN01KZkT8MyRz5Rjknp1k6ozs6HkOJKFRlH2OkhzJkDYTzvIPtthrktICFvErfHqnf4Nif7Tz9Bii5XO01BaoVVlRVJFqQM25mCegubb4eZTOmpJh6Wt5R7EGPCdK/dBgMOdsRarIzRYqdZFiPE27rfVzTaZkyPLA2piqzNN/vKYYhVYAKFFpK32tOPMtmgyMwgOzagBALTfryK7fTBVWoKgbT4WZgE8g4mZjn7+vRbMF8LU6XkAAsxK8tPNRB3tq8pHXAVSgVJUF4I8LyCxURKA2IsLelzfB9dHYB0A7xT4R0ViCZHUwR7Y0zKd7Olrz4XH3GEjRKwSLx54ZrsImLlprUg6SKgllMgERaC4kARa3mML81k6VVtTNQpnYqTMe/MYYusl/Aus2ZdVgoIMki53kjYfXFytKvLmoN4EAQQOYkX9dsLdj8HzucwzsSBM8ycRVc0yW1A+gw27P5emFZmveAD9T1wZQoGvVFKjSDMeSjYbSTyAnfHqOai6rBzrTlJXeSt5egagLTGG3CuEsVL6CQBJdrLH9zWx0fh3YfL5NA7xVzJKjxQaasxt9nPIDdueAe2VUVPEfEtEyqMDAiRG8EE3+WIS+J3S2xH09FJW+SqZXh4DEd/RCH/8cuTP3QwGn8cKeOcRDtCtCLZQOfU4Lo8fJ1CqWYfdWwVY/pUCcAiumsEIpM2AG/sN8WhFp3JE5tONRY47PT3TM0hV5nz6YD4nmlN1JHTB+do1o1NCyLpJ/G0Y8ytBaNIO4BqOJneAdgPbCWr3FKdbQrhjqaYqkS1xHvEb++I87m2b7wWNtMb+4t8sJK/EKgaKZsx+E7SeccjHPDIcObTqdlk3gCfxJwHCssyneEeZShUdmPhKAeJm68oAtqjGuYoqNtP/ALcQ8IzzKWoTOttWo7C1yegAGJM/nqI8NNS5/mPP0HIYZxdgUlRGprqCy04VhE2uAdxf64KfLHLgOlQhzcmxB9euFVTi9QLoM6BYA8vLHnB6TV6q0gxAMlj0A3jzw7g6smtRXXI+4JUaqj1K7ggGESwBjcxzM2wHSzNL94EwJDAHkGIIFueLDxHhlDL0gALC4kkmes4qmU4ejl6niYK0Io3J3knp/riUWpNyZVppKKLDl8j+60/tGLuw+FjKqN407H1OAc72iZgyPDIRBBA2wt4nxapUsyvqAgyPpgjhnCKDoKlaqbidC2jyJIwdtdUgbr6YjXKccRqeppGk2jmIuu3MfTC2rxptJSk2gxqmPvbQJsAIHrM4FzuZy6EpToKRsJZzPtqifbB3ZvIUzSZnprrVvvi+03B9cHbFLdQN0m9pG3CqlektWpmA1pKEW9JDe0gYnzXaGoigAwBbwHwjpCm4t5YzM51YIZFj+kaT8xisZmlcw9uU7++Ggt3uFm9ntLFU413ghiDazfeGK5ma8sDzFjiTIZcv8CO5G+mT9MB1RDGxF9juMVhBJuiGpqNxROhm5xMizgWgpYgCT5Dc4eZbIkECrKdBEmPph5SSEjFyLFwlzxHJtliT++5VS+Xab1KQ+KkW5leXlHJTiq5PjOnyPTYzv8XK/wCeGtLiH7rWpVqAg0iGHVuoYxsRIPkcRftN4YlPN99R/gZpFr0z/eJI9Zv/ANWJpKTyijcoLATk+KEAE6RFwgHhkHUsqZE8tfW2LTlOJoHRSpc650LZ6YZJIIHLcgD33jHKMvnHp3B/09MNclx8q1zG1/vWMiGFxzEbQYxHU+GfYrD4hcM69wXiQeCWFQLTC98tt2JHh5kEcrX98WH/ANUCg38SrpZyp8CyYJaw+IREzzxxzL9qSwVEbSF3OxjUDpEESTf/ADiz8H4qU0RALD7rxNwVLydLEi03AmNxjklpyidClGXB0vhbvoMuZHiAAEnkRpMEaSbenniTMOaZDi1OIKAXJMDWBv6TsAcKeB8ZFYuVqAsmkyaZnxWHyKkGPKeWHesXsSVseekAXhSLgj6nphPkDvZFm01EFCJ/4ZNw4vvsTvIE9cLKy6j99SLMAogNzglGn2MYa16gU6oZ9beJR9wER4RzuAuJ1pLU8XgIkgb8iRFjyMjG27ngylSycDzlJMtQBEFm588W/wDZ0aK0kWknjqEtUdhMkWAHKBIj3xBR7AK4BztYNoCroo/zHkXPIegOHOSrU8uGSivd0wCoFvujTNzJOq5+eKasotUuRlYRxnPaFAm7uWGmIOkTdTuCT13xzTtNm27tk1STYjbnyww43xyK6IAW8JXw7yfEbDoCB5QcVyotSrmfhEU2V3BNoBmJvPSMPo6ddTFnPFIHy3AHVleoUABBK3JO1jtGJ82veOO7RtRMoy7SLzJ/zj2vme8LM9Tw6jCjc33M4FzvFoACEz6/njp65MlUILA7yuXqu0ZkgjSbodz5nlhdxrVspkKPh3MDzwxpZ/WilCANEsx/m5iPXrhdnM8o8NMXa3Un1xOO7dwUlt28iNKrSGg2w2yWfes4S8C7EclG5wx4fT0aVJWSYmOuDqdFgzogUuwIDbAQJuen+mKS1E8UShpNZsr1TLAB2TUGNgDzBg7YZcKyapSRmgVDOsMLgEwLdI+uDnilQUSodR4xNyeZvhBma1SuDoVmjcgGB77YW5SwO1GORhx/hgMgGRAIP4XxpkODNl21moqstjI8NxsDInkfliPLUWFLVXJk2VZ5RufnhRn67baiVG08sNFSfSmJJxXW0MOOMah/jhj/ACgQPrh9w6sn7imggNfUPO+A8hRp08uoSGr1YE85PLyAwuz9cUh3axq/4jL95uZB6TtgVa2oZYe5m8M7hEIlzF9vX2E4i4plEotAZotqYeZuY2mAY9RiXIZAIor1nKn7gU39cDZLJNXdpMUVuztb5nmfTBVXzhCytrjLDcgFcuKJCADUajGWjkAfP254CzdVVY6LctU3bzP+MT5jIrTH2bFQ4BAN5HIn13jocD5DhHeOA1QBd2POPLzwVt5szUqqsgdN6j+eHuSy1OkoHdd5UgMzEA78gDaL4aNl6S0ydIFJQSq82EEaj9RzxVxmKqKBOpfPl74G7fhYNs2ZlkeZqvUqqV0oo3BJ0knp/wCbYAXhlI0/tWY1TsqxY+ZI2xtlYID120g3FNCJPmTyx5nOOAAIiItMXgCSSOZc3JwEpcRC3F5kR8MTuKsvBt4T5f5x7xXOEyQen4Y9y2SOaV6gtVnwqNj5R64T5xnXwujKTeGBBj0PmMPGO6VvkSU1GFLgOr1dS4sHaVO84Lw6qbtTqVaM+WpiB7Kqj2xTqheB4WjlY3xdeOUyvZ/JBhBfNVGAPT7RfrilVRCTsogOPTEY1AI5Y1d8VJ2aFcTJWdfhYj3xirbGJRLbYzruBJ9i4/sn7RVKPEUBOpcwO6efOCD6ggD0Jx3vOKdQKlyAWk7g6iAyweRAI3gSMfK3cNTIaYIMgqbgi4IPI4+i+x3HDm8nSqFSQw01j/XYNA5CfF6Y8/4yKxJcHZoN8Pkd0KlrKKZMWEgiACSp53YG28Yko5fL3OksCbENaNtuW0++Blpr4WUAIHJUzcRG3lI+RxGldWA1+IgQGUxI32je8e2OROuUdFXwUvM8U0IWkEli5mzSdhA5gYqHF+NimqrqWbTI3NiDHPck+2POLcWFyzCBcMFsTA584ED54prZwVauqpcdB9cdGhobsvgGrrbcLlh9TjAQN3camN35x0HSd8AZNnZ9Sn8d8OKeUyzARp97HEOYydKndKig9JBH1x1KUVhIjKE3lvHyF9SgHrKvw6jeeXni4Usvl8sn2YBY7ubk/wCPbFYfh9dlWppAi4BN/liZuH1ioLOgEdZ/LA1KkkrNp3Ft7ckfGMwKhnn1xnDuGeJWLQCwUdSxiwHkDJPpgDL5YtUgsoC3JJthjknZhyUI0rUad7WUczYG23UYd9MaTFj1ytoYcYNMEoFI07NN5H3p9b4YZbP/AGWXrn4tbrUIFoJkmOVkxW69dWroHY92WGo7GJvb0wbms2tFalOmQaTMSsGSt/PqPriWzCRVzVv5DDj+TNavSVPiZ9M+m59hfBvGqiUF7lLBR8z1PUnfCLgXEa1TMo6rqCAyAQIBETJtP+uBeJZmpXr6NJ1MbDf5HpHPBcG2ovsBaiScl3Bc3WJiCTJjTG3p1xbOBslOh3dVQjsJholv10wFkctSoZul31lg7G2qLT7484zQavmUpoyg3Mna18CVTqPY0bg3J8gf7p4yUVkidDQdJkEQOXPAvD8jULNUKBxTN1mDJFiMFZ/iFUGHqauvrtyG2Nu67tdTE66igxMaRynqSPlhraWQUpPAs4jmnZwagIUQIHJRyHtg/i1ZzTVEXu6YFl5nzI3n1xpwnKF2Z6jfZ0zJ56vY8sRZl6tdnZFZgNza3vYYbFpeBM02+/3G/aCqBVUKLaU/AD/GA61Du2Gs+IL4l6eRPXrgZWqL3dXUGYDkbruIPtzxDl0qV6kDfdj0GFUK7jud9ibinEGYQDYm+B++IEEETtI39MPqWUVfAqgndmImPU8p8sLs1kw1XxVCEUAmd/MD9c8aMo8GnGXIbwbhqqJYK7N1uq/0qObdSNsS5bs0z6qZVVUknvD4iBygb7eYxvU4jSpidQnYAXgAkQOk2PyxrwjiNSo7HSRSCm/nIG/oTie6eZD7YYiFUsqmVqBaDmpKGdUC8/dMRPv0wTx3/wD1JQC6TVQ21CIBF5MTaL+mE9eqdYjz/IfngLN8UNLMqbRpvAvebzvgRUpO+40nGKp8B/E8rW0sngYxaCb+YkdcMv2pv3NLh+SJ8VCjrqAba3if/kH+eDOzFFalb95qEDLZdS7udiRDKo6mRJHS3MTR+0XFGzuaq1jvUMgfyqLKPYR7zimgn3I/EVwhe+ZBG18QhSeWHHDuBHX9r8IEwJk/nGJ+KGmBCoFjyg4t6sU6jkktGUlulgXQQL89x+WJaGZpjexGH3AKK6GqFSzGYI2EAfL1OE+eqeKYHvfCbrdFNtK0A57NhrL9Ixcf2TdoDlsx+71A3c5oqsyQFe4BjaDqg+3TFc4Zw4VnlQAoBnoD+eHFTKa2FPLo1WtO1MElTyNrLtM2iMCclWygRg29zZ2+rNNgSAqAgwWBGxU+ggD3A648GaRvF3xoz9214sG35gfhhXwHM1DRpU8z3b5kz3wXxEW3IH3jpEgWmY5YP1UzJNQf/r1et+V5tjzKadKjq+p86Z3Od4Yk92NgcaHNW0oovbzxFmMuFA6nE6Vgg8IHrz+ePYpVg4Llbs0TLACWqQegv+OIwq61uTe84dZNKWgNAYmNTGDBNoAOMfTMrSXf4jHLzwnqZZX0cIOzWZ1WBggfDzwsyGdSlUfvgZ+6DcDzjb3xmZeTJIVuRF/nj3L+N1VqeskwBG43JB9BOJxSSKSbbwTZjPNWulNmTaYgfMiBhbncyxMBQqiyqCCB+uuGHEeD1UnuQdG+mRPynEVXhKIo7xyzkTpTl9ScNBwXAk1qPD/4A8Op6iSwm2D+BcCFbxVXKJBNom3OTYDEnCs6uVQlqcs4OnVv6xH698R1M6+YcClTJckGF299reuC5SbdceQKMElu58DzP0svQpOuVJNvtW1TYECNWwJ1betsLezvEgM8lRl8J1AHkNQ64P421R1WlUIIRZZKQgEgTDG0bchfFaznFHqCJ8MQFFgOlhhNOO5D6jUWh52mTv8AMpTp3ZjE9OZJ8gJOBUoq+YIRiEpKS9W5OlbEhRa5gAYi7LuxqPB8RplQx+4DYt+XvglqYTXTyylgRDux5dZsAJwX09Jl1rd5/ohYLrVlpmxBGomTBkSLCLbAYDzlWpVqWBZmO0R/oMR5msVJUhfb8sNeE8Jqkd4H09LT+OD7VbF972olpdn65paCUTmSST9AfrgniVP93ywpoyg8+rHn6YA4lxfM07F5HUR/jGnBuEVM3qq1HK01MFjcsd4E+XPzwlOt0ngduKe2KyGcFyVNstII74kl55jlH664goVTR1aVu0c+k7dN9vLEXEctpI7onVIAGxPlg2hTFNfEQz8ydh6T9fpgN9/I0V+3wEZamRQD6gdcnVvJm/sNsJ89l0FMEHVWMl5JA32A2jBOZzbFZ2HKdz5xyH69UmfqyJw2nFtiasklkfZXs8EUNVgsfu9PLzxN3hpllYQrKNMG0yDB6WwEO0TNTXvF8QHxbExscLc/xTWIiASJvywPT1JS6g+ppwj0j3I0RVqR1ET+v1ti9ZD9m1Nk1SS3WF0/Igk/PHPOC1vujYRB5i8gT1nHZ/2a8WNVHo1PiHiX02I+n440k1hCbryznP7T8pm6VNaS0hTySx/DOoFj96oYEX2m3mTGKjwfKqjo5kxy6mDH4wcfT2aywIIYAg2IIkH1GOWdsf2amGq5Kx3NEmx/sJ2/tNvTBUunaZJbtzKtmWKjWCNfn1No8/1vhZx7LqwWbG0Hc35HrhbnqlSkRTq6gREqRBBHIzgTP59naT+vIY2npO00Pqa0aaYaarZddAfUpvIEYD73UYWWJ2UCSfbFh4B2ZzOc0sV7uiR8bRJA/lU7+u3rti/cB7M0MudHd6DuXMs5PITEAgXOwFrHC6mvHT5ywR03LjCKv2Q7D5iqAKxehSe+lR429f5RaPnMYv8AToU8nQFLK00WqGkIdLMxPMj4mjaSTz5WxtmsxFIMaUpTEaVgTPLwiQRzJH47BLUUVO+iGI8feQRTUbgN10/rfHFqaspvJ0Q01ELzPEGpr3rMpJB700l+NgDA0/0zuSP8EhqUA6S+oapNMzcknba/1xVczmNRBEUzHgR7RJksfKIib+l8a0eM5ikoRXEAdDv+ufPCYfI7j4OYJk2qDUQY2Xpa/wA/LBeX4RGk1TNvhG09CZw6zXE2FNFABcSXZT0G6iARK74GTOagsHeJi36vj0XqTaORaMU8gXFGH8NUA/lgfTARoVxaJsPadsNa7ISJqIsGepvvYYHzVSkXnvhtYaWi0c5w0ZNKqNOKbuzSlxMjTTWiC4jYEliOvXBCfvbtqZdCJN2sq+dpPPfzwyoV7JVoUTUYeFiq7j+4CJkD8cLuLdpKuogI1IxFpB9Z5nCq5Oox+4XUVcpfY0z3Gq6wHBubErv6GL4O7qssVagRdQ+G+qD1tb0wjyfEzrFSp49MaQfLBvF+MtVUk9MGWnwkjR1E7bZNxvhjNDNUBA2EfnOGnAWRaUUyoc/ETsonY8za8C5OK2uf+zAJnGmVomC7VCiHYDdvQbR5nGcJbabApx3XFcjTjHFBTVqaGXadR5mdyf8AHlhVlMiUUO27CVXnB2J6TiOnR1Fu7Encs52/ycOc8RVzGkGEtcXhQBy58hhvaqX8i+97pfwA5OtUpUnKLeo0Ei5AXl5XM+eJM1xLu07pAAIGphu56k9JmByGLFkaCKDoRgrHxM1pPvc26CMJuLZSiHFRUPhYEiZBAN5BP0wimpSyijhKMelkWT7PvVTvahNNRcSLnEqZ9qalRUDBeREW64I4l2pNUCmo8gPM2EYVZnIKCZY67hojSCOQtf1m/lhsv3C4Xs5G/D8gtem1arJSYVZiSOZO8YjyfaBcuHoFPsydQi8TuPwxFw3OaaQy5IEsIPK5An8cPqPDdFM1HAYmSqxCqs2t153xNum74KVaVciLhGYp1jUZp1rBRZgAdfMi344gzFYatUSRsDt6xibiGYF7+4thKveNsCR1xSMd2eBJScccjTJZJ8wCzOEXqRJPoOWFXE8p3ZhX1AYny5qoDI/Ef5wyr5RVOnSrtpUlm2lhPQwLxtyw27Y/kI4b4/P5ilOIjQFZQYsMOez3ZqpmwX0JRyy3qZmpIpoBvDH42/pX3jfAi5mpQYVaQpqydFVo9Ay/liXOcTrZ0B81XqVYsqEwq+iKAAfQYNqrQtSvaxjl8xlQ3dIjJQP8N2PicqY1MJ5/LeMXDsDxZaVeQQ2kwY5g+XpPvjnPGKDGmn2ZGlQo9BtbcWwVkYy9doqElEUi9n2LT8/a2JvqzY9bemj6hrIGAZbgiQeoOAalLC/9nfF1zOUABkpt10nb5GR8sPatPAonF06KV2r7I0M6v2i6agHhqLZh78x5HFJ4N+zmnlu8qZmK9RT9mkQhHUgm7eW2OwVaWAcxlwQQRIPXAduLSdDqrtlOqNrDSiDSNBIYqeROgHlEAsSOdug+Z4oqLqDMoA0sAAoM3AVdiNheN/kx412cZh9i2mBGk7RMwOk/4xROK52pTcjMUlGmSobkB94nnfbHC9GSZ1xnGQ7oP4zUZijEHSoBhVjdl6/+fRfm84pHiB7obQQQ5PNhyUQNvnhDm+OzpWSUiY2LXm5n4fK9hgCvxkCYYmT8JvEe8Rh46EmF6sUWb94k66g1Aiw+K5tAESojrO/rAFbiNJjLPVnopAA8ri+Krm+LuxJFpEecdLRbAVSs0/EfY46IfCvuQl8UlwX/ALL9jKzslWugKtbumjVH8xmywJPX8rX/ALAZJoAUoxsSlQkav7bqZ/PbDigA6GnAtYqCCJ3ubxf3xFlc+dXjAUEFPDAAYEAQ3xMItIkyMc0tWTd3RXaqK3nuwBFTSlfSpHh1ATI3FiNvTC/L9h8xrOru6iraASCx6QyiZ+RA3xes4xIiySQRuLg9AJM+3LGiZvvAtXwosX7wixFpCRG4iT0HXC+rPgKiuSn8UyOb0qtOgYMgBdJAjkdJhfQxisngOfFSGytS9wCk/wCgP446tVz01ArSyvCsDM6psQo5bbxz6YnymeMGizEuvxKpEkRAMiw2+k4aOtWKM4tnFKvZXMtUXVlq6K037tgLc9rYzN9nUQQzuD0MfSMdqpcSh2DeBU6XgTYlz8J2MdJxLmcyRDkKEBAfvJvJjV587xF8U/y5UT9GN5XJw3IdnVANWo+qmLKBYk+fIAfjjbPZ0RAAK9CAYHyx2rNcKy+YU0qlMGd3VAjBjcXkN+GOf8Z/Z66M37s+o3+zqQGj+ltm32MeuHj8QpO5MC09qqKE1ThWWTKsVJLNEkG5J5BeQ/xhTTzrnSKNJQVtqA35XLG8+uB+I98rdy1FkqXmVhjfrG1txY4IyuTZVGsrI2BYmDvMC0zi9Urkyd26igvMZAmCajlQbnU3ivBCidpm+A6uTaQqOZ38ZsANySeX+mNDxKo9RaSqs7A6rQPO2wx5nG7nWDVLu66WK2AuDAJ3FsFKSwzNxadGjZemt1PjBkNBAkGbLO2Na2Y1sdUSZYkfXBXA+CHNSQdKCxO5PoPzw0r9nKVJgy1H1LzOmJ9I3xnNJ03kCi2rSwLP9nszVQMtNoN9TQv1v+GGFWlmFpAPmElRGi/6m2+F9XjVSmxBZmY7NN/niLMrWqzNNm1DkPz67YHU+aoboV1yLauVqOfDLxvp2HvthzwWnWd0oBIO5J2AG5x7Tr1qkUQvdBReRAA8hzxtlc4uVql6dYuY0sG8+gnDOTapoWMVF2n+f7Gtc0qcro1tzLGfw2wi4vnpEr8W3lHTDnhOROdDVmPd01Om3xMfLlHnfEPEOz9EbO4PmR/jEk4Rlkq1OcMCfLZF6iancIp2gST7TbDPI0kowEBJ5uw3Pl0A2/HAXDqkVlouRovDecHSD7wMNcxViwJkYabfHYWCX8ogzmbmxaf1/jAuTplJqGiah2pzAXzN9/bzxHxCoseNQZ3I3B/XO2IcvxViLgMfoOgHlywYxxhAlLNNnQP2Ydpv3bNKtZwq1rMIgA22P62x3qqk4+RmzMxyNiAcfQX7KO1f75l+6czVpAepXb5g29CMFeCWrH9yLW64GqU8H1UwOyYVmixe9LC3jPCaFamVroGXz3HoRcH0wdxXitKgDrYSOX+emOX8f7QZvNsVyvgTY1P8fqcK34HQg7SdhFpsxy9bwk2p1GGr2bn6HFNfLBJJYeEwQLn3HLF8XgT5ekazk1DTcNUYydR2UAnkNyMVTtiq1M7U7gEhoJA/mIvimm3dN4FlVcZEusT5frlj1gRtMYk/doEMCMRGgx88XTRFxkux3bKVNBCtNPUdWk/zCJAUDmBz6Y1ztGX1ahTVhuzEtqEQQDYG3LEKhgzqN6klWbkQLyzGI9JxKaQqIROuBsp+ctvvabY8ReD1PmbZfNgtMFjOnUZ1ahYNo5SbXjARULUNOoTDLKqDqedRkC0ACRYeWNlzOp9EikLhlRfEDAglh8pvtviLjGaVKbt8IBEMsapBDHxXExJ54PPBlgKZ1qfZN9msgFQCXgfCS8zcxfoT7eUs2SZpbT3TCQCDNmZjswmY52wkr9pl8L6CwYSwjSZ5STdoHoPXE2ez3eKBqXRpBKr8N7jlMkQT6+WG2MCZYMxRZnQ02B0mCzWQCL6VvJ8/P1xBxDiQpAsfGQsFmmJ9NjaI9Tio1e0MMBWYlNtQF12gxYNEDfAa5ypm6lPL0pZ3OkRfzLecKCfbDw0ndsEmN+C5nP5usP3YAqphnqQEHOCxEzAm0nbrjp9bI03ZixkqYMtCsekbkk+lvUY84VlxRpLTo0NCIfg0XO3iZib3i53Ixo9EVKne6dYptpWVhQ1paQTNzb/TCSafCFt3yL8+tOorDMUaA7v4bEhBYQahNybWsLfJTX4blWWWy+X0pMMyKpY9QiiGUeZvGHFXS5Rh4JYsAPEFsYdlHPSLA7YHzChahRzUdqkfALkDaUiwHM+fLCJvsx8Ffy/ZfJgh1oqswWId1cDYECIWT0tgT/Y3h2sU2Ss7NcNrY26tpsBynDvPZgqHp1G1KLIEB1f+/efK/rgUVairFNFpBR8UnxT/AEkEnznflhlqzT9wHpxaqhHmexWTn7NqwfTASnUUBT6mnLCTva2GeR7A5VQe8rZl/wDrEAeyz7/IYIXTSBMs0C5JnTzg8on8sL872hdW1DmIa92HQ/5jDrU1X3B6cOyC6vZvhWXYu6gx/CLtUZWMcwG9OUybYIy3EeHOQXVNWkAp9otMEXsTeeVycUrjfFe/KarlQQAdx77m1p3wvpsUM3ZOfUT064ooSkrk8mxHg6jV7P5ZyyHKUtWkMoYqCPfmCbC+JE4Dkg6FcnQYkQRpp2I6eC7HzAPmMUjsl2iFOsKbeOm0BZJBQj4Y8v6dpjFrq19SvSVbWBq7aZIMN1Mbxv5YjPfB02HapdgzM6B3lKlQRSpEtpRQurkygDUYkzB2xpmuG5UBmrU6ZDEAAooJi0hALBvInHr1UpkDSRLeEgEnpqJmT6b4g1Szhq01T4kJHhNoBEfD+eJ7n5GpG+Y4bkvEDlsrJEppVRMC4us72iRiQ0qIpqxytCD4YVUIJJiASshp9BiB60sDCGqRpKwAGgTdeXMwP/ArZlVKvU0a2ZtKkkwRYLHWfveg9S5vyZRXg3fhtCow7yjRLSwKFKSkgCAusC5iDGAqHZfKMFapllUXBpp8RnmxEFfQHptgmklTRTFQo1TUTTkWpTuGPr15xuYxDxHNKoKwdRMOxNmG+5sIHI/64KlJd39zOMX2BMz2Y4eNSmmQ0yoV6gLAbgMWa/lHzxtwPI08lme9yhqzAITUHHMEMbW3WxJ6gRONqBLhkRyaTR9owOvb7ptcCxHnPlg4VqdINoChrDwrY/SWj269cMtWa7genF9jofD+12XrUtZOhh8SHefLqMVPtL2/3Sj4AN33b2GwOKVx3NNTqM6GFfcREHrp5TfFOzObN9X3re/l/nHdDrVnE4qBY8zxN8xUhie7G97k+vPFw4BkZTWfCi/qBis9hOzD5hi7eCgh8bef8o6n6YtXaPidNYppamgJ0g7gX36nqeuNKKQVJsB7T9olSmaSLqtYRN+pxzCtmGSASdMk+pO5MbnDDifG1qeNLBuXTywtooarqkTJv6czPpgpf+lgZYXS8kIzwZlDnwzcwJj5Yv3A+AZepSDtTnXJWATbYT52n0jFYodnVGYpUh4zWJ0WMaRzIO/M+2OpUqagBUHdqoChfQDkMR19RJJQKaallzOc5jjNSbliZ3Lz5z1xFxHtXUYCmzQJJJgQSYuQByg/PC+oJqMT5fngOtRV6ig2EHFY6cLtoWc5VgJTiJ3Z2Df0QOQ54e1O0BzCamUSlgogA7SbCL2xWK/CYuGw6ohe4UrFlAHqN/xvgzjDlGhKd0ws8dQiGhWHMXB8xgbM8e8JCQD9flf9cuaTiaSO8Wx+8OvnjTL5AuJkkdADjLShVsEtWd7UjermTU8O5JjHUexnA0ywbMkj94qArSWdMWuQCd2Np6DzxSOH5KkkEpDbTefbocb8a7VkQEMAEkAKB4gbEyJs0mcT1N03thwOqit02df4VmwUVq2oeE954rhVMLsdiPfB+RQBEWlqSkSCHJ1eGGYsd9/hk9fLFC7KcbR1DlqLK5BKMvwmfEhJPw3nbkMW3JZsVAWCL3Y1roU6dJVYAgRadgOoxySi4umUu8ob0qLNSfToJnw8iTynpAjC5Qx0KrPrE97VNixsdKkRadp6XwfmaqgJULEOoYhXFpbwz1ED64my1I06YIOqZBAMySfPq30wtWzXQk/c1pgNEAmCwAJZjbxXlr+k/hhdnqhV2pakVmuoJ0knyHL3j3w5bJai1F6ZR9MtWB/mJgKNiYsca0MkqDRTCgqsyzXI6Xm5iYHLGoNlF7QO5pqaau+rwkU0K+JTP2iHz5jFfzefDAWIIsQd5FsdRqcOqMgc2Q2cQfmLWHlincd7DPVYPSbS5J18ww/mEb+g25nFdOSWGBlCz9a1jBGxxPw3NOw/hN6xb54Zv+zzP6ie6NRVIutgfPU0W9MWnKdisywQE06SGQCzSbf2g/X5Y6ZTilRONt2UvhmVfv8AVGmPhU/ebkBHrOOjZUJSRmM+GLPuTEbc1v7Xwbkv2e0KY15irUeSNJTwL682/HDrh/B6biWUGmoBpkzqb3babAY5dV7pIpFpIrQapoqQ6sTLaJNhYBlO5A/XPBFHK1AoYU+9ZwNl0mwsTaxn2/K1JUT+JT0IPhCNsx5wBc3PvgSq6sz2KBWEkHQrMTeYvAtiVJdw7m+xXBwerABUCrpMMCPESCdO8gAc8b/+j5j7Ko1JBVAALGAoH9vWMWxLA6iGW516bi9/M41zgquv2chWN9cWXyHntfzwaVG3Mp1XgldgVpd2wYm+sSd9+Vvp1wlq/s8ztQkF6YI3JLMByiw3gfTHUEKLrDaQF2gX2AAUDbfEmUpd34Z1GmCSJvLEmTG+Hg9vAsnZzTIdiM3QIWnWSojEd4uorbqpawaJ/Pyg7V8H4ilPRSpM6rLeDSSB5AGcdbpZcfyeJZI9Tf8AROFlWoKmmojIagkMCp0kD3389sNuzbWQXeEcLyXaQNlxRryzhyCWmVW25PMGYB2xlHgR1q1QjRyeQRHUL1jli7drOyKZhu8pgLVMxGxPQmL+vLHMx31GpUSoGVh4YBEA9eht0x1ac072kpx43F3z3aMUqIoUjppKLDmxO5OK7l889RmBaWYeEGIttFtxc+eEFBXckkmJ33PywZRpopDFnBUgiRFwZHLBlp+Xk0JeEGZjs9UcluYjWREDn9OuGvA+zpSoAFLk3J+Hw+hPl54hXtDY+A3EFgCDHW9icXrgWRWqqKophRB1bSDESP5iTtjn1J6lbWWjCF2iXszwdqba3H2gEKxQDwsZgeZtf0wxclmYmneeR6gEe8HDKuWcgA+HZIN2MEG83AkekHAlYVjpIUXEkwbkknbEcmbOHn4/10OAD/GGMxmPSh/Rz6vC+oxr/Aca8G/hP64zGYD9o3719CGvtU9D+WHPDPgp+gxmMwkuBlyacS3b+0/UYq3Fvj9h9Me4zD/D8k/ifaNeyfP+4fljsvDvhb+78kxmMxy/E/qMpofpoe5/+NX/AOUfqMEp9z+5P+7GYzHKvc/zuyr9qJ858Lf3j6jEGX/4fo+MxmKS/PuDse5b4av9p+gxr2R/g0/+X/nHuMwF7kaXtYTR2f0/xiZv92PvjMZjefoK+31FvaH73/KP/biTK/BR/tp/THmMwi90h17ULsr/ALyPT/7DBnHPgPqP+7GYzCr9N/yN+5B3EP8Ad2/t/wDtgCv8Q/5Z/wC4YzGYvPl/Rf2Tjwa5j+DU/tTDbh3/ABvb88e4zCafP58zant/PkGL8L+/0GFfDP4L/wBv+ce4zD/uX0Yi4f8ABXs3/Aof8wfU45f20/3h/wC4/UY9xmDpe5FOzK7lf18xhlS3HrjMZjqmLAFz/wAJx0Psx/Apf3D/APnjMZjm+I9i+pSPLLhU+Kj/AGv/ANrYJOy+n5nGYzA8/ngl+f7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6" descr="data:image/jpeg;base64,/9j/4AAQSkZJRgABAQAAAQABAAD/2wCEAAkGBxQTEhUUExQWFhQWGR4bGBcYGR0cHBseHh0cHSAdHhccHSggHR8nHBsfIzIiJSorLi4uHR8zODMsNygtLisBCgoKDg0OGxAQGzUmICQvLDQ3NCwsLywvLzQsLCwsLDQwLDQsLCwsLCwsLCwsLDQsLCwsLCwsLCwsLC8sLCwsLP/AABEIALEBHAMBIgACEQEDEQH/xAAcAAACAgMBAQAAAAAAAAAAAAAEBQMGAAIHAQj/xABEEAACAQIEAwYDBQcBBwQDAQABAhEDIQAEEjEFQVEGEyJhcYEykbEjQqHB8AcUM1JictHhFjRDc4Ky8RWSosJTk7Mk/8QAGQEAAwEBAQAAAAAAAAAAAAAAAQIDAAQF/8QALREAAgIBAwMCBQQDAQAAAAAAAAECESEDEjEiQVETMgRhcZHwM0KBwRSx4VL/2gAMAwEAAhEDEQA/AEWacHwTqm1S1yTYH8sVbiHBHQyviW832jrh+8La5JmeU2u3W02xKlWQBIM32tAsJPytjx4TcOD2pRUuSjMP/O2MfcYtfEeHpVJizROoCPw88IMxw515Ejr/AKY64asZHNPTaB6dYrsxHlgtM+/MzbaN8BGmfliSmfz53xRpMmmxtS4np3mTYmf1/pgunxXTaDImI5dT6+eE6i4xI4AFyBvvvytiThEpuY/yWeEh2MnkBy9TO3Xrgs56dQF5vcyWPmIPhG488VLMV1tBA9Db0x4OI6D4JH48+vphfRvg3q1yX5c6KYksDUb70bdWgAH/AMY3y1ZSSSSZEjnAPObEk7Lz364o1HjZ53v+p64NHaMQADpnc/nA8vlhHoy8DLViy4VuIFvCLIvx3Nuim/8A7sFtm7gkwBYAWkx8KkAyD15Yp+V4ghEAwOoMz/k/P2xMmfkjTCkWB30Lzv8AzHE3pj7kWtKwcte5gVXgWEmEXbaeWCszxOF0pCxzsNJFxI6ETfbGvAey9erQNRi1KkASgIl384O09flio8cydQOqsDpDAICTBHmT96ZseWCtLyDeuxbx2gpAx3igXLFJJJPQaYCzvG98Q/7R0JJavTDnbVqXT5DkFjFJz2XNOmAqE1KqyAo2A5R88JqOS8Optziv+PBrJL1JXg7OvGF0DugaiGdb0yrgAyYGk2g8yMRZLiVKpzBhVBaI2m5m8jp53xy3LKaMMpKv/MDBHoRhhS7ZtIGZprXXk3w1R5ioBf8A6gcTehfBTfXJ1cZxbgeJrahbnsWP4GOWPO81aidLnUE8QspElYE7n4TG+KDw0pWSMhW1MQZoVYSvvP8AbViTdTOCKPaOojFWlTTMVGNio2shi4EXPlbEpQkuRotPgvYqMCbnU50hDGqR8J6KCARJ3jGhRirEkpbQUQg2OxLG8zI3GEnDeJazvBDAGqYvaZ9zB9jhxS4mkrsNZIZ+QYQTb1v88J+fn5Q1UE08tpIc6aYWNaWAg2gnpqE8uXpiNbBkC6Cv2kEQDBG1rmI2x4ymoqiuZD2YAHVsAbbASA0nljZxADVCdLEKQJmB4Tqfe4gwIsMYANWpvUlKjaDUDHwTGkDUpMXAsRJI/LEbE61chaZqQqHc6TYlgIHSLnfBT0WXXAHdINMLIIK3WD009Ou+Jf8A0/SO71TSUkyf6rgzzvy6+2BTYbQndCp06WHdj4rKCwv4o5bwPPEVegRIYRVLDSZJBDdLwuGoZAKqKxckLVcSfCI2vecD1s47CmaYVamggh1J0AGBJE3IAgTN9sDAysDFEk6UBAKy03M8wCSbYqvF+zRnv6EKBMoT4W6xzU4uJ74sHBbSGIFNoUXE+JhJ3m3pgU06ulxPPVczpg8hHiG2/lgJtO0FC7sP2kL1Bl68pVCzB2K+MkD5/KfPF/zatqmWAO0bdL2mIg2vNuhxzrivCmZ0cKO8p3R1OlvYDnfbntzxfq+eKgCqpSwvIj0O3ltim+LXgSUXYrrZ1WJWqAFlfFa28Ar93bzHywkz2SBckkNOxmLcvhIGH3EBLSu4+K0yCZ0jkLDr/nFeOeI2Wqw5XEi+xtYg4VryGN9ikgaZ21zzHxdZ8vfEYzAu53m46enLA2s2MRG89d7H8TOIKj3uSSBMH6xjoUTOQwp5jmxkbluYE2EDGBxBE7yZF9yLHpYYW/vEGfw5Tyt153xCc1AtaOXI3n64b0xdxJm0E/r5ThPXeDbngqpVJJOBKoB53x1aark5tV3waU3M77Yn78MSW9sDgwDiREgXi+KtIjFs2qoDtgfVyjG5qjYY3p0cZYWTPLwQY20SYxPXSRttjzLKDYWYbYO7Fm2ZoFZINsdm/ZZ+z9lC5nOydmp0G2HRnHM9F5c77c+yPD+6pioWiqSCpNog7ifTfFk7OdrKy5nUXqvQhhUYsTMqQIBO4aDbHPPV3YRaOjWWdM7U9s6eVqaaQ75z8SzCr6tf5AWxz/tR2oqvqenk17kjxgnUR5kC4HnEDFWqVX0p4/EGHef1AG8E32wzz3E0IVqbQw6YlcryWUI1g84dkc1mCjFKiU2IFwQdJPIbxiLja06TDWdj4UG/9zdPIYWU+LszNLGQd5wNns/3rDvFDvsGJ39euKptvKJONLDCs3mAwkbYVmCbgxjC+g2kA2jpjYC9ue2KRSElZFWqXtI6e3PFq4R2tNQLTz1I10FlrqQK6DaNRtVXya/nivZfhz1GgCB12t+ueD+IcPWjS/iKT/Kpk/PCyceAxT5LPxLJVadPvqFVauWkRWT4VG5SpTN6Z53x7wviOmweJJ8ZuLyRF/DvF774oPB+PV8pU7zL1CpNmXdXH8robMP0MXnKZSlxBe9oJ3OZPibKExTqlTJaixuJ/lN/UAkw1Ph6yimnr3hln4ZxcsVWmBMkOHY/EoiSTe4kYdZDMAqmk6gQGYvtqAg2MmSPe3LHMqVcU2PfMSyFgqGxXyJ6+X1wypccNQGGIDKDYhXUg7hWsFjmfPHK4dzo5OkLmqYOjUCxEkHql/h2GpbyTjwK1XROoECfCwhmUyg1bkaSCYt54rvDcwIIP3tBAIBuP5n5mAd/LDccSAOlPEwYENBFOIANwLkKwPtywn1BQYuRRtIMMWLCdIgmdQY8iADAmYxC2YEApLOtTSLEAlhBOsiIDG58sZVpL9/7R1K6WgWgwTo1CPCVviWu601aY0pASdwVa5geRi2NwYXurhX11AhQqWga9RBIMFh0HLrj2tRYuxdyGZSDfwAQDGkbG3474YPSCOVgKhQwd4JIYeECJk4Ep5QnQHLOtUhummQQZtJO24tgNdgpgHD+HqatIMNKnTYsxLx5bifzGHfEKwDFXju4sbyk7SwPw7WG1jfEfCsvpWdS92spYbamgtqE7RfYb9MSNXYNBuhkghYhYsFH05788ZYRm7YrZiD3dSYWSCYAItAPO0T+eFvEchqeS+gkbAsPwLDDTMZQmUKkVF8SszFyR0JtcR12jfHuXdWEvOqSCDyPz2xkuzNdZRx2uyhoZlBIlQdo6z1tbEWbzaiRe8TuTa++E9UFiZnVznG9Kk2mOf5Y9L0kuWc/qNvgkOd1C4jzx4MwvmL3Pl6YBAZZEY8auegxb012I+q1yOatEFJEx15YVlrbGcE5RyVkyegxqKLlp0GOZi3zwsem7Gl1JNGppzFvfGPTZmg7DDFciSvhBPpiVMtAGsacD1B/S8i5cnIJHyxsuSckAgrPM4Z5CgdTGmBAvLSflhjmcuQRPiEb8wevphJarTCtJNCL/wBLcwNQCzB88ENw1UZUAl2I2+6Os4Krq+kaaihBvPK+88+kYioFadQ1DV1MQRBiL4XdJ9x9sVwj0uTmQaqnu9gNwIsogeX44J4vTcE6aqqg2UCG9/fAlB3erYiIJ1fyjaY63wXk6FMuRBdli24JM3J6WwG6CkqK23fTJ1af54MfOME5/KtSFy/i2JWx9MWjPZd1SWqcpYACBHK4P6+WBK/G++RWWJ2j8iOeKeo/BNaayrKzwvKszBirFCbxufYXxZM8aQSadAeHnon/AOUTy643yzPR1M6lC3wki2207Az1ibYLznGVo0C2hob4fC2mQIA1ERy974WU5SlwaMYwjyVDvVewmDvCkx79MWXJ9nVXSWrQOald/wDqG3yOA8rlc2aPdUgUWqNbMSoEG/Lxb8sMuCUq1Wn9owCC2oXJjoDGDOWMM0I28oC7U5nu0001AA2defUEze3W+Kz+9lhc3xf81wDLaSaj1CvOXVR9N8JOH8DpEM1NHdJMFqZqGB6EIfUDB09SEYi6mlOUsCrhfDgYeoCV5L/N/phvxjjSUhpoGW5vEX/p6AcowtzRqVawp0V0hVghvBYczOx9MZUylJJV5aoOUjT7RvgtKTTl9gRuKqP3LLwziqcRQJm2WnmhApZogQ8bLWBtPIVPn1I1dWytU0a+tXEgi5JBFiN9SzeR54qtavBxaeC8eTMU1ymdaFFqGZN2onkrnc0iY5+H0uonpbsgjqKLoOynERUnVCr4G0z4GvfU29wBb13w94Vm1UDQLDWdLiBpNvCYsN7+npij8Ro1ctVNGsIdTsB4TeVYCIIJ5xOGuSzYLJr1CGDBEN01KZkT8MyRz5Rjknp1k6ozs6HkOJKFRlH2OkhzJkDYTzvIPtthrktICFvErfHqnf4Nif7Tz9Bii5XO01BaoVVlRVJFqQM25mCegubb4eZTOmpJh6Wt5R7EGPCdK/dBgMOdsRarIzRYqdZFiPE27rfVzTaZkyPLA2piqzNN/vKYYhVYAKFFpK32tOPMtmgyMwgOzagBALTfryK7fTBVWoKgbT4WZgE8g4mZjn7+vRbMF8LU6XkAAsxK8tPNRB3tq8pHXAVSgVJUF4I8LyCxURKA2IsLelzfB9dHYB0A7xT4R0ViCZHUwR7Y0zKd7Olrz4XH3GEjRKwSLx54ZrsImLlprUg6SKgllMgERaC4kARa3mML81k6VVtTNQpnYqTMe/MYYusl/Aus2ZdVgoIMki53kjYfXFytKvLmoN4EAQQOYkX9dsLdj8HzucwzsSBM8ycRVc0yW1A+gw27P5emFZmveAD9T1wZQoGvVFKjSDMeSjYbSTyAnfHqOai6rBzrTlJXeSt5egagLTGG3CuEsVL6CQBJdrLH9zWx0fh3YfL5NA7xVzJKjxQaasxt9nPIDdueAe2VUVPEfEtEyqMDAiRG8EE3+WIS+J3S2xH09FJW+SqZXh4DEd/RCH/8cuTP3QwGn8cKeOcRDtCtCLZQOfU4Lo8fJ1CqWYfdWwVY/pUCcAiumsEIpM2AG/sN8WhFp3JE5tONRY47PT3TM0hV5nz6YD4nmlN1JHTB+do1o1NCyLpJ/G0Y8ytBaNIO4BqOJneAdgPbCWr3FKdbQrhjqaYqkS1xHvEb++I87m2b7wWNtMb+4t8sJK/EKgaKZsx+E7SeccjHPDIcObTqdlk3gCfxJwHCssyneEeZShUdmPhKAeJm68oAtqjGuYoqNtP/ALcQ8IzzKWoTOttWo7C1yegAGJM/nqI8NNS5/mPP0HIYZxdgUlRGprqCy04VhE2uAdxf64KfLHLgOlQhzcmxB9euFVTi9QLoM6BYA8vLHnB6TV6q0gxAMlj0A3jzw7g6smtRXXI+4JUaqj1K7ggGESwBjcxzM2wHSzNL94EwJDAHkGIIFueLDxHhlDL0gALC4kkmes4qmU4ejl6niYK0Io3J3knp/riUWpNyZVppKKLDl8j+60/tGLuw+FjKqN407H1OAc72iZgyPDIRBBA2wt4nxapUsyvqAgyPpgjhnCKDoKlaqbidC2jyJIwdtdUgbr6YjXKccRqeppGk2jmIuu3MfTC2rxptJSk2gxqmPvbQJsAIHrM4FzuZy6EpToKRsJZzPtqifbB3ZvIUzSZnprrVvvi+03B9cHbFLdQN0m9pG3CqlektWpmA1pKEW9JDe0gYnzXaGoigAwBbwHwjpCm4t5YzM51YIZFj+kaT8xisZmlcw9uU7++Ggt3uFm9ntLFU413ghiDazfeGK5ma8sDzFjiTIZcv8CO5G+mT9MB1RDGxF9juMVhBJuiGpqNxROhm5xMizgWgpYgCT5Dc4eZbIkECrKdBEmPph5SSEjFyLFwlzxHJtliT++5VS+Xab1KQ+KkW5leXlHJTiq5PjOnyPTYzv8XK/wCeGtLiH7rWpVqAg0iGHVuoYxsRIPkcRftN4YlPN99R/gZpFr0z/eJI9Zv/ANWJpKTyijcoLATk+KEAE6RFwgHhkHUsqZE8tfW2LTlOJoHRSpc650LZ6YZJIIHLcgD33jHKMvnHp3B/09MNclx8q1zG1/vWMiGFxzEbQYxHU+GfYrD4hcM69wXiQeCWFQLTC98tt2JHh5kEcrX98WH/ANUCg38SrpZyp8CyYJaw+IREzzxxzL9qSwVEbSF3OxjUDpEESTf/ADiz8H4qU0RALD7rxNwVLydLEi03AmNxjklpyidClGXB0vhbvoMuZHiAAEnkRpMEaSbenniTMOaZDi1OIKAXJMDWBv6TsAcKeB8ZFYuVqAsmkyaZnxWHyKkGPKeWHesXsSVseekAXhSLgj6nphPkDvZFm01EFCJ/4ZNw4vvsTvIE9cLKy6j99SLMAogNzglGn2MYa16gU6oZ9beJR9wER4RzuAuJ1pLU8XgIkgb8iRFjyMjG27ngylSycDzlJMtQBEFm588W/wDZ0aK0kWknjqEtUdhMkWAHKBIj3xBR7AK4BztYNoCroo/zHkXPIegOHOSrU8uGSivd0wCoFvujTNzJOq5+eKasotUuRlYRxnPaFAm7uWGmIOkTdTuCT13xzTtNm27tk1STYjbnyww43xyK6IAW8JXw7yfEbDoCB5QcVyotSrmfhEU2V3BNoBmJvPSMPo6ddTFnPFIHy3AHVleoUABBK3JO1jtGJ82veOO7RtRMoy7SLzJ/zj2vme8LM9Tw6jCjc33M4FzvFoACEz6/njp65MlUILA7yuXqu0ZkgjSbodz5nlhdxrVspkKPh3MDzwxpZ/WilCANEsx/m5iPXrhdnM8o8NMXa3Un1xOO7dwUlt28iNKrSGg2w2yWfes4S8C7EclG5wx4fT0aVJWSYmOuDqdFgzogUuwIDbAQJuen+mKS1E8UShpNZsr1TLAB2TUGNgDzBg7YZcKyapSRmgVDOsMLgEwLdI+uDnilQUSodR4xNyeZvhBma1SuDoVmjcgGB77YW5SwO1GORhx/hgMgGRAIP4XxpkODNl21moqstjI8NxsDInkfliPLUWFLVXJk2VZ5RufnhRn67baiVG08sNFSfSmJJxXW0MOOMah/jhj/ACgQPrh9w6sn7imggNfUPO+A8hRp08uoSGr1YE85PLyAwuz9cUh3axq/4jL95uZB6TtgVa2oZYe5m8M7hEIlzF9vX2E4i4plEotAZotqYeZuY2mAY9RiXIZAIor1nKn7gU39cDZLJNXdpMUVuztb5nmfTBVXzhCytrjLDcgFcuKJCADUajGWjkAfP254CzdVVY6LctU3bzP+MT5jIrTH2bFQ4BAN5HIn13jocD5DhHeOA1QBd2POPLzwVt5szUqqsgdN6j+eHuSy1OkoHdd5UgMzEA78gDaL4aNl6S0ydIFJQSq82EEaj9RzxVxmKqKBOpfPl74G7fhYNs2ZlkeZqvUqqV0oo3BJ0knp/wCbYAXhlI0/tWY1TsqxY+ZI2xtlYID120g3FNCJPmTyx5nOOAAIiItMXgCSSOZc3JwEpcRC3F5kR8MTuKsvBt4T5f5x7xXOEyQen4Y9y2SOaV6gtVnwqNj5R64T5xnXwujKTeGBBj0PmMPGO6VvkSU1GFLgOr1dS4sHaVO84Lw6qbtTqVaM+WpiB7Kqj2xTqheB4WjlY3xdeOUyvZ/JBhBfNVGAPT7RfrilVRCTsogOPTEY1AI5Y1d8VJ2aFcTJWdfhYj3xirbGJRLbYzruBJ9i4/sn7RVKPEUBOpcwO6efOCD6ggD0Jx3vOKdQKlyAWk7g6iAyweRAI3gSMfK3cNTIaYIMgqbgi4IPI4+i+x3HDm8nSqFSQw01j/XYNA5CfF6Y8/4yKxJcHZoN8Pkd0KlrKKZMWEgiACSp53YG28Yko5fL3OksCbENaNtuW0++Blpr4WUAIHJUzcRG3lI+RxGldWA1+IgQGUxI32je8e2OROuUdFXwUvM8U0IWkEli5mzSdhA5gYqHF+NimqrqWbTI3NiDHPck+2POLcWFyzCBcMFsTA584ED54prZwVauqpcdB9cdGhobsvgGrrbcLlh9TjAQN3camN35x0HSd8AZNnZ9Sn8d8OKeUyzARp97HEOYydKndKig9JBH1x1KUVhIjKE3lvHyF9SgHrKvw6jeeXni4Usvl8sn2YBY7ubk/wCPbFYfh9dlWppAi4BN/liZuH1ioLOgEdZ/LA1KkkrNp3Ft7ckfGMwKhnn1xnDuGeJWLQCwUdSxiwHkDJPpgDL5YtUgsoC3JJthjknZhyUI0rUad7WUczYG23UYd9MaTFj1ytoYcYNMEoFI07NN5H3p9b4YZbP/AGWXrn4tbrUIFoJkmOVkxW69dWroHY92WGo7GJvb0wbms2tFalOmQaTMSsGSt/PqPriWzCRVzVv5DDj+TNavSVPiZ9M+m59hfBvGqiUF7lLBR8z1PUnfCLgXEa1TMo6rqCAyAQIBETJtP+uBeJZmpXr6NJ1MbDf5HpHPBcG2ovsBaiScl3Bc3WJiCTJjTG3p1xbOBslOh3dVQjsJholv10wFkctSoZul31lg7G2qLT7484zQavmUpoyg3Mna18CVTqPY0bg3J8gf7p4yUVkidDQdJkEQOXPAvD8jULNUKBxTN1mDJFiMFZ/iFUGHqauvrtyG2Nu67tdTE66igxMaRynqSPlhraWQUpPAs4jmnZwagIUQIHJRyHtg/i1ZzTVEXu6YFl5nzI3n1xpwnKF2Z6jfZ0zJ56vY8sRZl6tdnZFZgNza3vYYbFpeBM02+/3G/aCqBVUKLaU/AD/GA61Du2Gs+IL4l6eRPXrgZWqL3dXUGYDkbruIPtzxDl0qV6kDfdj0GFUK7jud9ibinEGYQDYm+B++IEEETtI39MPqWUVfAqgndmImPU8p8sLs1kw1XxVCEUAmd/MD9c8aMo8GnGXIbwbhqqJYK7N1uq/0qObdSNsS5bs0z6qZVVUknvD4iBygb7eYxvU4jSpidQnYAXgAkQOk2PyxrwjiNSo7HSRSCm/nIG/oTie6eZD7YYiFUsqmVqBaDmpKGdUC8/dMRPv0wTx3/wD1JQC6TVQ21CIBF5MTaL+mE9eqdYjz/IfngLN8UNLMqbRpvAvebzvgRUpO+40nGKp8B/E8rW0sngYxaCb+YkdcMv2pv3NLh+SJ8VCjrqAba3if/kH+eDOzFFalb95qEDLZdS7udiRDKo6mRJHS3MTR+0XFGzuaq1jvUMgfyqLKPYR7zimgn3I/EVwhe+ZBG18QhSeWHHDuBHX9r8IEwJk/nGJ+KGmBCoFjyg4t6sU6jkktGUlulgXQQL89x+WJaGZpjexGH3AKK6GqFSzGYI2EAfL1OE+eqeKYHvfCbrdFNtK0A57NhrL9Ixcf2TdoDlsx+71A3c5oqsyQFe4BjaDqg+3TFc4Zw4VnlQAoBnoD+eHFTKa2FPLo1WtO1MElTyNrLtM2iMCclWygRg29zZ2+rNNgSAqAgwWBGxU+ggD3A648GaRvF3xoz9214sG35gfhhXwHM1DRpU8z3b5kz3wXxEW3IH3jpEgWmY5YP1UzJNQf/r1et+V5tjzKadKjq+p86Z3Od4Yk92NgcaHNW0oovbzxFmMuFA6nE6Vgg8IHrz+ePYpVg4Llbs0TLACWqQegv+OIwq61uTe84dZNKWgNAYmNTGDBNoAOMfTMrSXf4jHLzwnqZZX0cIOzWZ1WBggfDzwsyGdSlUfvgZ+6DcDzjb3xmZeTJIVuRF/nj3L+N1VqeskwBG43JB9BOJxSSKSbbwTZjPNWulNmTaYgfMiBhbncyxMBQqiyqCCB+uuGHEeD1UnuQdG+mRPynEVXhKIo7xyzkTpTl9ScNBwXAk1qPD/4A8Op6iSwm2D+BcCFbxVXKJBNom3OTYDEnCs6uVQlqcs4OnVv6xH698R1M6+YcClTJckGF299reuC5SbdceQKMElu58DzP0svQpOuVJNvtW1TYECNWwJ1betsLezvEgM8lRl8J1AHkNQ64P421R1WlUIIRZZKQgEgTDG0bchfFaznFHqCJ8MQFFgOlhhNOO5D6jUWh52mTv8AMpTp3ZjE9OZJ8gJOBUoq+YIRiEpKS9W5OlbEhRa5gAYi7LuxqPB8RplQx+4DYt+XvglqYTXTyylgRDux5dZsAJwX09Jl1rd5/ohYLrVlpmxBGomTBkSLCLbAYDzlWpVqWBZmO0R/oMR5msVJUhfb8sNeE8Jqkd4H09LT+OD7VbF972olpdn65paCUTmSST9AfrgniVP93ywpoyg8+rHn6YA4lxfM07F5HUR/jGnBuEVM3qq1HK01MFjcsd4E+XPzwlOt0ngduKe2KyGcFyVNstII74kl55jlH664goVTR1aVu0c+k7dN9vLEXEctpI7onVIAGxPlg2hTFNfEQz8ydh6T9fpgN9/I0V+3wEZamRQD6gdcnVvJm/sNsJ89l0FMEHVWMl5JA32A2jBOZzbFZ2HKdz5xyH69UmfqyJw2nFtiasklkfZXs8EUNVgsfu9PLzxN3hpllYQrKNMG0yDB6WwEO0TNTXvF8QHxbExscLc/xTWIiASJvywPT1JS6g+ppwj0j3I0RVqR1ET+v1ti9ZD9m1Nk1SS3WF0/Igk/PHPOC1vujYRB5i8gT1nHZ/2a8WNVHo1PiHiX02I+n440k1hCbryznP7T8pm6VNaS0hTySx/DOoFj96oYEX2m3mTGKjwfKqjo5kxy6mDH4wcfT2aywIIYAg2IIkH1GOWdsf2amGq5Kx3NEmx/sJ2/tNvTBUunaZJbtzKtmWKjWCNfn1No8/1vhZx7LqwWbG0Hc35HrhbnqlSkRTq6gREqRBBHIzgTP59naT+vIY2npO00Pqa0aaYaarZddAfUpvIEYD73UYWWJ2UCSfbFh4B2ZzOc0sV7uiR8bRJA/lU7+u3rti/cB7M0MudHd6DuXMs5PITEAgXOwFrHC6mvHT5ywR03LjCKv2Q7D5iqAKxehSe+lR429f5RaPnMYv8AToU8nQFLK00WqGkIdLMxPMj4mjaSTz5WxtmsxFIMaUpTEaVgTPLwiQRzJH47BLUUVO+iGI8feQRTUbgN10/rfHFqaspvJ0Q01ELzPEGpr3rMpJB700l+NgDA0/0zuSP8EhqUA6S+oapNMzcknba/1xVczmNRBEUzHgR7RJksfKIib+l8a0eM5ikoRXEAdDv+ufPCYfI7j4OYJk2qDUQY2Xpa/wA/LBeX4RGk1TNvhG09CZw6zXE2FNFABcSXZT0G6iARK74GTOagsHeJi36vj0XqTaORaMU8gXFGH8NUA/lgfTARoVxaJsPadsNa7ISJqIsGepvvYYHzVSkXnvhtYaWi0c5w0ZNKqNOKbuzSlxMjTTWiC4jYEliOvXBCfvbtqZdCJN2sq+dpPPfzwyoV7JVoUTUYeFiq7j+4CJkD8cLuLdpKuogI1IxFpB9Z5nCq5Oox+4XUVcpfY0z3Gq6wHBubErv6GL4O7qssVagRdQ+G+qD1tb0wjyfEzrFSp49MaQfLBvF+MtVUk9MGWnwkjR1E7bZNxvhjNDNUBA2EfnOGnAWRaUUyoc/ETsonY8za8C5OK2uf+zAJnGmVomC7VCiHYDdvQbR5nGcJbabApx3XFcjTjHFBTVqaGXadR5mdyf8AHlhVlMiUUO27CVXnB2J6TiOnR1Fu7Encs52/ycOc8RVzGkGEtcXhQBy58hhvaqX8i+97pfwA5OtUpUnKLeo0Ei5AXl5XM+eJM1xLu07pAAIGphu56k9JmByGLFkaCKDoRgrHxM1pPvc26CMJuLZSiHFRUPhYEiZBAN5BP0wimpSyijhKMelkWT7PvVTvahNNRcSLnEqZ9qalRUDBeREW64I4l2pNUCmo8gPM2EYVZnIKCZY67hojSCOQtf1m/lhsv3C4Xs5G/D8gtem1arJSYVZiSOZO8YjyfaBcuHoFPsydQi8TuPwxFw3OaaQy5IEsIPK5An8cPqPDdFM1HAYmSqxCqs2t153xNum74KVaVciLhGYp1jUZp1rBRZgAdfMi344gzFYatUSRsDt6xibiGYF7+4thKveNsCR1xSMd2eBJScccjTJZJ8wCzOEXqRJPoOWFXE8p3ZhX1AYny5qoDI/Ef5wyr5RVOnSrtpUlm2lhPQwLxtyw27Y/kI4b4/P5ilOIjQFZQYsMOez3ZqpmwX0JRyy3qZmpIpoBvDH42/pX3jfAi5mpQYVaQpqydFVo9Ay/liXOcTrZ0B81XqVYsqEwq+iKAAfQYNqrQtSvaxjl8xlQ3dIjJQP8N2PicqY1MJ5/LeMXDsDxZaVeQQ2kwY5g+XpPvjnPGKDGmn2ZGlQo9BtbcWwVkYy9doqElEUi9n2LT8/a2JvqzY9bemj6hrIGAZbgiQeoOAalLC/9nfF1zOUABkpt10nb5GR8sPatPAonF06KV2r7I0M6v2i6agHhqLZh78x5HFJ4N+zmnlu8qZmK9RT9mkQhHUgm7eW2OwVaWAcxlwQQRIPXAduLSdDqrtlOqNrDSiDSNBIYqeROgHlEAsSOdug+Z4oqLqDMoA0sAAoM3AVdiNheN/kx412cZh9i2mBGk7RMwOk/4xROK52pTcjMUlGmSobkB94nnfbHC9GSZ1xnGQ7oP4zUZijEHSoBhVjdl6/+fRfm84pHiB7obQQQ5PNhyUQNvnhDm+OzpWSUiY2LXm5n4fK9hgCvxkCYYmT8JvEe8Rh46EmF6sUWb94k66g1Aiw+K5tAESojrO/rAFbiNJjLPVnopAA8ri+Krm+LuxJFpEecdLRbAVSs0/EfY46IfCvuQl8UlwX/ALL9jKzslWugKtbumjVH8xmywJPX8rX/ALAZJoAUoxsSlQkav7bqZ/PbDigA6GnAtYqCCJ3ubxf3xFlc+dXjAUEFPDAAYEAQ3xMItIkyMc0tWTd3RXaqK3nuwBFTSlfSpHh1ATI3FiNvTC/L9h8xrOru6iraASCx6QyiZ+RA3xes4xIiySQRuLg9AJM+3LGiZvvAtXwosX7wixFpCRG4iT0HXC+rPgKiuSn8UyOb0qtOgYMgBdJAjkdJhfQxisngOfFSGytS9wCk/wCgP446tVz01ArSyvCsDM6psQo5bbxz6YnymeMGizEuvxKpEkRAMiw2+k4aOtWKM4tnFKvZXMtUXVlq6K037tgLc9rYzN9nUQQzuD0MfSMdqpcSh2DeBU6XgTYlz8J2MdJxLmcyRDkKEBAfvJvJjV587xF8U/y5UT9GN5XJw3IdnVANWo+qmLKBYk+fIAfjjbPZ0RAAK9CAYHyx2rNcKy+YU0qlMGd3VAjBjcXkN+GOf8Z/Z66M37s+o3+zqQGj+ltm32MeuHj8QpO5MC09qqKE1ThWWTKsVJLNEkG5J5BeQ/xhTTzrnSKNJQVtqA35XLG8+uB+I98rdy1FkqXmVhjfrG1txY4IyuTZVGsrI2BYmDvMC0zi9Urkyd26igvMZAmCajlQbnU3ivBCidpm+A6uTaQqOZ38ZsANySeX+mNDxKo9RaSqs7A6rQPO2wx5nG7nWDVLu66WK2AuDAJ3FsFKSwzNxadGjZemt1PjBkNBAkGbLO2Na2Y1sdUSZYkfXBXA+CHNSQdKCxO5PoPzw0r9nKVJgy1H1LzOmJ9I3xnNJ03kCi2rSwLP9nszVQMtNoN9TQv1v+GGFWlmFpAPmElRGi/6m2+F9XjVSmxBZmY7NN/niLMrWqzNNm1DkPz67YHU+aoboV1yLauVqOfDLxvp2HvthzwWnWd0oBIO5J2AG5x7Tr1qkUQvdBReRAA8hzxtlc4uVql6dYuY0sG8+gnDOTapoWMVF2n+f7Gtc0qcro1tzLGfw2wi4vnpEr8W3lHTDnhOROdDVmPd01Om3xMfLlHnfEPEOz9EbO4PmR/jEk4Rlkq1OcMCfLZF6iancIp2gST7TbDPI0kowEBJ5uw3Pl0A2/HAXDqkVlouRovDecHSD7wMNcxViwJkYabfHYWCX8ogzmbmxaf1/jAuTplJqGiah2pzAXzN9/bzxHxCoseNQZ3I3B/XO2IcvxViLgMfoOgHlywYxxhAlLNNnQP2Ydpv3bNKtZwq1rMIgA22P62x3qqk4+RmzMxyNiAcfQX7KO1f75l+6czVpAepXb5g29CMFeCWrH9yLW64GqU8H1UwOyYVmixe9LC3jPCaFamVroGXz3HoRcH0wdxXitKgDrYSOX+emOX8f7QZvNsVyvgTY1P8fqcK34HQg7SdhFpsxy9bwk2p1GGr2bn6HFNfLBJJYeEwQLn3HLF8XgT5ekazk1DTcNUYydR2UAnkNyMVTtiq1M7U7gEhoJA/mIvimm3dN4FlVcZEusT5frlj1gRtMYk/doEMCMRGgx88XTRFxkux3bKVNBCtNPUdWk/zCJAUDmBz6Y1ztGX1ahTVhuzEtqEQQDYG3LEKhgzqN6klWbkQLyzGI9JxKaQqIROuBsp+ctvvabY8ReD1PmbZfNgtMFjOnUZ1ahYNo5SbXjARULUNOoTDLKqDqedRkC0ACRYeWNlzOp9EikLhlRfEDAglh8pvtviLjGaVKbt8IBEMsapBDHxXExJ54PPBlgKZ1qfZN9msgFQCXgfCS8zcxfoT7eUs2SZpbT3TCQCDNmZjswmY52wkr9pl8L6CwYSwjSZ5STdoHoPXE2ez3eKBqXRpBKr8N7jlMkQT6+WG2MCZYMxRZnQ02B0mCzWQCL6VvJ8/P1xBxDiQpAsfGQsFmmJ9NjaI9Tio1e0MMBWYlNtQF12gxYNEDfAa5ypm6lPL0pZ3OkRfzLecKCfbDw0ndsEmN+C5nP5usP3YAqphnqQEHOCxEzAm0nbrjp9bI03ZixkqYMtCsekbkk+lvUY84VlxRpLTo0NCIfg0XO3iZib3i53Ixo9EVKne6dYptpWVhQ1paQTNzb/TCSafCFt3yL8+tOorDMUaA7v4bEhBYQahNybWsLfJTX4blWWWy+X0pMMyKpY9QiiGUeZvGHFXS5Rh4JYsAPEFsYdlHPSLA7YHzChahRzUdqkfALkDaUiwHM+fLCJvsx8Ffy/ZfJgh1oqswWId1cDYECIWT0tgT/Y3h2sU2Ss7NcNrY26tpsBynDvPZgqHp1G1KLIEB1f+/efK/rgUVairFNFpBR8UnxT/AEkEnznflhlqzT9wHpxaqhHmexWTn7NqwfTASnUUBT6mnLCTva2GeR7A5VQe8rZl/wDrEAeyz7/IYIXTSBMs0C5JnTzg8on8sL872hdW1DmIa92HQ/5jDrU1X3B6cOyC6vZvhWXYu6gx/CLtUZWMcwG9OUybYIy3EeHOQXVNWkAp9otMEXsTeeVycUrjfFe/KarlQQAdx77m1p3wvpsUM3ZOfUT064ooSkrk8mxHg6jV7P5ZyyHKUtWkMoYqCPfmCbC+JE4Dkg6FcnQYkQRpp2I6eC7HzAPmMUjsl2iFOsKbeOm0BZJBQj4Y8v6dpjFrq19SvSVbWBq7aZIMN1Mbxv5YjPfB02HapdgzM6B3lKlQRSpEtpRQurkygDUYkzB2xpmuG5UBmrU6ZDEAAooJi0hALBvInHr1UpkDSRLeEgEnpqJmT6b4g1Szhq01T4kJHhNoBEfD+eJ7n5GpG+Y4bkvEDlsrJEppVRMC4us72iRiQ0qIpqxytCD4YVUIJJiASshp9BiB60sDCGqRpKwAGgTdeXMwP/ArZlVKvU0a2ZtKkkwRYLHWfveg9S5vyZRXg3fhtCow7yjRLSwKFKSkgCAusC5iDGAqHZfKMFapllUXBpp8RnmxEFfQHptgmklTRTFQo1TUTTkWpTuGPr15xuYxDxHNKoKwdRMOxNmG+5sIHI/64KlJd39zOMX2BMz2Y4eNSmmQ0yoV6gLAbgMWa/lHzxtwPI08lme9yhqzAITUHHMEMbW3WxJ6gRONqBLhkRyaTR9owOvb7ptcCxHnPlg4VqdINoChrDwrY/SWj269cMtWa7genF9jofD+12XrUtZOhh8SHefLqMVPtL2/3Sj4AN33b2GwOKVx3NNTqM6GFfcREHrp5TfFOzObN9X3re/l/nHdDrVnE4qBY8zxN8xUhie7G97k+vPFw4BkZTWfCi/qBis9hOzD5hi7eCgh8bef8o6n6YtXaPidNYppamgJ0g7gX36nqeuNKKQVJsB7T9olSmaSLqtYRN+pxzCtmGSASdMk+pO5MbnDDifG1qeNLBuXTywtooarqkTJv6czPpgpf+lgZYXS8kIzwZlDnwzcwJj5Yv3A+AZepSDtTnXJWATbYT52n0jFYodnVGYpUh4zWJ0WMaRzIO/M+2OpUqagBUHdqoChfQDkMR19RJJQKaallzOc5jjNSbliZ3Lz5z1xFxHtXUYCmzQJJJgQSYuQByg/PC+oJqMT5fngOtRV6ig2EHFY6cLtoWc5VgJTiJ3Z2Df0QOQ54e1O0BzCamUSlgogA7SbCL2xWK/CYuGw6ohe4UrFlAHqN/xvgzjDlGhKd0ws8dQiGhWHMXB8xgbM8e8JCQD9flf9cuaTiaSO8Wx+8OvnjTL5AuJkkdADjLShVsEtWd7UjermTU8O5JjHUexnA0ywbMkj94qArSWdMWuQCd2Np6DzxSOH5KkkEpDbTefbocb8a7VkQEMAEkAKB4gbEyJs0mcT1N03thwOqit02df4VmwUVq2oeE954rhVMLsdiPfB+RQBEWlqSkSCHJ1eGGYsd9/hk9fLFC7KcbR1DlqLK5BKMvwmfEhJPw3nbkMW3JZsVAWCL3Y1roU6dJVYAgRadgOoxySi4umUu8ob0qLNSfToJnw8iTynpAjC5Qx0KrPrE97VNixsdKkRadp6XwfmaqgJULEOoYhXFpbwz1ED64my1I06YIOqZBAMySfPq30wtWzXQk/c1pgNEAmCwAJZjbxXlr+k/hhdnqhV2pakVmuoJ0knyHL3j3w5bJai1F6ZR9MtWB/mJgKNiYsca0MkqDRTCgqsyzXI6Xm5iYHLGoNlF7QO5pqaau+rwkU0K+JTP2iHz5jFfzefDAWIIsQd5FsdRqcOqMgc2Q2cQfmLWHlincd7DPVYPSbS5J18ww/mEb+g25nFdOSWGBlCz9a1jBGxxPw3NOw/hN6xb54Zv+zzP6ie6NRVIutgfPU0W9MWnKdisywQE06SGQCzSbf2g/X5Y6ZTilRONt2UvhmVfv8AVGmPhU/ebkBHrOOjZUJSRmM+GLPuTEbc1v7Xwbkv2e0KY15irUeSNJTwL682/HDrh/B6biWUGmoBpkzqb3babAY5dV7pIpFpIrQapoqQ6sTLaJNhYBlO5A/XPBFHK1AoYU+9ZwNl0mwsTaxn2/K1JUT+JT0IPhCNsx5wBc3PvgSq6sz2KBWEkHQrMTeYvAtiVJdw7m+xXBwerABUCrpMMCPESCdO8gAc8b/+j5j7Ko1JBVAALGAoH9vWMWxLA6iGW516bi9/M41zgquv2chWN9cWXyHntfzwaVG3Mp1XgldgVpd2wYm+sSd9+Vvp1wlq/s8ztQkF6YI3JLMByiw3gfTHUEKLrDaQF2gX2AAUDbfEmUpd34Z1GmCSJvLEmTG+Hg9vAsnZzTIdiM3QIWnWSojEd4uorbqpawaJ/Pyg7V8H4ilPRSpM6rLeDSSB5AGcdbpZcfyeJZI9Tf8AROFlWoKmmojIagkMCp0kD3389sNuzbWQXeEcLyXaQNlxRryzhyCWmVW25PMGYB2xlHgR1q1QjRyeQRHUL1jli7drOyKZhu8pgLVMxGxPQmL+vLHMx31GpUSoGVh4YBEA9eht0x1ac072kpx43F3z3aMUqIoUjppKLDmxO5OK7l889RmBaWYeEGIttFtxc+eEFBXckkmJ33PywZRpopDFnBUgiRFwZHLBlp+Xk0JeEGZjs9UcluYjWREDn9OuGvA+zpSoAFLk3J+Hw+hPl54hXtDY+A3EFgCDHW9icXrgWRWqqKophRB1bSDESP5iTtjn1J6lbWWjCF2iXszwdqba3H2gEKxQDwsZgeZtf0wxclmYmneeR6gEe8HDKuWcgA+HZIN2MEG83AkekHAlYVjpIUXEkwbkknbEcmbOHn4/10OAD/GGMxmPSh/Rz6vC+oxr/Aca8G/hP64zGYD9o3719CGvtU9D+WHPDPgp+gxmMwkuBlyacS3b+0/UYq3Fvj9h9Me4zD/D8k/ifaNeyfP+4fljsvDvhb+78kxmMxy/E/qMpofpoe5/+NX/AOUfqMEp9z+5P+7GYzHKvc/zuyr9qJ858Lf3j6jEGX/4fo+MxmKS/PuDse5b4av9p+gxr2R/g0/+X/nHuMwF7kaXtYTR2f0/xiZv92PvjMZjefoK+31FvaH73/KP/biTK/BR/tp/THmMwi90h17ULsr/ALyPT/7DBnHPgPqP+7GYzCr9N/yN+5B3EP8Ad2/t/wDtgCv8Q/5Z/wC4YzGYvPl/Rf2Tjwa5j+DU/tTDbh3/ABvb88e4zCafP58zant/PkGL8L+/0GFfDP4L/wBv+ce4zD/uX0Yi4f8ABXs3/Aof8wfU45f20/3h/wC4/UY9xmDpe5FOzK7lf18xhlS3HrjMZjqmLAFz/wAJx0Psx/Apf3D/APnjMZjm+I9i+pSPLLhU+Kj/AGv/ANrYJOy+n5nGYzA8/ngl+f7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3080" name="Picture 8" descr="Image 6 for article titled &quot;Dying for a Cup of Coffe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960" y="3456882"/>
            <a:ext cx="2484120" cy="3108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78280"/>
            <a:ext cx="5942174" cy="508730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22623386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9652" y="728700"/>
            <a:ext cx="6076986" cy="705321"/>
          </a:xfrm>
        </p:spPr>
        <p:txBody>
          <a:bodyPr>
            <a:noAutofit/>
          </a:bodyPr>
          <a:lstStyle/>
          <a:p>
            <a:r>
              <a:rPr lang="en-US" sz="2800" noProof="1"/>
              <a:t>Przykład zastosowania symulacji </a:t>
            </a:r>
            <a:br>
              <a:rPr lang="en-US" sz="2800" noProof="1"/>
            </a:br>
            <a:r>
              <a:rPr lang="en-US" sz="2800" noProof="1"/>
              <a:t>dlaczego kawa traci aromat w obecności wody? </a:t>
            </a:r>
          </a:p>
        </p:txBody>
      </p:sp>
      <p:sp>
        <p:nvSpPr>
          <p:cNvPr id="5" name="Symbol zastępczy numeru slajdu 4"/>
          <p:cNvSpPr>
            <a:spLocks noGrp="1"/>
          </p:cNvSpPr>
          <p:nvPr>
            <p:ph type="sldNum" sz="quarter" idx="4294967295"/>
          </p:nvPr>
        </p:nvSpPr>
        <p:spPr>
          <a:xfrm>
            <a:off x="7162800" y="6632575"/>
            <a:ext cx="1905000" cy="152400"/>
          </a:xfrm>
          <a:prstGeom prst="rect">
            <a:avLst/>
          </a:prstGeom>
        </p:spPr>
        <p:txBody>
          <a:bodyPr/>
          <a:lstStyle/>
          <a:p>
            <a:pPr>
              <a:defRPr/>
            </a:pPr>
            <a:r>
              <a:rPr lang="pl-PL"/>
              <a:t>Strona </a:t>
            </a:r>
            <a:fld id="{C5A495FA-939F-4A3C-8927-7EFC63A8748B}" type="slidenum">
              <a:rPr lang="pl-PL" smtClean="0"/>
              <a:pPr>
                <a:defRPr/>
              </a:pPr>
              <a:t>128</a:t>
            </a:fld>
            <a:endParaRPr lang="pl-PL" i="0">
              <a:latin typeface="Times New Roman" pitchFamily="18" charset="0"/>
            </a:endParaRPr>
          </a:p>
        </p:txBody>
      </p:sp>
      <p:sp>
        <p:nvSpPr>
          <p:cNvPr id="6" name="AutoShape 4" descr="data:image/jpeg;base64,/9j/4AAQSkZJRgABAQAAAQABAAD/2wCEAAkGBxQTEhUUExQWFhQWGR4bGBcYGR0cHBseHh0cHSAdHhccHSggHR8nHBsfIzIiJSorLi4uHR8zODMsNygtLisBCgoKDg0OGxAQGzUmICQvLDQ3NCwsLywvLzQsLCwsLDQwLDQsLCwsLCwsLCwsLDQsLCwsLCwsLCwsLC8sLCwsLP/AABEIALEBHAMBIgACEQEDEQH/xAAcAAACAgMBAQAAAAAAAAAAAAAEBQMGAAIHAQj/xABEEAACAQIEAwYDBQcBBwQDAQABAhEDIQAEEjEFQVEGEyJhcYEykbEjQqHB8AcUM1JictHhFjRDc4Ky8RWSosJTk7Mk/8QAGQEAAwEBAQAAAAAAAAAAAAAAAQIDAAQF/8QALREAAgIBAwMCBQQDAQAAAAAAAAECESEDEjEiQVETMgRhcZHwM0KBwRSx4VL/2gAMAwEAAhEDEQA/AEWacHwTqm1S1yTYH8sVbiHBHQyviW832jrh+8La5JmeU2u3W02xKlWQBIM32tAsJPytjx4TcOD2pRUuSjMP/O2MfcYtfEeHpVJizROoCPw88IMxw515Ejr/AKY64asZHNPTaB6dYrsxHlgtM+/MzbaN8BGmfliSmfz53xRpMmmxtS4np3mTYmf1/pgunxXTaDImI5dT6+eE6i4xI4AFyBvvvytiThEpuY/yWeEh2MnkBy9TO3Xrgs56dQF5vcyWPmIPhG488VLMV1tBA9Db0x4OI6D4JH48+vphfRvg3q1yX5c6KYksDUb70bdWgAH/AMY3y1ZSSSSZEjnAPObEk7Lz364o1HjZ53v+p64NHaMQADpnc/nA8vlhHoy8DLViy4VuIFvCLIvx3Nuim/8A7sFtm7gkwBYAWkx8KkAyD15Yp+V4ghEAwOoMz/k/P2xMmfkjTCkWB30Lzv8AzHE3pj7kWtKwcte5gVXgWEmEXbaeWCszxOF0pCxzsNJFxI6ETfbGvAey9erQNRi1KkASgIl384O09flio8cydQOqsDpDAICTBHmT96ZseWCtLyDeuxbx2gpAx3igXLFJJJPQaYCzvG98Q/7R0JJavTDnbVqXT5DkFjFJz2XNOmAqE1KqyAo2A5R88JqOS8Optziv+PBrJL1JXg7OvGF0DugaiGdb0yrgAyYGk2g8yMRZLiVKpzBhVBaI2m5m8jp53xy3LKaMMpKv/MDBHoRhhS7ZtIGZprXXk3w1R5ioBf8A6gcTehfBTfXJ1cZxbgeJrahbnsWP4GOWPO81aidLnUE8QspElYE7n4TG+KDw0pWSMhW1MQZoVYSvvP8AbViTdTOCKPaOojFWlTTMVGNio2shi4EXPlbEpQkuRotPgvYqMCbnU50hDGqR8J6KCARJ3jGhRirEkpbQUQg2OxLG8zI3GEnDeJazvBDAGqYvaZ9zB9jhxS4mkrsNZIZ+QYQTb1v88J+fn5Q1UE08tpIc6aYWNaWAg2gnpqE8uXpiNbBkC6Cv2kEQDBG1rmI2x4ymoqiuZD2YAHVsAbbASA0nljZxADVCdLEKQJmB4Tqfe4gwIsMYANWpvUlKjaDUDHwTGkDUpMXAsRJI/LEbE61chaZqQqHc6TYlgIHSLnfBT0WXXAHdINMLIIK3WD009Ou+Jf8A0/SO71TSUkyf6rgzzvy6+2BTYbQndCp06WHdj4rKCwv4o5bwPPEVegRIYRVLDSZJBDdLwuGoZAKqKxckLVcSfCI2vecD1s47CmaYVamggh1J0AGBJE3IAgTN9sDAysDFEk6UBAKy03M8wCSbYqvF+zRnv6EKBMoT4W6xzU4uJ74sHBbSGIFNoUXE+JhJ3m3pgU06ulxPPVczpg8hHiG2/lgJtO0FC7sP2kL1Bl68pVCzB2K+MkD5/KfPF/zatqmWAO0bdL2mIg2vNuhxzrivCmZ0cKO8p3R1OlvYDnfbntzxfq+eKgCqpSwvIj0O3ltim+LXgSUXYrrZ1WJWqAFlfFa28Ar93bzHywkz2SBckkNOxmLcvhIGH3EBLSu4+K0yCZ0jkLDr/nFeOeI2Wqw5XEi+xtYg4VryGN9ikgaZ21zzHxdZ8vfEYzAu53m46enLA2s2MRG89d7H8TOIKj3uSSBMH6xjoUTOQwp5jmxkbluYE2EDGBxBE7yZF9yLHpYYW/vEGfw5Tyt153xCc1AtaOXI3n64b0xdxJm0E/r5ThPXeDbngqpVJJOBKoB53x1aark5tV3waU3M77Yn78MSW9sDgwDiREgXi+KtIjFs2qoDtgfVyjG5qjYY3p0cZYWTPLwQY20SYxPXSRttjzLKDYWYbYO7Fm2ZoFZINsdm/ZZ+z9lC5nOydmp0G2HRnHM9F5c77c+yPD+6pioWiqSCpNog7ifTfFk7OdrKy5nUXqvQhhUYsTMqQIBO4aDbHPPV3YRaOjWWdM7U9s6eVqaaQ75z8SzCr6tf5AWxz/tR2oqvqenk17kjxgnUR5kC4HnEDFWqVX0p4/EGHef1AG8E32wzz3E0IVqbQw6YlcryWUI1g84dkc1mCjFKiU2IFwQdJPIbxiLja06TDWdj4UG/9zdPIYWU+LszNLGQd5wNns/3rDvFDvsGJ39euKptvKJONLDCs3mAwkbYVmCbgxjC+g2kA2jpjYC9ue2KRSElZFWqXtI6e3PFq4R2tNQLTz1I10FlrqQK6DaNRtVXya/nivZfhz1GgCB12t+ueD+IcPWjS/iKT/Kpk/PCyceAxT5LPxLJVadPvqFVauWkRWT4VG5SpTN6Z53x7wviOmweJJ8ZuLyRF/DvF774oPB+PV8pU7zL1CpNmXdXH8robMP0MXnKZSlxBe9oJ3OZPibKExTqlTJaixuJ/lN/UAkw1Ph6yimnr3hln4ZxcsVWmBMkOHY/EoiSTe4kYdZDMAqmk6gQGYvtqAg2MmSPe3LHMqVcU2PfMSyFgqGxXyJ6+X1wypccNQGGIDKDYhXUg7hWsFjmfPHK4dzo5OkLmqYOjUCxEkHql/h2GpbyTjwK1XROoECfCwhmUyg1bkaSCYt54rvDcwIIP3tBAIBuP5n5mAd/LDccSAOlPEwYENBFOIANwLkKwPtywn1BQYuRRtIMMWLCdIgmdQY8iADAmYxC2YEApLOtTSLEAlhBOsiIDG58sZVpL9/7R1K6WgWgwTo1CPCVviWu601aY0pASdwVa5geRi2NwYXurhX11AhQqWga9RBIMFh0HLrj2tRYuxdyGZSDfwAQDGkbG3474YPSCOVgKhQwd4JIYeECJk4Ep5QnQHLOtUhummQQZtJO24tgNdgpgHD+HqatIMNKnTYsxLx5bifzGHfEKwDFXju4sbyk7SwPw7WG1jfEfCsvpWdS92spYbamgtqE7RfYb9MSNXYNBuhkghYhYsFH05788ZYRm7YrZiD3dSYWSCYAItAPO0T+eFvEchqeS+gkbAsPwLDDTMZQmUKkVF8SszFyR0JtcR12jfHuXdWEvOqSCDyPz2xkuzNdZRx2uyhoZlBIlQdo6z1tbEWbzaiRe8TuTa++E9UFiZnVznG9Kk2mOf5Y9L0kuWc/qNvgkOd1C4jzx4MwvmL3Pl6YBAZZEY8auegxb012I+q1yOatEFJEx15YVlrbGcE5RyVkyegxqKLlp0GOZi3zwsem7Gl1JNGppzFvfGPTZmg7DDFciSvhBPpiVMtAGsacD1B/S8i5cnIJHyxsuSckAgrPM4Z5CgdTGmBAvLSflhjmcuQRPiEb8wevphJarTCtJNCL/wBLcwNQCzB88ENw1UZUAl2I2+6Os4Krq+kaaihBvPK+88+kYioFadQ1DV1MQRBiL4XdJ9x9sVwj0uTmQaqnu9gNwIsogeX44J4vTcE6aqqg2UCG9/fAlB3erYiIJ1fyjaY63wXk6FMuRBdli24JM3J6WwG6CkqK23fTJ1af54MfOME5/KtSFy/i2JWx9MWjPZd1SWqcpYACBHK4P6+WBK/G++RWWJ2j8iOeKeo/BNaayrKzwvKszBirFCbxufYXxZM8aQSadAeHnon/AOUTy643yzPR1M6lC3wki2207Az1ibYLznGVo0C2hob4fC2mQIA1ERy974WU5SlwaMYwjyVDvVewmDvCkx79MWXJ9nVXSWrQOald/wDqG3yOA8rlc2aPdUgUWqNbMSoEG/Lxb8sMuCUq1Wn9owCC2oXJjoDGDOWMM0I28oC7U5nu0001AA2defUEze3W+Kz+9lhc3xf81wDLaSaj1CvOXVR9N8JOH8DpEM1NHdJMFqZqGB6EIfUDB09SEYi6mlOUsCrhfDgYeoCV5L/N/phvxjjSUhpoGW5vEX/p6AcowtzRqVawp0V0hVghvBYczOx9MZUylJJV5aoOUjT7RvgtKTTl9gRuKqP3LLwziqcRQJm2WnmhApZogQ8bLWBtPIVPn1I1dWytU0a+tXEgi5JBFiN9SzeR54qtavBxaeC8eTMU1ymdaFFqGZN2onkrnc0iY5+H0uonpbsgjqKLoOynERUnVCr4G0z4GvfU29wBb13w94Vm1UDQLDWdLiBpNvCYsN7+npij8Ro1ctVNGsIdTsB4TeVYCIIJ5xOGuSzYLJr1CGDBEN01KZkT8MyRz5Rjknp1k6ozs6HkOJKFRlH2OkhzJkDYTzvIPtthrktICFvErfHqnf4Nif7Tz9Bii5XO01BaoVVlRVJFqQM25mCegubb4eZTOmpJh6Wt5R7EGPCdK/dBgMOdsRarIzRYqdZFiPE27rfVzTaZkyPLA2piqzNN/vKYYhVYAKFFpK32tOPMtmgyMwgOzagBALTfryK7fTBVWoKgbT4WZgE8g4mZjn7+vRbMF8LU6XkAAsxK8tPNRB3tq8pHXAVSgVJUF4I8LyCxURKA2IsLelzfB9dHYB0A7xT4R0ViCZHUwR7Y0zKd7Olrz4XH3GEjRKwSLx54ZrsImLlprUg6SKgllMgERaC4kARa3mML81k6VVtTNQpnYqTMe/MYYusl/Aus2ZdVgoIMki53kjYfXFytKvLmoN4EAQQOYkX9dsLdj8HzucwzsSBM8ycRVc0yW1A+gw27P5emFZmveAD9T1wZQoGvVFKjSDMeSjYbSTyAnfHqOai6rBzrTlJXeSt5egagLTGG3CuEsVL6CQBJdrLH9zWx0fh3YfL5NA7xVzJKjxQaasxt9nPIDdueAe2VUVPEfEtEyqMDAiRG8EE3+WIS+J3S2xH09FJW+SqZXh4DEd/RCH/8cuTP3QwGn8cKeOcRDtCtCLZQOfU4Lo8fJ1CqWYfdWwVY/pUCcAiumsEIpM2AG/sN8WhFp3JE5tONRY47PT3TM0hV5nz6YD4nmlN1JHTB+do1o1NCyLpJ/G0Y8ytBaNIO4BqOJneAdgPbCWr3FKdbQrhjqaYqkS1xHvEb++I87m2b7wWNtMb+4t8sJK/EKgaKZsx+E7SeccjHPDIcObTqdlk3gCfxJwHCssyneEeZShUdmPhKAeJm68oAtqjGuYoqNtP/ALcQ8IzzKWoTOttWo7C1yegAGJM/nqI8NNS5/mPP0HIYZxdgUlRGprqCy04VhE2uAdxf64KfLHLgOlQhzcmxB9euFVTi9QLoM6BYA8vLHnB6TV6q0gxAMlj0A3jzw7g6smtRXXI+4JUaqj1K7ggGESwBjcxzM2wHSzNL94EwJDAHkGIIFueLDxHhlDL0gALC4kkmes4qmU4ejl6niYK0Io3J3knp/riUWpNyZVppKKLDl8j+60/tGLuw+FjKqN407H1OAc72iZgyPDIRBBA2wt4nxapUsyvqAgyPpgjhnCKDoKlaqbidC2jyJIwdtdUgbr6YjXKccRqeppGk2jmIuu3MfTC2rxptJSk2gxqmPvbQJsAIHrM4FzuZy6EpToKRsJZzPtqifbB3ZvIUzSZnprrVvvi+03B9cHbFLdQN0m9pG3CqlektWpmA1pKEW9JDe0gYnzXaGoigAwBbwHwjpCm4t5YzM51YIZFj+kaT8xisZmlcw9uU7++Ggt3uFm9ntLFU413ghiDazfeGK5ma8sDzFjiTIZcv8CO5G+mT9MB1RDGxF9juMVhBJuiGpqNxROhm5xMizgWgpYgCT5Dc4eZbIkECrKdBEmPph5SSEjFyLFwlzxHJtliT++5VS+Xab1KQ+KkW5leXlHJTiq5PjOnyPTYzv8XK/wCeGtLiH7rWpVqAg0iGHVuoYxsRIPkcRftN4YlPN99R/gZpFr0z/eJI9Zv/ANWJpKTyijcoLATk+KEAE6RFwgHhkHUsqZE8tfW2LTlOJoHRSpc650LZ6YZJIIHLcgD33jHKMvnHp3B/09MNclx8q1zG1/vWMiGFxzEbQYxHU+GfYrD4hcM69wXiQeCWFQLTC98tt2JHh5kEcrX98WH/ANUCg38SrpZyp8CyYJaw+IREzzxxzL9qSwVEbSF3OxjUDpEESTf/ADiz8H4qU0RALD7rxNwVLydLEi03AmNxjklpyidClGXB0vhbvoMuZHiAAEnkRpMEaSbenniTMOaZDi1OIKAXJMDWBv6TsAcKeB8ZFYuVqAsmkyaZnxWHyKkGPKeWHesXsSVseekAXhSLgj6nphPkDvZFm01EFCJ/4ZNw4vvsTvIE9cLKy6j99SLMAogNzglGn2MYa16gU6oZ9beJR9wER4RzuAuJ1pLU8XgIkgb8iRFjyMjG27ngylSycDzlJMtQBEFm588W/wDZ0aK0kWknjqEtUdhMkWAHKBIj3xBR7AK4BztYNoCroo/zHkXPIegOHOSrU8uGSivd0wCoFvujTNzJOq5+eKasotUuRlYRxnPaFAm7uWGmIOkTdTuCT13xzTtNm27tk1STYjbnyww43xyK6IAW8JXw7yfEbDoCB5QcVyotSrmfhEU2V3BNoBmJvPSMPo6ddTFnPFIHy3AHVleoUABBK3JO1jtGJ82veOO7RtRMoy7SLzJ/zj2vme8LM9Tw6jCjc33M4FzvFoACEz6/njp65MlUILA7yuXqu0ZkgjSbodz5nlhdxrVspkKPh3MDzwxpZ/WilCANEsx/m5iPXrhdnM8o8NMXa3Un1xOO7dwUlt28iNKrSGg2w2yWfes4S8C7EclG5wx4fT0aVJWSYmOuDqdFgzogUuwIDbAQJuen+mKS1E8UShpNZsr1TLAB2TUGNgDzBg7YZcKyapSRmgVDOsMLgEwLdI+uDnilQUSodR4xNyeZvhBma1SuDoVmjcgGB77YW5SwO1GORhx/hgMgGRAIP4XxpkODNl21moqstjI8NxsDInkfliPLUWFLVXJk2VZ5RufnhRn67baiVG08sNFSfSmJJxXW0MOOMah/jhj/ACgQPrh9w6sn7imggNfUPO+A8hRp08uoSGr1YE85PLyAwuz9cUh3axq/4jL95uZB6TtgVa2oZYe5m8M7hEIlzF9vX2E4i4plEotAZotqYeZuY2mAY9RiXIZAIor1nKn7gU39cDZLJNXdpMUVuztb5nmfTBVXzhCytrjLDcgFcuKJCADUajGWjkAfP254CzdVVY6LctU3bzP+MT5jIrTH2bFQ4BAN5HIn13jocD5DhHeOA1QBd2POPLzwVt5szUqqsgdN6j+eHuSy1OkoHdd5UgMzEA78gDaL4aNl6S0ydIFJQSq82EEaj9RzxVxmKqKBOpfPl74G7fhYNs2ZlkeZqvUqqV0oo3BJ0knp/wCbYAXhlI0/tWY1TsqxY+ZI2xtlYID120g3FNCJPmTyx5nOOAAIiItMXgCSSOZc3JwEpcRC3F5kR8MTuKsvBt4T5f5x7xXOEyQen4Y9y2SOaV6gtVnwqNj5R64T5xnXwujKTeGBBj0PmMPGO6VvkSU1GFLgOr1dS4sHaVO84Lw6qbtTqVaM+WpiB7Kqj2xTqheB4WjlY3xdeOUyvZ/JBhBfNVGAPT7RfrilVRCTsogOPTEY1AI5Y1d8VJ2aFcTJWdfhYj3xirbGJRLbYzruBJ9i4/sn7RVKPEUBOpcwO6efOCD6ggD0Jx3vOKdQKlyAWk7g6iAyweRAI3gSMfK3cNTIaYIMgqbgi4IPI4+i+x3HDm8nSqFSQw01j/XYNA5CfF6Y8/4yKxJcHZoN8Pkd0KlrKKZMWEgiACSp53YG28Yko5fL3OksCbENaNtuW0++Blpr4WUAIHJUzcRG3lI+RxGldWA1+IgQGUxI32je8e2OROuUdFXwUvM8U0IWkEli5mzSdhA5gYqHF+NimqrqWbTI3NiDHPck+2POLcWFyzCBcMFsTA584ED54prZwVauqpcdB9cdGhobsvgGrrbcLlh9TjAQN3camN35x0HSd8AZNnZ9Sn8d8OKeUyzARp97HEOYydKndKig9JBH1x1KUVhIjKE3lvHyF9SgHrKvw6jeeXni4Usvl8sn2YBY7ubk/wCPbFYfh9dlWppAi4BN/liZuH1ioLOgEdZ/LA1KkkrNp3Ft7ckfGMwKhnn1xnDuGeJWLQCwUdSxiwHkDJPpgDL5YtUgsoC3JJthjknZhyUI0rUad7WUczYG23UYd9MaTFj1ytoYcYNMEoFI07NN5H3p9b4YZbP/AGWXrn4tbrUIFoJkmOVkxW69dWroHY92WGo7GJvb0wbms2tFalOmQaTMSsGSt/PqPriWzCRVzVv5DDj+TNavSVPiZ9M+m59hfBvGqiUF7lLBR8z1PUnfCLgXEa1TMo6rqCAyAQIBETJtP+uBeJZmpXr6NJ1MbDf5HpHPBcG2ovsBaiScl3Bc3WJiCTJjTG3p1xbOBslOh3dVQjsJholv10wFkctSoZul31lg7G2qLT7484zQavmUpoyg3Mna18CVTqPY0bg3J8gf7p4yUVkidDQdJkEQOXPAvD8jULNUKBxTN1mDJFiMFZ/iFUGHqauvrtyG2Nu67tdTE66igxMaRynqSPlhraWQUpPAs4jmnZwagIUQIHJRyHtg/i1ZzTVEXu6YFl5nzI3n1xpwnKF2Z6jfZ0zJ56vY8sRZl6tdnZFZgNza3vYYbFpeBM02+/3G/aCqBVUKLaU/AD/GA61Du2Gs+IL4l6eRPXrgZWqL3dXUGYDkbruIPtzxDl0qV6kDfdj0GFUK7jud9ibinEGYQDYm+B++IEEETtI39MPqWUVfAqgndmImPU8p8sLs1kw1XxVCEUAmd/MD9c8aMo8GnGXIbwbhqqJYK7N1uq/0qObdSNsS5bs0z6qZVVUknvD4iBygb7eYxvU4jSpidQnYAXgAkQOk2PyxrwjiNSo7HSRSCm/nIG/oTie6eZD7YYiFUsqmVqBaDmpKGdUC8/dMRPv0wTx3/wD1JQC6TVQ21CIBF5MTaL+mE9eqdYjz/IfngLN8UNLMqbRpvAvebzvgRUpO+40nGKp8B/E8rW0sngYxaCb+YkdcMv2pv3NLh+SJ8VCjrqAba3if/kH+eDOzFFalb95qEDLZdS7udiRDKo6mRJHS3MTR+0XFGzuaq1jvUMgfyqLKPYR7zimgn3I/EVwhe+ZBG18QhSeWHHDuBHX9r8IEwJk/nGJ+KGmBCoFjyg4t6sU6jkktGUlulgXQQL89x+WJaGZpjexGH3AKK6GqFSzGYI2EAfL1OE+eqeKYHvfCbrdFNtK0A57NhrL9Ixcf2TdoDlsx+71A3c5oqsyQFe4BjaDqg+3TFc4Zw4VnlQAoBnoD+eHFTKa2FPLo1WtO1MElTyNrLtM2iMCclWygRg29zZ2+rNNgSAqAgwWBGxU+ggD3A648GaRvF3xoz9214sG35gfhhXwHM1DRpU8z3b5kz3wXxEW3IH3jpEgWmY5YP1UzJNQf/r1et+V5tjzKadKjq+p86Z3Od4Yk92NgcaHNW0oovbzxFmMuFA6nE6Vgg8IHrz+ePYpVg4Llbs0TLACWqQegv+OIwq61uTe84dZNKWgNAYmNTGDBNoAOMfTMrSXf4jHLzwnqZZX0cIOzWZ1WBggfDzwsyGdSlUfvgZ+6DcDzjb3xmZeTJIVuRF/nj3L+N1VqeskwBG43JB9BOJxSSKSbbwTZjPNWulNmTaYgfMiBhbncyxMBQqiyqCCB+uuGHEeD1UnuQdG+mRPynEVXhKIo7xyzkTpTl9ScNBwXAk1qPD/4A8Op6iSwm2D+BcCFbxVXKJBNom3OTYDEnCs6uVQlqcs4OnVv6xH698R1M6+YcClTJckGF299reuC5SbdceQKMElu58DzP0svQpOuVJNvtW1TYECNWwJ1betsLezvEgM8lRl8J1AHkNQ64P421R1WlUIIRZZKQgEgTDG0bchfFaznFHqCJ8MQFFgOlhhNOO5D6jUWh52mTv8AMpTp3ZjE9OZJ8gJOBUoq+YIRiEpKS9W5OlbEhRa5gAYi7LuxqPB8RplQx+4DYt+XvglqYTXTyylgRDux5dZsAJwX09Jl1rd5/ohYLrVlpmxBGomTBkSLCLbAYDzlWpVqWBZmO0R/oMR5msVJUhfb8sNeE8Jqkd4H09LT+OD7VbF972olpdn65paCUTmSST9AfrgniVP93ywpoyg8+rHn6YA4lxfM07F5HUR/jGnBuEVM3qq1HK01MFjcsd4E+XPzwlOt0ngduKe2KyGcFyVNstII74kl55jlH664goVTR1aVu0c+k7dN9vLEXEctpI7onVIAGxPlg2hTFNfEQz8ydh6T9fpgN9/I0V+3wEZamRQD6gdcnVvJm/sNsJ89l0FMEHVWMl5JA32A2jBOZzbFZ2HKdz5xyH69UmfqyJw2nFtiasklkfZXs8EUNVgsfu9PLzxN3hpllYQrKNMG0yDB6WwEO0TNTXvF8QHxbExscLc/xTWIiASJvywPT1JS6g+ppwj0j3I0RVqR1ET+v1ti9ZD9m1Nk1SS3WF0/Igk/PHPOC1vujYRB5i8gT1nHZ/2a8WNVHo1PiHiX02I+n440k1hCbryznP7T8pm6VNaS0hTySx/DOoFj96oYEX2m3mTGKjwfKqjo5kxy6mDH4wcfT2aywIIYAg2IIkH1GOWdsf2amGq5Kx3NEmx/sJ2/tNvTBUunaZJbtzKtmWKjWCNfn1No8/1vhZx7LqwWbG0Hc35HrhbnqlSkRTq6gREqRBBHIzgTP59naT+vIY2npO00Pqa0aaYaarZddAfUpvIEYD73UYWWJ2UCSfbFh4B2ZzOc0sV7uiR8bRJA/lU7+u3rti/cB7M0MudHd6DuXMs5PITEAgXOwFrHC6mvHT5ywR03LjCKv2Q7D5iqAKxehSe+lR429f5RaPnMYv8AToU8nQFLK00WqGkIdLMxPMj4mjaSTz5WxtmsxFIMaUpTEaVgTPLwiQRzJH47BLUUVO+iGI8feQRTUbgN10/rfHFqaspvJ0Q01ELzPEGpr3rMpJB700l+NgDA0/0zuSP8EhqUA6S+oapNMzcknba/1xVczmNRBEUzHgR7RJksfKIib+l8a0eM5ikoRXEAdDv+ufPCYfI7j4OYJk2qDUQY2Xpa/wA/LBeX4RGk1TNvhG09CZw6zXE2FNFABcSXZT0G6iARK74GTOagsHeJi36vj0XqTaORaMU8gXFGH8NUA/lgfTARoVxaJsPadsNa7ISJqIsGepvvYYHzVSkXnvhtYaWi0c5w0ZNKqNOKbuzSlxMjTTWiC4jYEliOvXBCfvbtqZdCJN2sq+dpPPfzwyoV7JVoUTUYeFiq7j+4CJkD8cLuLdpKuogI1IxFpB9Z5nCq5Oox+4XUVcpfY0z3Gq6wHBubErv6GL4O7qssVagRdQ+G+qD1tb0wjyfEzrFSp49MaQfLBvF+MtVUk9MGWnwkjR1E7bZNxvhjNDNUBA2EfnOGnAWRaUUyoc/ETsonY8za8C5OK2uf+zAJnGmVomC7VCiHYDdvQbR5nGcJbabApx3XFcjTjHFBTVqaGXadR5mdyf8AHlhVlMiUUO27CVXnB2J6TiOnR1Fu7Encs52/ycOc8RVzGkGEtcXhQBy58hhvaqX8i+97pfwA5OtUpUnKLeo0Ei5AXl5XM+eJM1xLu07pAAIGphu56k9JmByGLFkaCKDoRgrHxM1pPvc26CMJuLZSiHFRUPhYEiZBAN5BP0wimpSyijhKMelkWT7PvVTvahNNRcSLnEqZ9qalRUDBeREW64I4l2pNUCmo8gPM2EYVZnIKCZY67hojSCOQtf1m/lhsv3C4Xs5G/D8gtem1arJSYVZiSOZO8YjyfaBcuHoFPsydQi8TuPwxFw3OaaQy5IEsIPK5An8cPqPDdFM1HAYmSqxCqs2t153xNum74KVaVciLhGYp1jUZp1rBRZgAdfMi344gzFYatUSRsDt6xibiGYF7+4thKveNsCR1xSMd2eBJScccjTJZJ8wCzOEXqRJPoOWFXE8p3ZhX1AYny5qoDI/Ef5wyr5RVOnSrtpUlm2lhPQwLxtyw27Y/kI4b4/P5ilOIjQFZQYsMOez3ZqpmwX0JRyy3qZmpIpoBvDH42/pX3jfAi5mpQYVaQpqydFVo9Ay/liXOcTrZ0B81XqVYsqEwq+iKAAfQYNqrQtSvaxjl8xlQ3dIjJQP8N2PicqY1MJ5/LeMXDsDxZaVeQQ2kwY5g+XpPvjnPGKDGmn2ZGlQo9BtbcWwVkYy9doqElEUi9n2LT8/a2JvqzY9bemj6hrIGAZbgiQeoOAalLC/9nfF1zOUABkpt10nb5GR8sPatPAonF06KV2r7I0M6v2i6agHhqLZh78x5HFJ4N+zmnlu8qZmK9RT9mkQhHUgm7eW2OwVaWAcxlwQQRIPXAduLSdDqrtlOqNrDSiDSNBIYqeROgHlEAsSOdug+Z4oqLqDMoA0sAAoM3AVdiNheN/kx412cZh9i2mBGk7RMwOk/4xROK52pTcjMUlGmSobkB94nnfbHC9GSZ1xnGQ7oP4zUZijEHSoBhVjdl6/+fRfm84pHiB7obQQQ5PNhyUQNvnhDm+OzpWSUiY2LXm5n4fK9hgCvxkCYYmT8JvEe8Rh46EmF6sUWb94k66g1Aiw+K5tAESojrO/rAFbiNJjLPVnopAA8ri+Krm+LuxJFpEecdLRbAVSs0/EfY46IfCvuQl8UlwX/ALL9jKzslWugKtbumjVH8xmywJPX8rX/ALAZJoAUoxsSlQkav7bqZ/PbDigA6GnAtYqCCJ3ubxf3xFlc+dXjAUEFPDAAYEAQ3xMItIkyMc0tWTd3RXaqK3nuwBFTSlfSpHh1ATI3FiNvTC/L9h8xrOru6iraASCx6QyiZ+RA3xes4xIiySQRuLg9AJM+3LGiZvvAtXwosX7wixFpCRG4iT0HXC+rPgKiuSn8UyOb0qtOgYMgBdJAjkdJhfQxisngOfFSGytS9wCk/wCgP446tVz01ArSyvCsDM6psQo5bbxz6YnymeMGizEuvxKpEkRAMiw2+k4aOtWKM4tnFKvZXMtUXVlq6K037tgLc9rYzN9nUQQzuD0MfSMdqpcSh2DeBU6XgTYlz8J2MdJxLmcyRDkKEBAfvJvJjV587xF8U/y5UT9GN5XJw3IdnVANWo+qmLKBYk+fIAfjjbPZ0RAAK9CAYHyx2rNcKy+YU0qlMGd3VAjBjcXkN+GOf8Z/Z66M37s+o3+zqQGj+ltm32MeuHj8QpO5MC09qqKE1ThWWTKsVJLNEkG5J5BeQ/xhTTzrnSKNJQVtqA35XLG8+uB+I98rdy1FkqXmVhjfrG1txY4IyuTZVGsrI2BYmDvMC0zi9Urkyd26igvMZAmCajlQbnU3ivBCidpm+A6uTaQqOZ38ZsANySeX+mNDxKo9RaSqs7A6rQPO2wx5nG7nWDVLu66WK2AuDAJ3FsFKSwzNxadGjZemt1PjBkNBAkGbLO2Na2Y1sdUSZYkfXBXA+CHNSQdKCxO5PoPzw0r9nKVJgy1H1LzOmJ9I3xnNJ03kCi2rSwLP9nszVQMtNoN9TQv1v+GGFWlmFpAPmElRGi/6m2+F9XjVSmxBZmY7NN/niLMrWqzNNm1DkPz67YHU+aoboV1yLauVqOfDLxvp2HvthzwWnWd0oBIO5J2AG5x7Tr1qkUQvdBReRAA8hzxtlc4uVql6dYuY0sG8+gnDOTapoWMVF2n+f7Gtc0qcro1tzLGfw2wi4vnpEr8W3lHTDnhOROdDVmPd01Om3xMfLlHnfEPEOz9EbO4PmR/jEk4Rlkq1OcMCfLZF6iancIp2gST7TbDPI0kowEBJ5uw3Pl0A2/HAXDqkVlouRovDecHSD7wMNcxViwJkYabfHYWCX8ogzmbmxaf1/jAuTplJqGiah2pzAXzN9/bzxHxCoseNQZ3I3B/XO2IcvxViLgMfoOgHlywYxxhAlLNNnQP2Ydpv3bNKtZwq1rMIgA22P62x3qqk4+RmzMxyNiAcfQX7KO1f75l+6czVpAepXb5g29CMFeCWrH9yLW64GqU8H1UwOyYVmixe9LC3jPCaFamVroGXz3HoRcH0wdxXitKgDrYSOX+emOX8f7QZvNsVyvgTY1P8fqcK34HQg7SdhFpsxy9bwk2p1GGr2bn6HFNfLBJJYeEwQLn3HLF8XgT5ekazk1DTcNUYydR2UAnkNyMVTtiq1M7U7gEhoJA/mIvimm3dN4FlVcZEusT5frlj1gRtMYk/doEMCMRGgx88XTRFxkux3bKVNBCtNPUdWk/zCJAUDmBz6Y1ztGX1ahTVhuzEtqEQQDYG3LEKhgzqN6klWbkQLyzGI9JxKaQqIROuBsp+ctvvabY8ReD1PmbZfNgtMFjOnUZ1ahYNo5SbXjARULUNOoTDLKqDqedRkC0ACRYeWNlzOp9EikLhlRfEDAglh8pvtviLjGaVKbt8IBEMsapBDHxXExJ54PPBlgKZ1qfZN9msgFQCXgfCS8zcxfoT7eUs2SZpbT3TCQCDNmZjswmY52wkr9pl8L6CwYSwjSZ5STdoHoPXE2ez3eKBqXRpBKr8N7jlMkQT6+WG2MCZYMxRZnQ02B0mCzWQCL6VvJ8/P1xBxDiQpAsfGQsFmmJ9NjaI9Tio1e0MMBWYlNtQF12gxYNEDfAa5ypm6lPL0pZ3OkRfzLecKCfbDw0ndsEmN+C5nP5usP3YAqphnqQEHOCxEzAm0nbrjp9bI03ZixkqYMtCsekbkk+lvUY84VlxRpLTo0NCIfg0XO3iZib3i53Ixo9EVKne6dYptpWVhQ1paQTNzb/TCSafCFt3yL8+tOorDMUaA7v4bEhBYQahNybWsLfJTX4blWWWy+X0pMMyKpY9QiiGUeZvGHFXS5Rh4JYsAPEFsYdlHPSLA7YHzChahRzUdqkfALkDaUiwHM+fLCJvsx8Ffy/ZfJgh1oqswWId1cDYECIWT0tgT/Y3h2sU2Ss7NcNrY26tpsBynDvPZgqHp1G1KLIEB1f+/efK/rgUVairFNFpBR8UnxT/AEkEnznflhlqzT9wHpxaqhHmexWTn7NqwfTASnUUBT6mnLCTva2GeR7A5VQe8rZl/wDrEAeyz7/IYIXTSBMs0C5JnTzg8on8sL872hdW1DmIa92HQ/5jDrU1X3B6cOyC6vZvhWXYu6gx/CLtUZWMcwG9OUybYIy3EeHOQXVNWkAp9otMEXsTeeVycUrjfFe/KarlQQAdx77m1p3wvpsUM3ZOfUT064ooSkrk8mxHg6jV7P5ZyyHKUtWkMoYqCPfmCbC+JE4Dkg6FcnQYkQRpp2I6eC7HzAPmMUjsl2iFOsKbeOm0BZJBQj4Y8v6dpjFrq19SvSVbWBq7aZIMN1Mbxv5YjPfB02HapdgzM6B3lKlQRSpEtpRQurkygDUYkzB2xpmuG5UBmrU6ZDEAAooJi0hALBvInHr1UpkDSRLeEgEnpqJmT6b4g1Szhq01T4kJHhNoBEfD+eJ7n5GpG+Y4bkvEDlsrJEppVRMC4us72iRiQ0qIpqxytCD4YVUIJJiASshp9BiB60sDCGqRpKwAGgTdeXMwP/ArZlVKvU0a2ZtKkkwRYLHWfveg9S5vyZRXg3fhtCow7yjRLSwKFKSkgCAusC5iDGAqHZfKMFapllUXBpp8RnmxEFfQHptgmklTRTFQo1TUTTkWpTuGPr15xuYxDxHNKoKwdRMOxNmG+5sIHI/64KlJd39zOMX2BMz2Y4eNSmmQ0yoV6gLAbgMWa/lHzxtwPI08lme9yhqzAITUHHMEMbW3WxJ6gRONqBLhkRyaTR9owOvb7ptcCxHnPlg4VqdINoChrDwrY/SWj269cMtWa7genF9jofD+12XrUtZOhh8SHefLqMVPtL2/3Sj4AN33b2GwOKVx3NNTqM6GFfcREHrp5TfFOzObN9X3re/l/nHdDrVnE4qBY8zxN8xUhie7G97k+vPFw4BkZTWfCi/qBis9hOzD5hi7eCgh8bef8o6n6YtXaPidNYppamgJ0g7gX36nqeuNKKQVJsB7T9olSmaSLqtYRN+pxzCtmGSASdMk+pO5MbnDDifG1qeNLBuXTywtooarqkTJv6czPpgpf+lgZYXS8kIzwZlDnwzcwJj5Yv3A+AZepSDtTnXJWATbYT52n0jFYodnVGYpUh4zWJ0WMaRzIO/M+2OpUqagBUHdqoChfQDkMR19RJJQKaallzOc5jjNSbliZ3Lz5z1xFxHtXUYCmzQJJJgQSYuQByg/PC+oJqMT5fngOtRV6ig2EHFY6cLtoWc5VgJTiJ3Z2Df0QOQ54e1O0BzCamUSlgogA7SbCL2xWK/CYuGw6ohe4UrFlAHqN/xvgzjDlGhKd0ws8dQiGhWHMXB8xgbM8e8JCQD9flf9cuaTiaSO8Wx+8OvnjTL5AuJkkdADjLShVsEtWd7UjermTU8O5JjHUexnA0ywbMkj94qArSWdMWuQCd2Np6DzxSOH5KkkEpDbTefbocb8a7VkQEMAEkAKB4gbEyJs0mcT1N03thwOqit02df4VmwUVq2oeE954rhVMLsdiPfB+RQBEWlqSkSCHJ1eGGYsd9/hk9fLFC7KcbR1DlqLK5BKMvwmfEhJPw3nbkMW3JZsVAWCL3Y1roU6dJVYAgRadgOoxySi4umUu8ob0qLNSfToJnw8iTynpAjC5Qx0KrPrE97VNixsdKkRadp6XwfmaqgJULEOoYhXFpbwz1ED64my1I06YIOqZBAMySfPq30wtWzXQk/c1pgNEAmCwAJZjbxXlr+k/hhdnqhV2pakVmuoJ0knyHL3j3w5bJai1F6ZR9MtWB/mJgKNiYsca0MkqDRTCgqsyzXI6Xm5iYHLGoNlF7QO5pqaau+rwkU0K+JTP2iHz5jFfzefDAWIIsQd5FsdRqcOqMgc2Q2cQfmLWHlincd7DPVYPSbS5J18ww/mEb+g25nFdOSWGBlCz9a1jBGxxPw3NOw/hN6xb54Zv+zzP6ie6NRVIutgfPU0W9MWnKdisywQE06SGQCzSbf2g/X5Y6ZTilRONt2UvhmVfv8AVGmPhU/ebkBHrOOjZUJSRmM+GLPuTEbc1v7Xwbkv2e0KY15irUeSNJTwL682/HDrh/B6biWUGmoBpkzqb3babAY5dV7pIpFpIrQapoqQ6sTLaJNhYBlO5A/XPBFHK1AoYU+9ZwNl0mwsTaxn2/K1JUT+JT0IPhCNsx5wBc3PvgSq6sz2KBWEkHQrMTeYvAtiVJdw7m+xXBwerABUCrpMMCPESCdO8gAc8b/+j5j7Ko1JBVAALGAoH9vWMWxLA6iGW516bi9/M41zgquv2chWN9cWXyHntfzwaVG3Mp1XgldgVpd2wYm+sSd9+Vvp1wlq/s8ztQkF6YI3JLMByiw3gfTHUEKLrDaQF2gX2AAUDbfEmUpd34Z1GmCSJvLEmTG+Hg9vAsnZzTIdiM3QIWnWSojEd4uorbqpawaJ/Pyg7V8H4ilPRSpM6rLeDSSB5AGcdbpZcfyeJZI9Tf8AROFlWoKmmojIagkMCp0kD3389sNuzbWQXeEcLyXaQNlxRryzhyCWmVW25PMGYB2xlHgR1q1QjRyeQRHUL1jli7drOyKZhu8pgLVMxGxPQmL+vLHMx31GpUSoGVh4YBEA9eht0x1ac072kpx43F3z3aMUqIoUjppKLDmxO5OK7l889RmBaWYeEGIttFtxc+eEFBXckkmJ33PywZRpopDFnBUgiRFwZHLBlp+Xk0JeEGZjs9UcluYjWREDn9OuGvA+zpSoAFLk3J+Hw+hPl54hXtDY+A3EFgCDHW9icXrgWRWqqKophRB1bSDESP5iTtjn1J6lbWWjCF2iXszwdqba3H2gEKxQDwsZgeZtf0wxclmYmneeR6gEe8HDKuWcgA+HZIN2MEG83AkekHAlYVjpIUXEkwbkknbEcmbOHn4/10OAD/GGMxmPSh/Rz6vC+oxr/Aca8G/hP64zGYD9o3719CGvtU9D+WHPDPgp+gxmMwkuBlyacS3b+0/UYq3Fvj9h9Me4zD/D8k/ifaNeyfP+4fljsvDvhb+78kxmMxy/E/qMpofpoe5/+NX/AOUfqMEp9z+5P+7GYzHKvc/zuyr9qJ858Lf3j6jEGX/4fo+MxmKS/PuDse5b4av9p+gxr2R/g0/+X/nHuMwF7kaXtYTR2f0/xiZv92PvjMZjefoK+31FvaH73/KP/biTK/BR/tp/THmMwi90h17ULsr/ALyPT/7DBnHPgPqP+7GYzCr9N/yN+5B3EP8Ad2/t/wDtgCv8Q/5Z/wC4YzGYvPl/Rf2Tjwa5j+DU/tTDbh3/ABvb88e4zCafP58zant/PkGL8L+/0GFfDP4L/wBv+ce4zD/uX0Yi4f8ABXs3/Aof8wfU45f20/3h/wC4/UY9xmDpe5FOzK7lf18xhlS3HrjMZjqmLAFz/wAJx0Psx/Apf3D/APnjMZjm+I9i+pSPLLhU+Kj/AGv/ANrYJOy+n5nGYzA8/ngl+f7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6" descr="data:image/jpeg;base64,/9j/4AAQSkZJRgABAQAAAQABAAD/2wCEAAkGBxQTEhUUExQWFhQWGR4bGBcYGR0cHBseHh0cHSAdHhccHSggHR8nHBsfIzIiJSorLi4uHR8zODMsNygtLisBCgoKDg0OGxAQGzUmICQvLDQ3NCwsLywvLzQsLCwsLDQwLDQsLCwsLCwsLCwsLDQsLCwsLCwsLCwsLC8sLCwsLP/AABEIALEBHAMBIgACEQEDEQH/xAAcAAACAgMBAQAAAAAAAAAAAAAEBQMGAAIHAQj/xABEEAACAQIEAwYDBQcBBwQDAQABAhEDIQAEEjEFQVEGEyJhcYEykbEjQqHB8AcUM1JictHhFjRDc4Ky8RWSosJTk7Mk/8QAGQEAAwEBAQAAAAAAAAAAAAAAAQIDAAQF/8QALREAAgIBAwMCBQQDAQAAAAAAAAECESEDEjEiQVETMgRhcZHwM0KBwRSx4VL/2gAMAwEAAhEDEQA/AEWacHwTqm1S1yTYH8sVbiHBHQyviW832jrh+8La5JmeU2u3W02xKlWQBIM32tAsJPytjx4TcOD2pRUuSjMP/O2MfcYtfEeHpVJizROoCPw88IMxw515Ejr/AKY64asZHNPTaB6dYrsxHlgtM+/MzbaN8BGmfliSmfz53xRpMmmxtS4np3mTYmf1/pgunxXTaDImI5dT6+eE6i4xI4AFyBvvvytiThEpuY/yWeEh2MnkBy9TO3Xrgs56dQF5vcyWPmIPhG488VLMV1tBA9Db0x4OI6D4JH48+vphfRvg3q1yX5c6KYksDUb70bdWgAH/AMY3y1ZSSSSZEjnAPObEk7Lz364o1HjZ53v+p64NHaMQADpnc/nA8vlhHoy8DLViy4VuIFvCLIvx3Nuim/8A7sFtm7gkwBYAWkx8KkAyD15Yp+V4ghEAwOoMz/k/P2xMmfkjTCkWB30Lzv8AzHE3pj7kWtKwcte5gVXgWEmEXbaeWCszxOF0pCxzsNJFxI6ETfbGvAey9erQNRi1KkASgIl384O09flio8cydQOqsDpDAICTBHmT96ZseWCtLyDeuxbx2gpAx3igXLFJJJPQaYCzvG98Q/7R0JJavTDnbVqXT5DkFjFJz2XNOmAqE1KqyAo2A5R88JqOS8Optziv+PBrJL1JXg7OvGF0DugaiGdb0yrgAyYGk2g8yMRZLiVKpzBhVBaI2m5m8jp53xy3LKaMMpKv/MDBHoRhhS7ZtIGZprXXk3w1R5ioBf8A6gcTehfBTfXJ1cZxbgeJrahbnsWP4GOWPO81aidLnUE8QspElYE7n4TG+KDw0pWSMhW1MQZoVYSvvP8AbViTdTOCKPaOojFWlTTMVGNio2shi4EXPlbEpQkuRotPgvYqMCbnU50hDGqR8J6KCARJ3jGhRirEkpbQUQg2OxLG8zI3GEnDeJazvBDAGqYvaZ9zB9jhxS4mkrsNZIZ+QYQTb1v88J+fn5Q1UE08tpIc6aYWNaWAg2gnpqE8uXpiNbBkC6Cv2kEQDBG1rmI2x4ymoqiuZD2YAHVsAbbASA0nljZxADVCdLEKQJmB4Tqfe4gwIsMYANWpvUlKjaDUDHwTGkDUpMXAsRJI/LEbE61chaZqQqHc6TYlgIHSLnfBT0WXXAHdINMLIIK3WD009Ou+Jf8A0/SO71TSUkyf6rgzzvy6+2BTYbQndCp06WHdj4rKCwv4o5bwPPEVegRIYRVLDSZJBDdLwuGoZAKqKxckLVcSfCI2vecD1s47CmaYVamggh1J0AGBJE3IAgTN9sDAysDFEk6UBAKy03M8wCSbYqvF+zRnv6EKBMoT4W6xzU4uJ74sHBbSGIFNoUXE+JhJ3m3pgU06ulxPPVczpg8hHiG2/lgJtO0FC7sP2kL1Bl68pVCzB2K+MkD5/KfPF/zatqmWAO0bdL2mIg2vNuhxzrivCmZ0cKO8p3R1OlvYDnfbntzxfq+eKgCqpSwvIj0O3ltim+LXgSUXYrrZ1WJWqAFlfFa28Ar93bzHywkz2SBckkNOxmLcvhIGH3EBLSu4+K0yCZ0jkLDr/nFeOeI2Wqw5XEi+xtYg4VryGN9ikgaZ21zzHxdZ8vfEYzAu53m46enLA2s2MRG89d7H8TOIKj3uSSBMH6xjoUTOQwp5jmxkbluYE2EDGBxBE7yZF9yLHpYYW/vEGfw5Tyt153xCc1AtaOXI3n64b0xdxJm0E/r5ThPXeDbngqpVJJOBKoB53x1aark5tV3waU3M77Yn78MSW9sDgwDiREgXi+KtIjFs2qoDtgfVyjG5qjYY3p0cZYWTPLwQY20SYxPXSRttjzLKDYWYbYO7Fm2ZoFZINsdm/ZZ+z9lC5nOydmp0G2HRnHM9F5c77c+yPD+6pioWiqSCpNog7ifTfFk7OdrKy5nUXqvQhhUYsTMqQIBO4aDbHPPV3YRaOjWWdM7U9s6eVqaaQ75z8SzCr6tf5AWxz/tR2oqvqenk17kjxgnUR5kC4HnEDFWqVX0p4/EGHef1AG8E32wzz3E0IVqbQw6YlcryWUI1g84dkc1mCjFKiU2IFwQdJPIbxiLja06TDWdj4UG/9zdPIYWU+LszNLGQd5wNns/3rDvFDvsGJ39euKptvKJONLDCs3mAwkbYVmCbgxjC+g2kA2jpjYC9ue2KRSElZFWqXtI6e3PFq4R2tNQLTz1I10FlrqQK6DaNRtVXya/nivZfhz1GgCB12t+ueD+IcPWjS/iKT/Kpk/PCyceAxT5LPxLJVadPvqFVauWkRWT4VG5SpTN6Z53x7wviOmweJJ8ZuLyRF/DvF774oPB+PV8pU7zL1CpNmXdXH8robMP0MXnKZSlxBe9oJ3OZPibKExTqlTJaixuJ/lN/UAkw1Ph6yimnr3hln4ZxcsVWmBMkOHY/EoiSTe4kYdZDMAqmk6gQGYvtqAg2MmSPe3LHMqVcU2PfMSyFgqGxXyJ6+X1wypccNQGGIDKDYhXUg7hWsFjmfPHK4dzo5OkLmqYOjUCxEkHql/h2GpbyTjwK1XROoECfCwhmUyg1bkaSCYt54rvDcwIIP3tBAIBuP5n5mAd/LDccSAOlPEwYENBFOIANwLkKwPtywn1BQYuRRtIMMWLCdIgmdQY8iADAmYxC2YEApLOtTSLEAlhBOsiIDG58sZVpL9/7R1K6WgWgwTo1CPCVviWu601aY0pASdwVa5geRi2NwYXurhX11AhQqWga9RBIMFh0HLrj2tRYuxdyGZSDfwAQDGkbG3474YPSCOVgKhQwd4JIYeECJk4Ep5QnQHLOtUhummQQZtJO24tgNdgpgHD+HqatIMNKnTYsxLx5bifzGHfEKwDFXju4sbyk7SwPw7WG1jfEfCsvpWdS92spYbamgtqE7RfYb9MSNXYNBuhkghYhYsFH05788ZYRm7YrZiD3dSYWSCYAItAPO0T+eFvEchqeS+gkbAsPwLDDTMZQmUKkVF8SszFyR0JtcR12jfHuXdWEvOqSCDyPz2xkuzNdZRx2uyhoZlBIlQdo6z1tbEWbzaiRe8TuTa++E9UFiZnVznG9Kk2mOf5Y9L0kuWc/qNvgkOd1C4jzx4MwvmL3Pl6YBAZZEY8auegxb012I+q1yOatEFJEx15YVlrbGcE5RyVkyegxqKLlp0GOZi3zwsem7Gl1JNGppzFvfGPTZmg7DDFciSvhBPpiVMtAGsacD1B/S8i5cnIJHyxsuSckAgrPM4Z5CgdTGmBAvLSflhjmcuQRPiEb8wevphJarTCtJNCL/wBLcwNQCzB88ENw1UZUAl2I2+6Os4Krq+kaaihBvPK+88+kYioFadQ1DV1MQRBiL4XdJ9x9sVwj0uTmQaqnu9gNwIsogeX44J4vTcE6aqqg2UCG9/fAlB3erYiIJ1fyjaY63wXk6FMuRBdli24JM3J6WwG6CkqK23fTJ1af54MfOME5/KtSFy/i2JWx9MWjPZd1SWqcpYACBHK4P6+WBK/G++RWWJ2j8iOeKeo/BNaayrKzwvKszBirFCbxufYXxZM8aQSadAeHnon/AOUTy643yzPR1M6lC3wki2207Az1ibYLznGVo0C2hob4fC2mQIA1ERy974WU5SlwaMYwjyVDvVewmDvCkx79MWXJ9nVXSWrQOald/wDqG3yOA8rlc2aPdUgUWqNbMSoEG/Lxb8sMuCUq1Wn9owCC2oXJjoDGDOWMM0I28oC7U5nu0001AA2defUEze3W+Kz+9lhc3xf81wDLaSaj1CvOXVR9N8JOH8DpEM1NHdJMFqZqGB6EIfUDB09SEYi6mlOUsCrhfDgYeoCV5L/N/phvxjjSUhpoGW5vEX/p6AcowtzRqVawp0V0hVghvBYczOx9MZUylJJV5aoOUjT7RvgtKTTl9gRuKqP3LLwziqcRQJm2WnmhApZogQ8bLWBtPIVPn1I1dWytU0a+tXEgi5JBFiN9SzeR54qtavBxaeC8eTMU1ymdaFFqGZN2onkrnc0iY5+H0uonpbsgjqKLoOynERUnVCr4G0z4GvfU29wBb13w94Vm1UDQLDWdLiBpNvCYsN7+npij8Ro1ctVNGsIdTsB4TeVYCIIJ5xOGuSzYLJr1CGDBEN01KZkT8MyRz5Rjknp1k6ozs6HkOJKFRlH2OkhzJkDYTzvIPtthrktICFvErfHqnf4Nif7Tz9Bii5XO01BaoVVlRVJFqQM25mCegubb4eZTOmpJh6Wt5R7EGPCdK/dBgMOdsRarIzRYqdZFiPE27rfVzTaZkyPLA2piqzNN/vKYYhVYAKFFpK32tOPMtmgyMwgOzagBALTfryK7fTBVWoKgbT4WZgE8g4mZjn7+vRbMF8LU6XkAAsxK8tPNRB3tq8pHXAVSgVJUF4I8LyCxURKA2IsLelzfB9dHYB0A7xT4R0ViCZHUwR7Y0zKd7Olrz4XH3GEjRKwSLx54ZrsImLlprUg6SKgllMgERaC4kARa3mML81k6VVtTNQpnYqTMe/MYYusl/Aus2ZdVgoIMki53kjYfXFytKvLmoN4EAQQOYkX9dsLdj8HzucwzsSBM8ycRVc0yW1A+gw27P5emFZmveAD9T1wZQoGvVFKjSDMeSjYbSTyAnfHqOai6rBzrTlJXeSt5egagLTGG3CuEsVL6CQBJdrLH9zWx0fh3YfL5NA7xVzJKjxQaasxt9nPIDdueAe2VUVPEfEtEyqMDAiRG8EE3+WIS+J3S2xH09FJW+SqZXh4DEd/RCH/8cuTP3QwGn8cKeOcRDtCtCLZQOfU4Lo8fJ1CqWYfdWwVY/pUCcAiumsEIpM2AG/sN8WhFp3JE5tONRY47PT3TM0hV5nz6YD4nmlN1JHTB+do1o1NCyLpJ/G0Y8ytBaNIO4BqOJneAdgPbCWr3FKdbQrhjqaYqkS1xHvEb++I87m2b7wWNtMb+4t8sJK/EKgaKZsx+E7SeccjHPDIcObTqdlk3gCfxJwHCssyneEeZShUdmPhKAeJm68oAtqjGuYoqNtP/ALcQ8IzzKWoTOttWo7C1yegAGJM/nqI8NNS5/mPP0HIYZxdgUlRGprqCy04VhE2uAdxf64KfLHLgOlQhzcmxB9euFVTi9QLoM6BYA8vLHnB6TV6q0gxAMlj0A3jzw7g6smtRXXI+4JUaqj1K7ggGESwBjcxzM2wHSzNL94EwJDAHkGIIFueLDxHhlDL0gALC4kkmes4qmU4ejl6niYK0Io3J3knp/riUWpNyZVppKKLDl8j+60/tGLuw+FjKqN407H1OAc72iZgyPDIRBBA2wt4nxapUsyvqAgyPpgjhnCKDoKlaqbidC2jyJIwdtdUgbr6YjXKccRqeppGk2jmIuu3MfTC2rxptJSk2gxqmPvbQJsAIHrM4FzuZy6EpToKRsJZzPtqifbB3ZvIUzSZnprrVvvi+03B9cHbFLdQN0m9pG3CqlektWpmA1pKEW9JDe0gYnzXaGoigAwBbwHwjpCm4t5YzM51YIZFj+kaT8xisZmlcw9uU7++Ggt3uFm9ntLFU413ghiDazfeGK5ma8sDzFjiTIZcv8CO5G+mT9MB1RDGxF9juMVhBJuiGpqNxROhm5xMizgWgpYgCT5Dc4eZbIkECrKdBEmPph5SSEjFyLFwlzxHJtliT++5VS+Xab1KQ+KkW5leXlHJTiq5PjOnyPTYzv8XK/wCeGtLiH7rWpVqAg0iGHVuoYxsRIPkcRftN4YlPN99R/gZpFr0z/eJI9Zv/ANWJpKTyijcoLATk+KEAE6RFwgHhkHUsqZE8tfW2LTlOJoHRSpc650LZ6YZJIIHLcgD33jHKMvnHp3B/09MNclx8q1zG1/vWMiGFxzEbQYxHU+GfYrD4hcM69wXiQeCWFQLTC98tt2JHh5kEcrX98WH/ANUCg38SrpZyp8CyYJaw+IREzzxxzL9qSwVEbSF3OxjUDpEESTf/ADiz8H4qU0RALD7rxNwVLydLEi03AmNxjklpyidClGXB0vhbvoMuZHiAAEnkRpMEaSbenniTMOaZDi1OIKAXJMDWBv6TsAcKeB8ZFYuVqAsmkyaZnxWHyKkGPKeWHesXsSVseekAXhSLgj6nphPkDvZFm01EFCJ/4ZNw4vvsTvIE9cLKy6j99SLMAogNzglGn2MYa16gU6oZ9beJR9wER4RzuAuJ1pLU8XgIkgb8iRFjyMjG27ngylSycDzlJMtQBEFm588W/wDZ0aK0kWknjqEtUdhMkWAHKBIj3xBR7AK4BztYNoCroo/zHkXPIegOHOSrU8uGSivd0wCoFvujTNzJOq5+eKasotUuRlYRxnPaFAm7uWGmIOkTdTuCT13xzTtNm27tk1STYjbnyww43xyK6IAW8JXw7yfEbDoCB5QcVyotSrmfhEU2V3BNoBmJvPSMPo6ddTFnPFIHy3AHVleoUABBK3JO1jtGJ82veOO7RtRMoy7SLzJ/zj2vme8LM9Tw6jCjc33M4FzvFoACEz6/njp65MlUILA7yuXqu0ZkgjSbodz5nlhdxrVspkKPh3MDzwxpZ/WilCANEsx/m5iPXrhdnM8o8NMXa3Un1xOO7dwUlt28iNKrSGg2w2yWfes4S8C7EclG5wx4fT0aVJWSYmOuDqdFgzogUuwIDbAQJuen+mKS1E8UShpNZsr1TLAB2TUGNgDzBg7YZcKyapSRmgVDOsMLgEwLdI+uDnilQUSodR4xNyeZvhBma1SuDoVmjcgGB77YW5SwO1GORhx/hgMgGRAIP4XxpkODNl21moqstjI8NxsDInkfliPLUWFLVXJk2VZ5RufnhRn67baiVG08sNFSfSmJJxXW0MOOMah/jhj/ACgQPrh9w6sn7imggNfUPO+A8hRp08uoSGr1YE85PLyAwuz9cUh3axq/4jL95uZB6TtgVa2oZYe5m8M7hEIlzF9vX2E4i4plEotAZotqYeZuY2mAY9RiXIZAIor1nKn7gU39cDZLJNXdpMUVuztb5nmfTBVXzhCytrjLDcgFcuKJCADUajGWjkAfP254CzdVVY6LctU3bzP+MT5jIrTH2bFQ4BAN5HIn13jocD5DhHeOA1QBd2POPLzwVt5szUqqsgdN6j+eHuSy1OkoHdd5UgMzEA78gDaL4aNl6S0ydIFJQSq82EEaj9RzxVxmKqKBOpfPl74G7fhYNs2ZlkeZqvUqqV0oo3BJ0knp/wCbYAXhlI0/tWY1TsqxY+ZI2xtlYID120g3FNCJPmTyx5nOOAAIiItMXgCSSOZc3JwEpcRC3F5kR8MTuKsvBt4T5f5x7xXOEyQen4Y9y2SOaV6gtVnwqNj5R64T5xnXwujKTeGBBj0PmMPGO6VvkSU1GFLgOr1dS4sHaVO84Lw6qbtTqVaM+WpiB7Kqj2xTqheB4WjlY3xdeOUyvZ/JBhBfNVGAPT7RfrilVRCTsogOPTEY1AI5Y1d8VJ2aFcTJWdfhYj3xirbGJRLbYzruBJ9i4/sn7RVKPEUBOpcwO6efOCD6ggD0Jx3vOKdQKlyAWk7g6iAyweRAI3gSMfK3cNTIaYIMgqbgi4IPI4+i+x3HDm8nSqFSQw01j/XYNA5CfF6Y8/4yKxJcHZoN8Pkd0KlrKKZMWEgiACSp53YG28Yko5fL3OksCbENaNtuW0++Blpr4WUAIHJUzcRG3lI+RxGldWA1+IgQGUxI32je8e2OROuUdFXwUvM8U0IWkEli5mzSdhA5gYqHF+NimqrqWbTI3NiDHPck+2POLcWFyzCBcMFsTA584ED54prZwVauqpcdB9cdGhobsvgGrrbcLlh9TjAQN3camN35x0HSd8AZNnZ9Sn8d8OKeUyzARp97HEOYydKndKig9JBH1x1KUVhIjKE3lvHyF9SgHrKvw6jeeXni4Usvl8sn2YBY7ubk/wCPbFYfh9dlWppAi4BN/liZuH1ioLOgEdZ/LA1KkkrNp3Ft7ckfGMwKhnn1xnDuGeJWLQCwUdSxiwHkDJPpgDL5YtUgsoC3JJthjknZhyUI0rUad7WUczYG23UYd9MaTFj1ytoYcYNMEoFI07NN5H3p9b4YZbP/AGWXrn4tbrUIFoJkmOVkxW69dWroHY92WGo7GJvb0wbms2tFalOmQaTMSsGSt/PqPriWzCRVzVv5DDj+TNavSVPiZ9M+m59hfBvGqiUF7lLBR8z1PUnfCLgXEa1TMo6rqCAyAQIBETJtP+uBeJZmpXr6NJ1MbDf5HpHPBcG2ovsBaiScl3Bc3WJiCTJjTG3p1xbOBslOh3dVQjsJholv10wFkctSoZul31lg7G2qLT7484zQavmUpoyg3Mna18CVTqPY0bg3J8gf7p4yUVkidDQdJkEQOXPAvD8jULNUKBxTN1mDJFiMFZ/iFUGHqauvrtyG2Nu67tdTE66igxMaRynqSPlhraWQUpPAs4jmnZwagIUQIHJRyHtg/i1ZzTVEXu6YFl5nzI3n1xpwnKF2Z6jfZ0zJ56vY8sRZl6tdnZFZgNza3vYYbFpeBM02+/3G/aCqBVUKLaU/AD/GA61Du2Gs+IL4l6eRPXrgZWqL3dXUGYDkbruIPtzxDl0qV6kDfdj0GFUK7jud9ibinEGYQDYm+B++IEEETtI39MPqWUVfAqgndmImPU8p8sLs1kw1XxVCEUAmd/MD9c8aMo8GnGXIbwbhqqJYK7N1uq/0qObdSNsS5bs0z6qZVVUknvD4iBygb7eYxvU4jSpidQnYAXgAkQOk2PyxrwjiNSo7HSRSCm/nIG/oTie6eZD7YYiFUsqmVqBaDmpKGdUC8/dMRPv0wTx3/wD1JQC6TVQ21CIBF5MTaL+mE9eqdYjz/IfngLN8UNLMqbRpvAvebzvgRUpO+40nGKp8B/E8rW0sngYxaCb+YkdcMv2pv3NLh+SJ8VCjrqAba3if/kH+eDOzFFalb95qEDLZdS7udiRDKo6mRJHS3MTR+0XFGzuaq1jvUMgfyqLKPYR7zimgn3I/EVwhe+ZBG18QhSeWHHDuBHX9r8IEwJk/nGJ+KGmBCoFjyg4t6sU6jkktGUlulgXQQL89x+WJaGZpjexGH3AKK6GqFSzGYI2EAfL1OE+eqeKYHvfCbrdFNtK0A57NhrL9Ixcf2TdoDlsx+71A3c5oqsyQFe4BjaDqg+3TFc4Zw4VnlQAoBnoD+eHFTKa2FPLo1WtO1MElTyNrLtM2iMCclWygRg29zZ2+rNNgSAqAgwWBGxU+ggD3A648GaRvF3xoz9214sG35gfhhXwHM1DRpU8z3b5kz3wXxEW3IH3jpEgWmY5YP1UzJNQf/r1et+V5tjzKadKjq+p86Z3Od4Yk92NgcaHNW0oovbzxFmMuFA6nE6Vgg8IHrz+ePYpVg4Llbs0TLACWqQegv+OIwq61uTe84dZNKWgNAYmNTGDBNoAOMfTMrSXf4jHLzwnqZZX0cIOzWZ1WBggfDzwsyGdSlUfvgZ+6DcDzjb3xmZeTJIVuRF/nj3L+N1VqeskwBG43JB9BOJxSSKSbbwTZjPNWulNmTaYgfMiBhbncyxMBQqiyqCCB+uuGHEeD1UnuQdG+mRPynEVXhKIo7xyzkTpTl9ScNBwXAk1qPD/4A8Op6iSwm2D+BcCFbxVXKJBNom3OTYDEnCs6uVQlqcs4OnVv6xH698R1M6+YcClTJckGF299reuC5SbdceQKMElu58DzP0svQpOuVJNvtW1TYECNWwJ1betsLezvEgM8lRl8J1AHkNQ64P421R1WlUIIRZZKQgEgTDG0bchfFaznFHqCJ8MQFFgOlhhNOO5D6jUWh52mTv8AMpTp3ZjE9OZJ8gJOBUoq+YIRiEpKS9W5OlbEhRa5gAYi7LuxqPB8RplQx+4DYt+XvglqYTXTyylgRDux5dZsAJwX09Jl1rd5/ohYLrVlpmxBGomTBkSLCLbAYDzlWpVqWBZmO0R/oMR5msVJUhfb8sNeE8Jqkd4H09LT+OD7VbF972olpdn65paCUTmSST9AfrgniVP93ywpoyg8+rHn6YA4lxfM07F5HUR/jGnBuEVM3qq1HK01MFjcsd4E+XPzwlOt0ngduKe2KyGcFyVNstII74kl55jlH664goVTR1aVu0c+k7dN9vLEXEctpI7onVIAGxPlg2hTFNfEQz8ydh6T9fpgN9/I0V+3wEZamRQD6gdcnVvJm/sNsJ89l0FMEHVWMl5JA32A2jBOZzbFZ2HKdz5xyH69UmfqyJw2nFtiasklkfZXs8EUNVgsfu9PLzxN3hpllYQrKNMG0yDB6WwEO0TNTXvF8QHxbExscLc/xTWIiASJvywPT1JS6g+ppwj0j3I0RVqR1ET+v1ti9ZD9m1Nk1SS3WF0/Igk/PHPOC1vujYRB5i8gT1nHZ/2a8WNVHo1PiHiX02I+n440k1hCbryznP7T8pm6VNaS0hTySx/DOoFj96oYEX2m3mTGKjwfKqjo5kxy6mDH4wcfT2aywIIYAg2IIkH1GOWdsf2amGq5Kx3NEmx/sJ2/tNvTBUunaZJbtzKtmWKjWCNfn1No8/1vhZx7LqwWbG0Hc35HrhbnqlSkRTq6gREqRBBHIzgTP59naT+vIY2npO00Pqa0aaYaarZddAfUpvIEYD73UYWWJ2UCSfbFh4B2ZzOc0sV7uiR8bRJA/lU7+u3rti/cB7M0MudHd6DuXMs5PITEAgXOwFrHC6mvHT5ywR03LjCKv2Q7D5iqAKxehSe+lR429f5RaPnMYv8AToU8nQFLK00WqGkIdLMxPMj4mjaSTz5WxtmsxFIMaUpTEaVgTPLwiQRzJH47BLUUVO+iGI8feQRTUbgN10/rfHFqaspvJ0Q01ELzPEGpr3rMpJB700l+NgDA0/0zuSP8EhqUA6S+oapNMzcknba/1xVczmNRBEUzHgR7RJksfKIib+l8a0eM5ikoRXEAdDv+ufPCYfI7j4OYJk2qDUQY2Xpa/wA/LBeX4RGk1TNvhG09CZw6zXE2FNFABcSXZT0G6iARK74GTOagsHeJi36vj0XqTaORaMU8gXFGH8NUA/lgfTARoVxaJsPadsNa7ISJqIsGepvvYYHzVSkXnvhtYaWi0c5w0ZNKqNOKbuzSlxMjTTWiC4jYEliOvXBCfvbtqZdCJN2sq+dpPPfzwyoV7JVoUTUYeFiq7j+4CJkD8cLuLdpKuogI1IxFpB9Z5nCq5Oox+4XUVcpfY0z3Gq6wHBubErv6GL4O7qssVagRdQ+G+qD1tb0wjyfEzrFSp49MaQfLBvF+MtVUk9MGWnwkjR1E7bZNxvhjNDNUBA2EfnOGnAWRaUUyoc/ETsonY8za8C5OK2uf+zAJnGmVomC7VCiHYDdvQbR5nGcJbabApx3XFcjTjHFBTVqaGXadR5mdyf8AHlhVlMiUUO27CVXnB2J6TiOnR1Fu7Encs52/ycOc8RVzGkGEtcXhQBy58hhvaqX8i+97pfwA5OtUpUnKLeo0Ei5AXl5XM+eJM1xLu07pAAIGphu56k9JmByGLFkaCKDoRgrHxM1pPvc26CMJuLZSiHFRUPhYEiZBAN5BP0wimpSyijhKMelkWT7PvVTvahNNRcSLnEqZ9qalRUDBeREW64I4l2pNUCmo8gPM2EYVZnIKCZY67hojSCOQtf1m/lhsv3C4Xs5G/D8gtem1arJSYVZiSOZO8YjyfaBcuHoFPsydQi8TuPwxFw3OaaQy5IEsIPK5An8cPqPDdFM1HAYmSqxCqs2t153xNum74KVaVciLhGYp1jUZp1rBRZgAdfMi344gzFYatUSRsDt6xibiGYF7+4thKveNsCR1xSMd2eBJScccjTJZJ8wCzOEXqRJPoOWFXE8p3ZhX1AYny5qoDI/Ef5wyr5RVOnSrtpUlm2lhPQwLxtyw27Y/kI4b4/P5ilOIjQFZQYsMOez3ZqpmwX0JRyy3qZmpIpoBvDH42/pX3jfAi5mpQYVaQpqydFVo9Ay/liXOcTrZ0B81XqVYsqEwq+iKAAfQYNqrQtSvaxjl8xlQ3dIjJQP8N2PicqY1MJ5/LeMXDsDxZaVeQQ2kwY5g+XpPvjnPGKDGmn2ZGlQo9BtbcWwVkYy9doqElEUi9n2LT8/a2JvqzY9bemj6hrIGAZbgiQeoOAalLC/9nfF1zOUABkpt10nb5GR8sPatPAonF06KV2r7I0M6v2i6agHhqLZh78x5HFJ4N+zmnlu8qZmK9RT9mkQhHUgm7eW2OwVaWAcxlwQQRIPXAduLSdDqrtlOqNrDSiDSNBIYqeROgHlEAsSOdug+Z4oqLqDMoA0sAAoM3AVdiNheN/kx412cZh9i2mBGk7RMwOk/4xROK52pTcjMUlGmSobkB94nnfbHC9GSZ1xnGQ7oP4zUZijEHSoBhVjdl6/+fRfm84pHiB7obQQQ5PNhyUQNvnhDm+OzpWSUiY2LXm5n4fK9hgCvxkCYYmT8JvEe8Rh46EmF6sUWb94k66g1Aiw+K5tAESojrO/rAFbiNJjLPVnopAA8ri+Krm+LuxJFpEecdLRbAVSs0/EfY46IfCvuQl8UlwX/ALL9jKzslWugKtbumjVH8xmywJPX8rX/ALAZJoAUoxsSlQkav7bqZ/PbDigA6GnAtYqCCJ3ubxf3xFlc+dXjAUEFPDAAYEAQ3xMItIkyMc0tWTd3RXaqK3nuwBFTSlfSpHh1ATI3FiNvTC/L9h8xrOru6iraASCx6QyiZ+RA3xes4xIiySQRuLg9AJM+3LGiZvvAtXwosX7wixFpCRG4iT0HXC+rPgKiuSn8UyOb0qtOgYMgBdJAjkdJhfQxisngOfFSGytS9wCk/wCgP446tVz01ArSyvCsDM6psQo5bbxz6YnymeMGizEuvxKpEkRAMiw2+k4aOtWKM4tnFKvZXMtUXVlq6K037tgLc9rYzN9nUQQzuD0MfSMdqpcSh2DeBU6XgTYlz8J2MdJxLmcyRDkKEBAfvJvJjV587xF8U/y5UT9GN5XJw3IdnVANWo+qmLKBYk+fIAfjjbPZ0RAAK9CAYHyx2rNcKy+YU0qlMGd3VAjBjcXkN+GOf8Z/Z66M37s+o3+zqQGj+ltm32MeuHj8QpO5MC09qqKE1ThWWTKsVJLNEkG5J5BeQ/xhTTzrnSKNJQVtqA35XLG8+uB+I98rdy1FkqXmVhjfrG1txY4IyuTZVGsrI2BYmDvMC0zi9Urkyd26igvMZAmCajlQbnU3ivBCidpm+A6uTaQqOZ38ZsANySeX+mNDxKo9RaSqs7A6rQPO2wx5nG7nWDVLu66WK2AuDAJ3FsFKSwzNxadGjZemt1PjBkNBAkGbLO2Na2Y1sdUSZYkfXBXA+CHNSQdKCxO5PoPzw0r9nKVJgy1H1LzOmJ9I3xnNJ03kCi2rSwLP9nszVQMtNoN9TQv1v+GGFWlmFpAPmElRGi/6m2+F9XjVSmxBZmY7NN/niLMrWqzNNm1DkPz67YHU+aoboV1yLauVqOfDLxvp2HvthzwWnWd0oBIO5J2AG5x7Tr1qkUQvdBReRAA8hzxtlc4uVql6dYuY0sG8+gnDOTapoWMVF2n+f7Gtc0qcro1tzLGfw2wi4vnpEr8W3lHTDnhOROdDVmPd01Om3xMfLlHnfEPEOz9EbO4PmR/jEk4Rlkq1OcMCfLZF6iancIp2gST7TbDPI0kowEBJ5uw3Pl0A2/HAXDqkVlouRovDecHSD7wMNcxViwJkYabfHYWCX8ogzmbmxaf1/jAuTplJqGiah2pzAXzN9/bzxHxCoseNQZ3I3B/XO2IcvxViLgMfoOgHlywYxxhAlLNNnQP2Ydpv3bNKtZwq1rMIgA22P62x3qqk4+RmzMxyNiAcfQX7KO1f75l+6czVpAepXb5g29CMFeCWrH9yLW64GqU8H1UwOyYVmixe9LC3jPCaFamVroGXz3HoRcH0wdxXitKgDrYSOX+emOX8f7QZvNsVyvgTY1P8fqcK34HQg7SdhFpsxy9bwk2p1GGr2bn6HFNfLBJJYeEwQLn3HLF8XgT5ekazk1DTcNUYydR2UAnkNyMVTtiq1M7U7gEhoJA/mIvimm3dN4FlVcZEusT5frlj1gRtMYk/doEMCMRGgx88XTRFxkux3bKVNBCtNPUdWk/zCJAUDmBz6Y1ztGX1ahTVhuzEtqEQQDYG3LEKhgzqN6klWbkQLyzGI9JxKaQqIROuBsp+ctvvabY8ReD1PmbZfNgtMFjOnUZ1ahYNo5SbXjARULUNOoTDLKqDqedRkC0ACRYeWNlzOp9EikLhlRfEDAglh8pvtviLjGaVKbt8IBEMsapBDHxXExJ54PPBlgKZ1qfZN9msgFQCXgfCS8zcxfoT7eUs2SZpbT3TCQCDNmZjswmY52wkr9pl8L6CwYSwjSZ5STdoHoPXE2ez3eKBqXRpBKr8N7jlMkQT6+WG2MCZYMxRZnQ02B0mCzWQCL6VvJ8/P1xBxDiQpAsfGQsFmmJ9NjaI9Tio1e0MMBWYlNtQF12gxYNEDfAa5ypm6lPL0pZ3OkRfzLecKCfbDw0ndsEmN+C5nP5usP3YAqphnqQEHOCxEzAm0nbrjp9bI03ZixkqYMtCsekbkk+lvUY84VlxRpLTo0NCIfg0XO3iZib3i53Ixo9EVKne6dYptpWVhQ1paQTNzb/TCSafCFt3yL8+tOorDMUaA7v4bEhBYQahNybWsLfJTX4blWWWy+X0pMMyKpY9QiiGUeZvGHFXS5Rh4JYsAPEFsYdlHPSLA7YHzChahRzUdqkfALkDaUiwHM+fLCJvsx8Ffy/ZfJgh1oqswWId1cDYECIWT0tgT/Y3h2sU2Ss7NcNrY26tpsBynDvPZgqHp1G1KLIEB1f+/efK/rgUVairFNFpBR8UnxT/AEkEnznflhlqzT9wHpxaqhHmexWTn7NqwfTASnUUBT6mnLCTva2GeR7A5VQe8rZl/wDrEAeyz7/IYIXTSBMs0C5JnTzg8on8sL872hdW1DmIa92HQ/5jDrU1X3B6cOyC6vZvhWXYu6gx/CLtUZWMcwG9OUybYIy3EeHOQXVNWkAp9otMEXsTeeVycUrjfFe/KarlQQAdx77m1p3wvpsUM3ZOfUT064ooSkrk8mxHg6jV7P5ZyyHKUtWkMoYqCPfmCbC+JE4Dkg6FcnQYkQRpp2I6eC7HzAPmMUjsl2iFOsKbeOm0BZJBQj4Y8v6dpjFrq19SvSVbWBq7aZIMN1Mbxv5YjPfB02HapdgzM6B3lKlQRSpEtpRQurkygDUYkzB2xpmuG5UBmrU6ZDEAAooJi0hALBvInHr1UpkDSRLeEgEnpqJmT6b4g1Szhq01T4kJHhNoBEfD+eJ7n5GpG+Y4bkvEDlsrJEppVRMC4us72iRiQ0qIpqxytCD4YVUIJJiASshp9BiB60sDCGqRpKwAGgTdeXMwP/ArZlVKvU0a2ZtKkkwRYLHWfveg9S5vyZRXg3fhtCow7yjRLSwKFKSkgCAusC5iDGAqHZfKMFapllUXBpp8RnmxEFfQHptgmklTRTFQo1TUTTkWpTuGPr15xuYxDxHNKoKwdRMOxNmG+5sIHI/64KlJd39zOMX2BMz2Y4eNSmmQ0yoV6gLAbgMWa/lHzxtwPI08lme9yhqzAITUHHMEMbW3WxJ6gRONqBLhkRyaTR9owOvb7ptcCxHnPlg4VqdINoChrDwrY/SWj269cMtWa7genF9jofD+12XrUtZOhh8SHefLqMVPtL2/3Sj4AN33b2GwOKVx3NNTqM6GFfcREHrp5TfFOzObN9X3re/l/nHdDrVnE4qBY8zxN8xUhie7G97k+vPFw4BkZTWfCi/qBis9hOzD5hi7eCgh8bef8o6n6YtXaPidNYppamgJ0g7gX36nqeuNKKQVJsB7T9olSmaSLqtYRN+pxzCtmGSASdMk+pO5MbnDDifG1qeNLBuXTywtooarqkTJv6czPpgpf+lgZYXS8kIzwZlDnwzcwJj5Yv3A+AZepSDtTnXJWATbYT52n0jFYodnVGYpUh4zWJ0WMaRzIO/M+2OpUqagBUHdqoChfQDkMR19RJJQKaallzOc5jjNSbliZ3Lz5z1xFxHtXUYCmzQJJJgQSYuQByg/PC+oJqMT5fngOtRV6ig2EHFY6cLtoWc5VgJTiJ3Z2Df0QOQ54e1O0BzCamUSlgogA7SbCL2xWK/CYuGw6ohe4UrFlAHqN/xvgzjDlGhKd0ws8dQiGhWHMXB8xgbM8e8JCQD9flf9cuaTiaSO8Wx+8OvnjTL5AuJkkdADjLShVsEtWd7UjermTU8O5JjHUexnA0ywbMkj94qArSWdMWuQCd2Np6DzxSOH5KkkEpDbTefbocb8a7VkQEMAEkAKB4gbEyJs0mcT1N03thwOqit02df4VmwUVq2oeE954rhVMLsdiPfB+RQBEWlqSkSCHJ1eGGYsd9/hk9fLFC7KcbR1DlqLK5BKMvwmfEhJPw3nbkMW3JZsVAWCL3Y1roU6dJVYAgRadgOoxySi4umUu8ob0qLNSfToJnw8iTynpAjC5Qx0KrPrE97VNixsdKkRadp6XwfmaqgJULEOoYhXFpbwz1ED64my1I06YIOqZBAMySfPq30wtWzXQk/c1pgNEAmCwAJZjbxXlr+k/hhdnqhV2pakVmuoJ0knyHL3j3w5bJai1F6ZR9MtWB/mJgKNiYsca0MkqDRTCgqsyzXI6Xm5iYHLGoNlF7QO5pqaau+rwkU0K+JTP2iHz5jFfzefDAWIIsQd5FsdRqcOqMgc2Q2cQfmLWHlincd7DPVYPSbS5J18ww/mEb+g25nFdOSWGBlCz9a1jBGxxPw3NOw/hN6xb54Zv+zzP6ie6NRVIutgfPU0W9MWnKdisywQE06SGQCzSbf2g/X5Y6ZTilRONt2UvhmVfv8AVGmPhU/ebkBHrOOjZUJSRmM+GLPuTEbc1v7Xwbkv2e0KY15irUeSNJTwL682/HDrh/B6biWUGmoBpkzqb3babAY5dV7pIpFpIrQapoqQ6sTLaJNhYBlO5A/XPBFHK1AoYU+9ZwNl0mwsTaxn2/K1JUT+JT0IPhCNsx5wBc3PvgSq6sz2KBWEkHQrMTeYvAtiVJdw7m+xXBwerABUCrpMMCPESCdO8gAc8b/+j5j7Ko1JBVAALGAoH9vWMWxLA6iGW516bi9/M41zgquv2chWN9cWXyHntfzwaVG3Mp1XgldgVpd2wYm+sSd9+Vvp1wlq/s8ztQkF6YI3JLMByiw3gfTHUEKLrDaQF2gX2AAUDbfEmUpd34Z1GmCSJvLEmTG+Hg9vAsnZzTIdiM3QIWnWSojEd4uorbqpawaJ/Pyg7V8H4ilPRSpM6rLeDSSB5AGcdbpZcfyeJZI9Tf8AROFlWoKmmojIagkMCp0kD3389sNuzbWQXeEcLyXaQNlxRryzhyCWmVW25PMGYB2xlHgR1q1QjRyeQRHUL1jli7drOyKZhu8pgLVMxGxPQmL+vLHMx31GpUSoGVh4YBEA9eht0x1ac072kpx43F3z3aMUqIoUjppKLDmxO5OK7l889RmBaWYeEGIttFtxc+eEFBXckkmJ33PywZRpopDFnBUgiRFwZHLBlp+Xk0JeEGZjs9UcluYjWREDn9OuGvA+zpSoAFLk3J+Hw+hPl54hXtDY+A3EFgCDHW9icXrgWRWqqKophRB1bSDESP5iTtjn1J6lbWWjCF2iXszwdqba3H2gEKxQDwsZgeZtf0wxclmYmneeR6gEe8HDKuWcgA+HZIN2MEG83AkekHAlYVjpIUXEkwbkknbEcmbOHn4/10OAD/GGMxmPSh/Rz6vC+oxr/Aca8G/hP64zGYD9o3719CGvtU9D+WHPDPgp+gxmMwkuBlyacS3b+0/UYq3Fvj9h9Me4zD/D8k/ifaNeyfP+4fljsvDvhb+78kxmMxy/E/qMpofpoe5/+NX/AOUfqMEp9z+5P+7GYzHKvc/zuyr9qJ858Lf3j6jEGX/4fo+MxmKS/PuDse5b4av9p+gxr2R/g0/+X/nHuMwF7kaXtYTR2f0/xiZv92PvjMZjefoK+31FvaH73/KP/biTK/BR/tp/THmMwi90h17ULsr/ALyPT/7DBnHPgPqP+7GYzCr9N/yN+5B3EP8Ad2/t/wDtgCv8Q/5Z/wC4YzGYvPl/Rf2Tjwa5j+DU/tTDbh3/ABvb88e4zCafP58zant/PkGL8L+/0GFfDP4L/wBv+ce4zD/uX0Yi4f8ABXs3/Aof8wfU45f20/3h/wC4/UY9xmDpe5FOzK7lf18xhlS3HrjMZjqmLAFz/wAJx0Psx/Apf3D/APnjMZjm+I9i+pSPLLhU+Kj/AGv/ANrYJOy+n5nGYzA8/ngl+f7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3080" name="Picture 8" descr="Image 6 for article titled &quot;Dying for a Cup of Coffe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160" y="42208"/>
            <a:ext cx="1386840" cy="1735532"/>
          </a:xfrm>
          <a:prstGeom prst="rect">
            <a:avLst/>
          </a:prstGeom>
          <a:noFill/>
          <a:extLst>
            <a:ext uri="{909E8E84-426E-40DD-AFC4-6F175D3DCCD1}">
              <a14:hiddenFill xmlns:a14="http://schemas.microsoft.com/office/drawing/2010/main">
                <a:solidFill>
                  <a:srgbClr val="FFFFFF"/>
                </a:solidFill>
              </a14:hiddenFill>
            </a:ext>
          </a:extLst>
        </p:spPr>
      </p:pic>
      <p:sp>
        <p:nvSpPr>
          <p:cNvPr id="8" name="Symbol zastępczy zawartości 2"/>
          <p:cNvSpPr>
            <a:spLocks noGrp="1"/>
          </p:cNvSpPr>
          <p:nvPr>
            <p:ph sz="half" idx="1"/>
          </p:nvPr>
        </p:nvSpPr>
        <p:spPr>
          <a:xfrm>
            <a:off x="304800" y="990600"/>
            <a:ext cx="8564880" cy="5410200"/>
          </a:xfrm>
        </p:spPr>
        <p:txBody>
          <a:bodyPr/>
          <a:lstStyle/>
          <a:p>
            <a:endParaRPr lang="en-US" noProof="1"/>
          </a:p>
          <a:p>
            <a:r>
              <a:rPr lang="en-US" noProof="1"/>
              <a:t>Rozwiązanie</a:t>
            </a:r>
          </a:p>
          <a:p>
            <a:pPr lvl="1"/>
            <a:r>
              <a:rPr lang="en-US" noProof="1"/>
              <a:t>modelowanie na poziomie kwantowym zachowania cząstek wpływających na aromat kawy</a:t>
            </a:r>
          </a:p>
          <a:p>
            <a:pPr lvl="1"/>
            <a:r>
              <a:rPr lang="en-US" noProof="1"/>
              <a:t>model numeryczny – obliczenia na superkomputerach </a:t>
            </a:r>
          </a:p>
          <a:p>
            <a:pPr lvl="1"/>
            <a:endParaRPr lang="en-US" noProof="1"/>
          </a:p>
          <a:p>
            <a:r>
              <a:rPr lang="en-US" noProof="1"/>
              <a:t>Zamawiający</a:t>
            </a:r>
          </a:p>
          <a:p>
            <a:pPr lvl="1"/>
            <a:r>
              <a:rPr lang="en-US" noProof="1"/>
              <a:t>Nestle</a:t>
            </a:r>
          </a:p>
          <a:p>
            <a:r>
              <a:rPr lang="en-US" noProof="1"/>
              <a:t>Dostawca </a:t>
            </a:r>
          </a:p>
          <a:p>
            <a:pPr lvl="1"/>
            <a:r>
              <a:rPr lang="en-US" noProof="1"/>
              <a:t>IBM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51464"/>
            <a:ext cx="4800600" cy="330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5048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2862" y="377590"/>
            <a:ext cx="8058297" cy="705321"/>
          </a:xfrm>
        </p:spPr>
        <p:txBody>
          <a:bodyPr>
            <a:normAutofit fontScale="90000"/>
          </a:bodyPr>
          <a:lstStyle/>
          <a:p>
            <a:r>
              <a:rPr lang="en-US" noProof="1"/>
              <a:t>Przykład modelu symulacyjnego – zrozumienie procesu ewolucji</a:t>
            </a:r>
          </a:p>
        </p:txBody>
      </p:sp>
      <p:sp>
        <p:nvSpPr>
          <p:cNvPr id="7" name="Symbol zastępczy zawartości 2"/>
          <p:cNvSpPr>
            <a:spLocks noGrp="1"/>
          </p:cNvSpPr>
          <p:nvPr>
            <p:ph sz="half" idx="1"/>
          </p:nvPr>
        </p:nvSpPr>
        <p:spPr>
          <a:xfrm>
            <a:off x="304800" y="990600"/>
            <a:ext cx="8564880" cy="5410200"/>
          </a:xfrm>
        </p:spPr>
        <p:txBody>
          <a:bodyPr/>
          <a:lstStyle/>
          <a:p>
            <a:r>
              <a:rPr lang="en-US" noProof="1"/>
              <a:t>Karl Sims - Evolved Virtual Creatures, Evolution Simulation, 1994</a:t>
            </a:r>
          </a:p>
        </p:txBody>
      </p:sp>
      <p:pic>
        <p:nvPicPr>
          <p:cNvPr id="3074" name="Picture 2" descr="http://datagarden.org/wp-content/uploads/2012/02/Karl-_Sims-Evolved_Virtual_Crea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19" y="2422842"/>
            <a:ext cx="8176687" cy="327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02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Python - cechy</a:t>
            </a:r>
          </a:p>
        </p:txBody>
      </p:sp>
      <p:sp>
        <p:nvSpPr>
          <p:cNvPr id="3" name="Content Placeholder 2"/>
          <p:cNvSpPr>
            <a:spLocks noGrp="1"/>
          </p:cNvSpPr>
          <p:nvPr>
            <p:ph sz="quarter" idx="1"/>
          </p:nvPr>
        </p:nvSpPr>
        <p:spPr/>
        <p:txBody>
          <a:bodyPr>
            <a:normAutofit fontScale="92500" lnSpcReduction="10000"/>
          </a:bodyPr>
          <a:lstStyle/>
          <a:p>
            <a:r>
              <a:rPr lang="en-US" noProof="1"/>
              <a:t>Łatwy </a:t>
            </a:r>
          </a:p>
          <a:p>
            <a:r>
              <a:rPr lang="en-US" noProof="1"/>
              <a:t>Dynamiczne typowanie - brak deklaracji zmiennych</a:t>
            </a:r>
          </a:p>
          <a:p>
            <a:r>
              <a:rPr lang="en-US" noProof="1"/>
              <a:t>Zaawansowane struktury danych dostępne wprost ze składni języka</a:t>
            </a:r>
          </a:p>
          <a:p>
            <a:r>
              <a:rPr lang="en-US" noProof="1"/>
              <a:t>Wolne wykonywanie kodu (…ale PyPy, …ale Cython</a:t>
            </a:r>
            <a:r>
              <a:rPr lang="pl-PL" noProof="1"/>
              <a:t>, numba...</a:t>
            </a:r>
            <a:r>
              <a:rPr lang="en-US" noProof="1"/>
              <a:t>) </a:t>
            </a:r>
          </a:p>
          <a:p>
            <a:endParaRPr lang="en-US" noProof="1"/>
          </a:p>
          <a:p>
            <a:endParaRPr lang="en-US" noProof="1"/>
          </a:p>
          <a:p>
            <a:r>
              <a:rPr lang="en-US" noProof="1"/>
              <a:t>Zastosowania</a:t>
            </a:r>
          </a:p>
          <a:p>
            <a:pPr lvl="1"/>
            <a:r>
              <a:rPr lang="en-US" noProof="1"/>
              <a:t>Szybkie tworzenie prototypowych aplikacji </a:t>
            </a:r>
          </a:p>
          <a:p>
            <a:pPr lvl="1"/>
            <a:r>
              <a:rPr lang="en-US" noProof="1"/>
              <a:t>Łączenie kodu różnych aplikacji</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13</a:t>
            </a:fld>
            <a:endParaRPr lang="en-GB" dirty="0"/>
          </a:p>
        </p:txBody>
      </p:sp>
    </p:spTree>
    <p:extLst>
      <p:ext uri="{BB962C8B-B14F-4D97-AF65-F5344CB8AC3E}">
        <p14:creationId xmlns:p14="http://schemas.microsoft.com/office/powerpoint/2010/main" val="9073308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noProof="1"/>
              <a:t>Kiedy stosować symulację?</a:t>
            </a:r>
            <a:br>
              <a:rPr lang="en-US" noProof="1"/>
            </a:br>
            <a:r>
              <a:rPr lang="en-US" sz="2000" b="0" noProof="1">
                <a:solidFill>
                  <a:schemeClr val="accent4">
                    <a:lumMod val="75000"/>
                  </a:schemeClr>
                </a:solidFill>
              </a:rPr>
              <a:t>por. Law (2007)</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130</a:t>
            </a:fld>
            <a:endParaRPr lang="en-GB" dirty="0"/>
          </a:p>
        </p:txBody>
      </p:sp>
      <p:pic>
        <p:nvPicPr>
          <p:cNvPr id="5" name="Obraz 4"/>
          <p:cNvPicPr/>
          <p:nvPr/>
        </p:nvPicPr>
        <p:blipFill>
          <a:blip r:embed="rId2" cstate="print"/>
          <a:srcRect/>
          <a:stretch>
            <a:fillRect/>
          </a:stretch>
        </p:blipFill>
        <p:spPr bwMode="auto">
          <a:xfrm>
            <a:off x="1187624" y="1700808"/>
            <a:ext cx="7092788" cy="3888432"/>
          </a:xfrm>
          <a:prstGeom prst="rect">
            <a:avLst/>
          </a:prstGeom>
          <a:noFill/>
        </p:spPr>
      </p:pic>
      <p:sp>
        <p:nvSpPr>
          <p:cNvPr id="6" name="Symbol zastępczy zawartości 2"/>
          <p:cNvSpPr>
            <a:spLocks noGrp="1"/>
          </p:cNvSpPr>
          <p:nvPr>
            <p:ph sz="quarter" idx="1"/>
          </p:nvPr>
        </p:nvSpPr>
        <p:spPr>
          <a:xfrm>
            <a:off x="503548" y="5733256"/>
            <a:ext cx="8204448" cy="756084"/>
          </a:xfrm>
        </p:spPr>
        <p:txBody>
          <a:bodyPr>
            <a:noAutofit/>
          </a:bodyPr>
          <a:lstStyle/>
          <a:p>
            <a:pPr algn="r">
              <a:buNone/>
            </a:pPr>
            <a:r>
              <a:rPr lang="en-US" sz="1800" b="1" noProof="1">
                <a:latin typeface="Arial Narrow" pitchFamily="34" charset="0"/>
              </a:rPr>
              <a:t>system = zestaw elementów wzajemnie powiązanych w sposób bezpośredni lub pośredni</a:t>
            </a:r>
          </a:p>
          <a:p>
            <a:pPr algn="r">
              <a:buNone/>
            </a:pPr>
            <a:r>
              <a:rPr lang="en-US" sz="1600" noProof="1">
                <a:solidFill>
                  <a:srgbClr val="7030A0"/>
                </a:solidFill>
              </a:rPr>
              <a:t>[Ackoff , 1971]</a:t>
            </a:r>
          </a:p>
        </p:txBody>
      </p:sp>
    </p:spTree>
    <p:extLst>
      <p:ext uri="{BB962C8B-B14F-4D97-AF65-F5344CB8AC3E}">
        <p14:creationId xmlns:p14="http://schemas.microsoft.com/office/powerpoint/2010/main" val="8795455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583737" y="152636"/>
            <a:ext cx="7976544" cy="1035110"/>
          </a:xfrm>
        </p:spPr>
        <p:txBody>
          <a:bodyPr>
            <a:normAutofit/>
          </a:bodyPr>
          <a:lstStyle/>
          <a:p>
            <a:r>
              <a:rPr lang="en-US" noProof="1"/>
              <a:t>Modelowanie systemu</a:t>
            </a:r>
            <a:br>
              <a:rPr lang="en-US" noProof="1"/>
            </a:br>
            <a:r>
              <a:rPr lang="en-US" sz="2000" b="0" noProof="1">
                <a:solidFill>
                  <a:schemeClr val="accent4">
                    <a:lumMod val="75000"/>
                  </a:schemeClr>
                </a:solidFill>
              </a:rPr>
              <a:t>opr. wł. na podst. Gilbert i Troitzsch (2005)</a:t>
            </a:r>
          </a:p>
        </p:txBody>
      </p:sp>
      <p:sp>
        <p:nvSpPr>
          <p:cNvPr id="4" name="pole tekstowe 3"/>
          <p:cNvSpPr txBox="1"/>
          <p:nvPr/>
        </p:nvSpPr>
        <p:spPr>
          <a:xfrm>
            <a:off x="251520" y="2015841"/>
            <a:ext cx="1836204" cy="707886"/>
          </a:xfrm>
          <a:prstGeom prst="rect">
            <a:avLst/>
          </a:prstGeom>
          <a:noFill/>
        </p:spPr>
        <p:txBody>
          <a:bodyPr wrap="square" rtlCol="0">
            <a:spAutoFit/>
          </a:bodyPr>
          <a:lstStyle/>
          <a:p>
            <a:r>
              <a:rPr lang="pl-PL" sz="2000" b="1" dirty="0"/>
              <a:t>Analizowany</a:t>
            </a:r>
            <a:r>
              <a:rPr lang="en-US" sz="2000" b="1" dirty="0"/>
              <a:t> system</a:t>
            </a:r>
            <a:endParaRPr lang="en-GB" sz="2000" b="1" dirty="0"/>
          </a:p>
        </p:txBody>
      </p:sp>
      <p:sp>
        <p:nvSpPr>
          <p:cNvPr id="5" name="pole tekstowe 4"/>
          <p:cNvSpPr txBox="1"/>
          <p:nvPr/>
        </p:nvSpPr>
        <p:spPr>
          <a:xfrm>
            <a:off x="251520" y="5589240"/>
            <a:ext cx="2451412" cy="400110"/>
          </a:xfrm>
          <a:prstGeom prst="rect">
            <a:avLst/>
          </a:prstGeom>
          <a:noFill/>
        </p:spPr>
        <p:txBody>
          <a:bodyPr wrap="square" rtlCol="0">
            <a:spAutoFit/>
          </a:bodyPr>
          <a:lstStyle/>
          <a:p>
            <a:r>
              <a:rPr lang="pl-PL" sz="2000" b="1" dirty="0"/>
              <a:t>Model systemu</a:t>
            </a:r>
            <a:endParaRPr lang="en-GB" sz="2000" b="1" dirty="0"/>
          </a:p>
        </p:txBody>
      </p:sp>
      <p:sp>
        <p:nvSpPr>
          <p:cNvPr id="8" name="pole tekstowe 7"/>
          <p:cNvSpPr txBox="1"/>
          <p:nvPr/>
        </p:nvSpPr>
        <p:spPr>
          <a:xfrm>
            <a:off x="5829000" y="5496035"/>
            <a:ext cx="2199384" cy="707886"/>
          </a:xfrm>
          <a:prstGeom prst="rect">
            <a:avLst/>
          </a:prstGeom>
          <a:noFill/>
        </p:spPr>
        <p:txBody>
          <a:bodyPr wrap="square" rtlCol="0">
            <a:spAutoFit/>
          </a:bodyPr>
          <a:lstStyle/>
          <a:p>
            <a:r>
              <a:rPr lang="pl-PL" sz="2000" b="1" dirty="0"/>
              <a:t>Dane z procesu</a:t>
            </a:r>
            <a:br>
              <a:rPr lang="pl-PL" sz="2000" b="1" dirty="0"/>
            </a:br>
            <a:r>
              <a:rPr lang="pl-PL" sz="2000" b="1" dirty="0"/>
              <a:t>symulacji</a:t>
            </a:r>
            <a:endParaRPr lang="en-GB" sz="2000" b="1" dirty="0"/>
          </a:p>
        </p:txBody>
      </p:sp>
      <p:sp>
        <p:nvSpPr>
          <p:cNvPr id="9" name="pole tekstowe 8"/>
          <p:cNvSpPr txBox="1"/>
          <p:nvPr/>
        </p:nvSpPr>
        <p:spPr>
          <a:xfrm>
            <a:off x="5436096" y="2015841"/>
            <a:ext cx="2808312" cy="707886"/>
          </a:xfrm>
          <a:prstGeom prst="rect">
            <a:avLst/>
          </a:prstGeom>
          <a:noFill/>
        </p:spPr>
        <p:txBody>
          <a:bodyPr wrap="square" rtlCol="0">
            <a:spAutoFit/>
          </a:bodyPr>
          <a:lstStyle/>
          <a:p>
            <a:r>
              <a:rPr lang="pl-PL" sz="2000" b="1" dirty="0"/>
              <a:t>Dane z rzeczywistego systemu</a:t>
            </a:r>
            <a:endParaRPr lang="en-GB" sz="2000" b="1" dirty="0"/>
          </a:p>
        </p:txBody>
      </p:sp>
      <p:sp>
        <p:nvSpPr>
          <p:cNvPr id="10" name="pole tekstowe 9"/>
          <p:cNvSpPr txBox="1"/>
          <p:nvPr/>
        </p:nvSpPr>
        <p:spPr>
          <a:xfrm>
            <a:off x="827584" y="3429000"/>
            <a:ext cx="3240360" cy="923330"/>
          </a:xfrm>
          <a:prstGeom prst="rect">
            <a:avLst/>
          </a:prstGeom>
          <a:noFill/>
        </p:spPr>
        <p:txBody>
          <a:bodyPr wrap="square" rtlCol="0">
            <a:spAutoFit/>
          </a:bodyPr>
          <a:lstStyle/>
          <a:p>
            <a:r>
              <a:rPr lang="pl-PL" dirty="0"/>
              <a:t>Modelowanie</a:t>
            </a:r>
          </a:p>
          <a:p>
            <a:r>
              <a:rPr lang="pl-PL" dirty="0"/>
              <a:t>konstrukcja abstrakcyjnej</a:t>
            </a:r>
            <a:br>
              <a:rPr lang="pl-PL" dirty="0"/>
            </a:br>
            <a:r>
              <a:rPr lang="pl-PL" dirty="0"/>
              <a:t>reprezentacji systemu</a:t>
            </a:r>
          </a:p>
        </p:txBody>
      </p:sp>
      <p:sp>
        <p:nvSpPr>
          <p:cNvPr id="11" name="pole tekstowe 10"/>
          <p:cNvSpPr txBox="1"/>
          <p:nvPr/>
        </p:nvSpPr>
        <p:spPr>
          <a:xfrm>
            <a:off x="3328826" y="5352019"/>
            <a:ext cx="1819238" cy="400110"/>
          </a:xfrm>
          <a:prstGeom prst="rect">
            <a:avLst/>
          </a:prstGeom>
          <a:noFill/>
        </p:spPr>
        <p:txBody>
          <a:bodyPr wrap="square" rtlCol="0">
            <a:spAutoFit/>
          </a:bodyPr>
          <a:lstStyle/>
          <a:p>
            <a:r>
              <a:rPr lang="pl-PL" sz="2000" dirty="0"/>
              <a:t>Symulowanie</a:t>
            </a:r>
            <a:endParaRPr lang="en-GB" sz="1200" dirty="0"/>
          </a:p>
        </p:txBody>
      </p:sp>
      <p:sp>
        <p:nvSpPr>
          <p:cNvPr id="12" name="pole tekstowe 11"/>
          <p:cNvSpPr txBox="1"/>
          <p:nvPr/>
        </p:nvSpPr>
        <p:spPr>
          <a:xfrm>
            <a:off x="2334290" y="1969674"/>
            <a:ext cx="2539318" cy="400110"/>
          </a:xfrm>
          <a:prstGeom prst="rect">
            <a:avLst/>
          </a:prstGeom>
          <a:noFill/>
        </p:spPr>
        <p:txBody>
          <a:bodyPr wrap="square" rtlCol="0">
            <a:spAutoFit/>
          </a:bodyPr>
          <a:lstStyle/>
          <a:p>
            <a:r>
              <a:rPr lang="pl-PL" sz="2000" dirty="0"/>
              <a:t>Obserwacja systemu</a:t>
            </a:r>
            <a:endParaRPr lang="en-GB" sz="2000" dirty="0"/>
          </a:p>
        </p:txBody>
      </p:sp>
      <p:cxnSp>
        <p:nvCxnSpPr>
          <p:cNvPr id="13" name="Łącznik prosty ze strzałką 12"/>
          <p:cNvCxnSpPr>
            <a:stCxn id="4" idx="3"/>
            <a:endCxn id="9" idx="1"/>
          </p:cNvCxnSpPr>
          <p:nvPr/>
        </p:nvCxnSpPr>
        <p:spPr>
          <a:xfrm>
            <a:off x="2087724" y="2369784"/>
            <a:ext cx="33483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a:off x="6648139" y="2914052"/>
            <a:ext cx="1" cy="2502930"/>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a:endCxn id="8" idx="1"/>
          </p:cNvCxnSpPr>
          <p:nvPr/>
        </p:nvCxnSpPr>
        <p:spPr>
          <a:xfrm>
            <a:off x="2447764" y="5820071"/>
            <a:ext cx="3381236" cy="299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a:off x="754782" y="2996952"/>
            <a:ext cx="0" cy="25591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Prostokąt zaokrąglony 16"/>
          <p:cNvSpPr/>
          <p:nvPr/>
        </p:nvSpPr>
        <p:spPr>
          <a:xfrm>
            <a:off x="251520" y="1628800"/>
            <a:ext cx="8035278" cy="1716496"/>
          </a:xfrm>
          <a:prstGeom prst="roundRect">
            <a:avLst/>
          </a:prstGeom>
          <a:noFill/>
          <a:ln>
            <a:solidFill>
              <a:schemeClr val="accent1">
                <a:shade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pl-PL" sz="1100" i="1" dirty="0">
              <a:solidFill>
                <a:schemeClr val="tx1"/>
              </a:solidFill>
            </a:endParaRPr>
          </a:p>
        </p:txBody>
      </p:sp>
      <p:sp>
        <p:nvSpPr>
          <p:cNvPr id="18" name="Prostokąt 17"/>
          <p:cNvSpPr/>
          <p:nvPr/>
        </p:nvSpPr>
        <p:spPr>
          <a:xfrm rot="16200000">
            <a:off x="7143094" y="1938027"/>
            <a:ext cx="2736304" cy="461665"/>
          </a:xfrm>
          <a:prstGeom prst="rect">
            <a:avLst/>
          </a:prstGeom>
        </p:spPr>
        <p:txBody>
          <a:bodyPr wrap="square">
            <a:spAutoFit/>
          </a:bodyPr>
          <a:lstStyle/>
          <a:p>
            <a:r>
              <a:rPr lang="pl-PL" sz="2400" dirty="0"/>
              <a:t>Warstwa systemu</a:t>
            </a:r>
          </a:p>
        </p:txBody>
      </p:sp>
      <p:sp>
        <p:nvSpPr>
          <p:cNvPr id="19" name="Prostokąt zaokrąglony 18"/>
          <p:cNvSpPr/>
          <p:nvPr/>
        </p:nvSpPr>
        <p:spPr>
          <a:xfrm>
            <a:off x="251520" y="4653136"/>
            <a:ext cx="8028892" cy="1872208"/>
          </a:xfrm>
          <a:prstGeom prst="roundRect">
            <a:avLst/>
          </a:prstGeom>
          <a:noFill/>
          <a:ln>
            <a:solidFill>
              <a:schemeClr val="accent1">
                <a:shade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pl-PL" sz="1100" i="1" dirty="0">
              <a:solidFill>
                <a:schemeClr val="tx1"/>
              </a:solidFill>
            </a:endParaRPr>
          </a:p>
        </p:txBody>
      </p:sp>
      <p:sp>
        <p:nvSpPr>
          <p:cNvPr id="20" name="Prostokąt 19"/>
          <p:cNvSpPr/>
          <p:nvPr/>
        </p:nvSpPr>
        <p:spPr>
          <a:xfrm rot="16200000">
            <a:off x="7153579" y="5218490"/>
            <a:ext cx="2728106" cy="461665"/>
          </a:xfrm>
          <a:prstGeom prst="rect">
            <a:avLst/>
          </a:prstGeom>
        </p:spPr>
        <p:txBody>
          <a:bodyPr wrap="square">
            <a:spAutoFit/>
          </a:bodyPr>
          <a:lstStyle/>
          <a:p>
            <a:pPr algn="ctr"/>
            <a:r>
              <a:rPr lang="pl-PL" sz="2400" dirty="0"/>
              <a:t>Warstwa symulacji</a:t>
            </a:r>
          </a:p>
        </p:txBody>
      </p:sp>
      <p:sp>
        <p:nvSpPr>
          <p:cNvPr id="21" name="pole tekstowe 20"/>
          <p:cNvSpPr txBox="1"/>
          <p:nvPr/>
        </p:nvSpPr>
        <p:spPr>
          <a:xfrm>
            <a:off x="5328084" y="3702222"/>
            <a:ext cx="2700300" cy="461665"/>
          </a:xfrm>
          <a:prstGeom prst="rect">
            <a:avLst/>
          </a:prstGeom>
          <a:solidFill>
            <a:schemeClr val="bg1"/>
          </a:solidFill>
        </p:spPr>
        <p:txBody>
          <a:bodyPr wrap="square" rtlCol="0">
            <a:spAutoFit/>
          </a:bodyPr>
          <a:lstStyle/>
          <a:p>
            <a:pPr algn="ctr"/>
            <a:r>
              <a:rPr lang="pl-PL" sz="2400" b="1" dirty="0">
                <a:solidFill>
                  <a:schemeClr val="accent2"/>
                </a:solidFill>
              </a:rPr>
              <a:t>Podobieństwo</a:t>
            </a:r>
            <a:endParaRPr lang="en-GB" sz="2000" b="1" dirty="0">
              <a:solidFill>
                <a:schemeClr val="accent2"/>
              </a:solidFill>
            </a:endParaRPr>
          </a:p>
        </p:txBody>
      </p:sp>
    </p:spTree>
    <p:extLst>
      <p:ext uri="{BB962C8B-B14F-4D97-AF65-F5344CB8AC3E}">
        <p14:creationId xmlns:p14="http://schemas.microsoft.com/office/powerpoint/2010/main" val="8181904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upa 100"/>
          <p:cNvGrpSpPr/>
          <p:nvPr/>
        </p:nvGrpSpPr>
        <p:grpSpPr>
          <a:xfrm>
            <a:off x="251520" y="952302"/>
            <a:ext cx="8317532" cy="1324570"/>
            <a:chOff x="-3923693" y="2386779"/>
            <a:chExt cx="7580294" cy="1324570"/>
          </a:xfrm>
        </p:grpSpPr>
        <p:sp>
          <p:nvSpPr>
            <p:cNvPr id="102" name="Prostokąt zaokrąglony 101"/>
            <p:cNvSpPr/>
            <p:nvPr/>
          </p:nvSpPr>
          <p:spPr>
            <a:xfrm>
              <a:off x="-3923693" y="2415205"/>
              <a:ext cx="7580294" cy="1296144"/>
            </a:xfrm>
            <a:prstGeom prst="roundRect">
              <a:avLst/>
            </a:prstGeom>
            <a:noFill/>
            <a:ln w="63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pl-PL" sz="1050" i="1" dirty="0">
                <a:solidFill>
                  <a:schemeClr val="tx1"/>
                </a:solidFill>
              </a:endParaRPr>
            </a:p>
          </p:txBody>
        </p:sp>
        <p:sp>
          <p:nvSpPr>
            <p:cNvPr id="103" name="Prostokąt 102"/>
            <p:cNvSpPr/>
            <p:nvPr/>
          </p:nvSpPr>
          <p:spPr bwMode="auto">
            <a:xfrm>
              <a:off x="3203848" y="2386779"/>
              <a:ext cx="452753" cy="132457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a:ln>
                  <a:noFill/>
                </a:ln>
                <a:solidFill>
                  <a:schemeClr val="tx1"/>
                </a:solidFill>
                <a:effectLst/>
                <a:latin typeface="Times New Roman" pitchFamily="18" charset="0"/>
              </a:endParaRPr>
            </a:p>
          </p:txBody>
        </p:sp>
      </p:grpSp>
      <p:grpSp>
        <p:nvGrpSpPr>
          <p:cNvPr id="104" name="Grupa 103"/>
          <p:cNvGrpSpPr/>
          <p:nvPr/>
        </p:nvGrpSpPr>
        <p:grpSpPr>
          <a:xfrm>
            <a:off x="251520" y="3717032"/>
            <a:ext cx="8317532" cy="1324570"/>
            <a:chOff x="-3923693" y="2386779"/>
            <a:chExt cx="7580294" cy="1324570"/>
          </a:xfrm>
        </p:grpSpPr>
        <p:sp>
          <p:nvSpPr>
            <p:cNvPr id="105" name="Prostokąt zaokrąglony 104"/>
            <p:cNvSpPr/>
            <p:nvPr/>
          </p:nvSpPr>
          <p:spPr>
            <a:xfrm>
              <a:off x="-3923693" y="2415205"/>
              <a:ext cx="7580294" cy="1296144"/>
            </a:xfrm>
            <a:prstGeom prst="roundRect">
              <a:avLst/>
            </a:prstGeom>
            <a:noFill/>
            <a:ln w="63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pl-PL" sz="1050" i="1" dirty="0">
                <a:solidFill>
                  <a:schemeClr val="tx1"/>
                </a:solidFill>
              </a:endParaRPr>
            </a:p>
          </p:txBody>
        </p:sp>
        <p:sp>
          <p:nvSpPr>
            <p:cNvPr id="106" name="Prostokąt 105"/>
            <p:cNvSpPr/>
            <p:nvPr/>
          </p:nvSpPr>
          <p:spPr bwMode="auto">
            <a:xfrm>
              <a:off x="3203848" y="2386779"/>
              <a:ext cx="452753" cy="132457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a:ln>
                  <a:noFill/>
                </a:ln>
                <a:solidFill>
                  <a:schemeClr val="tx1"/>
                </a:solidFill>
                <a:effectLst/>
                <a:latin typeface="Times New Roman" pitchFamily="18" charset="0"/>
              </a:endParaRPr>
            </a:p>
          </p:txBody>
        </p:sp>
      </p:grpSp>
      <p:grpSp>
        <p:nvGrpSpPr>
          <p:cNvPr id="107" name="Grupa 106"/>
          <p:cNvGrpSpPr/>
          <p:nvPr/>
        </p:nvGrpSpPr>
        <p:grpSpPr>
          <a:xfrm>
            <a:off x="251520" y="5085184"/>
            <a:ext cx="8317532" cy="1324570"/>
            <a:chOff x="-3923693" y="2386779"/>
            <a:chExt cx="7580294" cy="1324570"/>
          </a:xfrm>
        </p:grpSpPr>
        <p:sp>
          <p:nvSpPr>
            <p:cNvPr id="108" name="Prostokąt zaokrąglony 107"/>
            <p:cNvSpPr/>
            <p:nvPr/>
          </p:nvSpPr>
          <p:spPr>
            <a:xfrm>
              <a:off x="-3923693" y="2415205"/>
              <a:ext cx="7580294" cy="1296144"/>
            </a:xfrm>
            <a:prstGeom prst="roundRect">
              <a:avLst/>
            </a:prstGeom>
            <a:noFill/>
            <a:ln w="63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pl-PL" sz="1050" i="1" dirty="0">
                <a:solidFill>
                  <a:schemeClr val="tx1"/>
                </a:solidFill>
              </a:endParaRPr>
            </a:p>
          </p:txBody>
        </p:sp>
        <p:sp>
          <p:nvSpPr>
            <p:cNvPr id="109" name="Prostokąt 108"/>
            <p:cNvSpPr/>
            <p:nvPr/>
          </p:nvSpPr>
          <p:spPr bwMode="auto">
            <a:xfrm>
              <a:off x="3203848" y="2386779"/>
              <a:ext cx="452753" cy="132457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a:ln>
                  <a:noFill/>
                </a:ln>
                <a:solidFill>
                  <a:schemeClr val="tx1"/>
                </a:solidFill>
                <a:effectLst/>
                <a:latin typeface="Times New Roman" pitchFamily="18" charset="0"/>
              </a:endParaRPr>
            </a:p>
          </p:txBody>
        </p:sp>
      </p:grpSp>
      <p:sp>
        <p:nvSpPr>
          <p:cNvPr id="21506" name="Title 6"/>
          <p:cNvSpPr>
            <a:spLocks noGrp="1"/>
          </p:cNvSpPr>
          <p:nvPr>
            <p:ph type="title"/>
          </p:nvPr>
        </p:nvSpPr>
        <p:spPr>
          <a:xfrm>
            <a:off x="2141484" y="260648"/>
            <a:ext cx="4986944" cy="582211"/>
          </a:xfrm>
        </p:spPr>
        <p:txBody>
          <a:bodyPr>
            <a:normAutofit fontScale="90000"/>
          </a:bodyPr>
          <a:lstStyle/>
          <a:p>
            <a:r>
              <a:rPr lang="en-US" sz="3200" noProof="1"/>
              <a:t>Etapy procesu symulacji</a:t>
            </a:r>
          </a:p>
        </p:txBody>
      </p:sp>
      <p:sp>
        <p:nvSpPr>
          <p:cNvPr id="89" name="Symbol zastępczy zawartości 2"/>
          <p:cNvSpPr>
            <a:spLocks noGrp="1"/>
          </p:cNvSpPr>
          <p:nvPr>
            <p:ph sz="quarter" idx="1"/>
          </p:nvPr>
        </p:nvSpPr>
        <p:spPr>
          <a:xfrm>
            <a:off x="185423" y="6453335"/>
            <a:ext cx="8696970" cy="257713"/>
          </a:xfrm>
        </p:spPr>
        <p:txBody>
          <a:bodyPr>
            <a:noAutofit/>
          </a:bodyPr>
          <a:lstStyle/>
          <a:p>
            <a:pPr marL="0" indent="0" algn="r">
              <a:buNone/>
            </a:pPr>
            <a:r>
              <a:rPr lang="en-US" sz="1400" noProof="1">
                <a:solidFill>
                  <a:srgbClr val="0070C0"/>
                </a:solidFill>
              </a:rPr>
              <a:t>Źródło: opr. wł. na podstawie: Bennett (1995),Schroeder (1993), Law (2007)</a:t>
            </a:r>
            <a:endParaRPr lang="en-US" sz="1600" noProof="1"/>
          </a:p>
        </p:txBody>
      </p:sp>
      <p:sp>
        <p:nvSpPr>
          <p:cNvPr id="41" name="Prostokąt 40"/>
          <p:cNvSpPr/>
          <p:nvPr/>
        </p:nvSpPr>
        <p:spPr>
          <a:xfrm>
            <a:off x="4283968" y="1107691"/>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Problem</a:t>
            </a:r>
          </a:p>
        </p:txBody>
      </p:sp>
      <p:sp>
        <p:nvSpPr>
          <p:cNvPr id="48" name="Prostokąt 47"/>
          <p:cNvSpPr/>
          <p:nvPr/>
        </p:nvSpPr>
        <p:spPr>
          <a:xfrm>
            <a:off x="4283968" y="1767133"/>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Model systemu</a:t>
            </a:r>
          </a:p>
        </p:txBody>
      </p:sp>
      <p:cxnSp>
        <p:nvCxnSpPr>
          <p:cNvPr id="52" name="Łącznik prosty ze strzałką 51"/>
          <p:cNvCxnSpPr/>
          <p:nvPr/>
        </p:nvCxnSpPr>
        <p:spPr>
          <a:xfrm rot="5400000">
            <a:off x="6054269" y="1588048"/>
            <a:ext cx="219814" cy="1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3" name="Prostokąt 52"/>
          <p:cNvSpPr/>
          <p:nvPr/>
        </p:nvSpPr>
        <p:spPr>
          <a:xfrm>
            <a:off x="4283968" y="2581960"/>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Programowanie </a:t>
            </a:r>
          </a:p>
        </p:txBody>
      </p:sp>
      <p:sp>
        <p:nvSpPr>
          <p:cNvPr id="58" name="Prostokąt 57"/>
          <p:cNvSpPr/>
          <p:nvPr/>
        </p:nvSpPr>
        <p:spPr>
          <a:xfrm>
            <a:off x="4283968" y="3241402"/>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Dane wejściowe i kalibracja</a:t>
            </a:r>
          </a:p>
        </p:txBody>
      </p:sp>
      <p:cxnSp>
        <p:nvCxnSpPr>
          <p:cNvPr id="59" name="Łącznik prosty ze strzałką 58"/>
          <p:cNvCxnSpPr/>
          <p:nvPr/>
        </p:nvCxnSpPr>
        <p:spPr>
          <a:xfrm rot="5400000">
            <a:off x="6054269" y="3062317"/>
            <a:ext cx="219814" cy="1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0" name="Prostokąt 59"/>
          <p:cNvSpPr/>
          <p:nvPr/>
        </p:nvSpPr>
        <p:spPr>
          <a:xfrm>
            <a:off x="4283968" y="4552705"/>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Walidacja</a:t>
            </a:r>
          </a:p>
        </p:txBody>
      </p:sp>
      <p:cxnSp>
        <p:nvCxnSpPr>
          <p:cNvPr id="61" name="Łącznik prosty ze strzałką 60"/>
          <p:cNvCxnSpPr/>
          <p:nvPr/>
        </p:nvCxnSpPr>
        <p:spPr>
          <a:xfrm rot="5400000">
            <a:off x="6054269" y="3721759"/>
            <a:ext cx="219814" cy="1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2" name="Prostokąt 61"/>
          <p:cNvSpPr/>
          <p:nvPr/>
        </p:nvSpPr>
        <p:spPr>
          <a:xfrm>
            <a:off x="4283968" y="5200777"/>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Eksperymentowanie</a:t>
            </a:r>
          </a:p>
        </p:txBody>
      </p:sp>
      <p:cxnSp>
        <p:nvCxnSpPr>
          <p:cNvPr id="63" name="Łącznik prosty ze strzałką 62"/>
          <p:cNvCxnSpPr/>
          <p:nvPr/>
        </p:nvCxnSpPr>
        <p:spPr>
          <a:xfrm rot="5400000">
            <a:off x="6054269" y="5021693"/>
            <a:ext cx="219814" cy="1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4" name="Prostokąt 63"/>
          <p:cNvSpPr/>
          <p:nvPr/>
        </p:nvSpPr>
        <p:spPr>
          <a:xfrm>
            <a:off x="4283968" y="5860219"/>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Wnioski i rekomendacje</a:t>
            </a:r>
          </a:p>
        </p:txBody>
      </p:sp>
      <p:cxnSp>
        <p:nvCxnSpPr>
          <p:cNvPr id="65" name="Łącznik prosty ze strzałką 64"/>
          <p:cNvCxnSpPr/>
          <p:nvPr/>
        </p:nvCxnSpPr>
        <p:spPr>
          <a:xfrm rot="5400000">
            <a:off x="6054269" y="5681134"/>
            <a:ext cx="219814" cy="1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6" name="Prostokąt 65"/>
          <p:cNvSpPr/>
          <p:nvPr/>
        </p:nvSpPr>
        <p:spPr>
          <a:xfrm>
            <a:off x="4283968" y="3916003"/>
            <a:ext cx="3758495" cy="32972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Weryfikacja</a:t>
            </a:r>
          </a:p>
        </p:txBody>
      </p:sp>
      <p:cxnSp>
        <p:nvCxnSpPr>
          <p:cNvPr id="67" name="Łącznik prosty ze strzałką 66"/>
          <p:cNvCxnSpPr/>
          <p:nvPr/>
        </p:nvCxnSpPr>
        <p:spPr>
          <a:xfrm rot="5400000">
            <a:off x="6054269" y="4396360"/>
            <a:ext cx="219814" cy="1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0" name="Łącznik prosty ze strzałką 89"/>
          <p:cNvCxnSpPr/>
          <p:nvPr/>
        </p:nvCxnSpPr>
        <p:spPr>
          <a:xfrm rot="5400000">
            <a:off x="6075898" y="2385819"/>
            <a:ext cx="219814" cy="1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10" name="Grupa 109"/>
          <p:cNvGrpSpPr/>
          <p:nvPr/>
        </p:nvGrpSpPr>
        <p:grpSpPr>
          <a:xfrm>
            <a:off x="251520" y="2348880"/>
            <a:ext cx="8317532" cy="1324570"/>
            <a:chOff x="-3923693" y="2386779"/>
            <a:chExt cx="7580294" cy="1324570"/>
          </a:xfrm>
        </p:grpSpPr>
        <p:sp>
          <p:nvSpPr>
            <p:cNvPr id="111" name="Prostokąt zaokrąglony 110"/>
            <p:cNvSpPr/>
            <p:nvPr/>
          </p:nvSpPr>
          <p:spPr>
            <a:xfrm>
              <a:off x="-3923693" y="2415205"/>
              <a:ext cx="7580294" cy="1296144"/>
            </a:xfrm>
            <a:prstGeom prst="roundRect">
              <a:avLst/>
            </a:prstGeom>
            <a:noFill/>
            <a:ln w="63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pl-PL" sz="1050" i="1" dirty="0">
                <a:solidFill>
                  <a:schemeClr val="tx1"/>
                </a:solidFill>
              </a:endParaRPr>
            </a:p>
          </p:txBody>
        </p:sp>
        <p:sp>
          <p:nvSpPr>
            <p:cNvPr id="112" name="Prostokąt 111"/>
            <p:cNvSpPr/>
            <p:nvPr/>
          </p:nvSpPr>
          <p:spPr bwMode="auto">
            <a:xfrm>
              <a:off x="3203848" y="2386779"/>
              <a:ext cx="452753" cy="132457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a:ln>
                  <a:noFill/>
                </a:ln>
                <a:solidFill>
                  <a:schemeClr val="tx1"/>
                </a:solidFill>
                <a:effectLst/>
                <a:latin typeface="Times New Roman" pitchFamily="18" charset="0"/>
              </a:endParaRPr>
            </a:p>
          </p:txBody>
        </p:sp>
      </p:grpSp>
      <p:grpSp>
        <p:nvGrpSpPr>
          <p:cNvPr id="21533" name="Grupa 21532"/>
          <p:cNvGrpSpPr/>
          <p:nvPr/>
        </p:nvGrpSpPr>
        <p:grpSpPr>
          <a:xfrm flipH="1">
            <a:off x="8042463" y="1346455"/>
            <a:ext cx="635371" cy="4752528"/>
            <a:chOff x="4494055" y="1272551"/>
            <a:chExt cx="522694" cy="4752528"/>
          </a:xfrm>
        </p:grpSpPr>
        <p:cxnSp>
          <p:nvCxnSpPr>
            <p:cNvPr id="68" name="Łącznik łamany 67"/>
            <p:cNvCxnSpPr/>
            <p:nvPr/>
          </p:nvCxnSpPr>
          <p:spPr>
            <a:xfrm rot="10800000">
              <a:off x="5004049" y="1272551"/>
              <a:ext cx="12700" cy="4752528"/>
            </a:xfrm>
            <a:prstGeom prst="bentConnector3">
              <a:avLst>
                <a:gd name="adj1" fmla="val 4056718"/>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p:nvPr/>
          </p:nvCxnSpPr>
          <p:spPr>
            <a:xfrm>
              <a:off x="4494055" y="1827771"/>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0" name="Łącznik prosty ze strzałką 69"/>
            <p:cNvCxnSpPr/>
            <p:nvPr/>
          </p:nvCxnSpPr>
          <p:spPr>
            <a:xfrm rot="10800000">
              <a:off x="4494055" y="2835883"/>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p:cNvCxnSpPr/>
            <p:nvPr/>
          </p:nvCxnSpPr>
          <p:spPr>
            <a:xfrm>
              <a:off x="4494055" y="2619859"/>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2" name="Łącznik prosty ze strzałką 71"/>
            <p:cNvCxnSpPr/>
            <p:nvPr/>
          </p:nvCxnSpPr>
          <p:spPr>
            <a:xfrm rot="10800000">
              <a:off x="4494055" y="3483955"/>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Łącznik prosty ze strzałką 72"/>
            <p:cNvCxnSpPr/>
            <p:nvPr/>
          </p:nvCxnSpPr>
          <p:spPr>
            <a:xfrm>
              <a:off x="4494055" y="3267931"/>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Łącznik prosty ze strzałką 73"/>
            <p:cNvCxnSpPr/>
            <p:nvPr/>
          </p:nvCxnSpPr>
          <p:spPr>
            <a:xfrm rot="10800000">
              <a:off x="4494055" y="4204035"/>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5" name="Łącznik prosty ze strzałką 74"/>
            <p:cNvCxnSpPr/>
            <p:nvPr/>
          </p:nvCxnSpPr>
          <p:spPr>
            <a:xfrm>
              <a:off x="4494055" y="3988011"/>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6" name="Łącznik prosty ze strzałką 75"/>
            <p:cNvCxnSpPr/>
            <p:nvPr/>
          </p:nvCxnSpPr>
          <p:spPr>
            <a:xfrm rot="10800000">
              <a:off x="4494055" y="4852107"/>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7" name="Łącznik prosty ze strzałką 76"/>
            <p:cNvCxnSpPr/>
            <p:nvPr/>
          </p:nvCxnSpPr>
          <p:spPr>
            <a:xfrm>
              <a:off x="4494055" y="4636083"/>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8" name="Łącznik prosty ze strzałką 77"/>
            <p:cNvCxnSpPr/>
            <p:nvPr/>
          </p:nvCxnSpPr>
          <p:spPr>
            <a:xfrm rot="10800000">
              <a:off x="4494055" y="5500179"/>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9" name="Łącznik prosty ze strzałką 78"/>
            <p:cNvCxnSpPr/>
            <p:nvPr/>
          </p:nvCxnSpPr>
          <p:spPr>
            <a:xfrm>
              <a:off x="4494055" y="5284155"/>
              <a:ext cx="504402" cy="15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2" name="Prostokąt 31"/>
          <p:cNvSpPr/>
          <p:nvPr/>
        </p:nvSpPr>
        <p:spPr bwMode="auto">
          <a:xfrm>
            <a:off x="539552" y="1299079"/>
            <a:ext cx="3240360" cy="659442"/>
          </a:xfrm>
          <a:prstGeom prst="rect">
            <a:avLst/>
          </a:prstGeom>
          <a:solidFill>
            <a:srgbClr val="000099"/>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a:ln>
                  <a:noFill/>
                </a:ln>
                <a:solidFill>
                  <a:schemeClr val="bg1"/>
                </a:solidFill>
                <a:effectLst/>
                <a:latin typeface="+mj-lt"/>
              </a:rPr>
              <a:t>Modelowanie</a:t>
            </a:r>
          </a:p>
        </p:txBody>
      </p:sp>
      <p:sp>
        <p:nvSpPr>
          <p:cNvPr id="114" name="Prostokąt 113"/>
          <p:cNvSpPr/>
          <p:nvPr/>
        </p:nvSpPr>
        <p:spPr bwMode="auto">
          <a:xfrm>
            <a:off x="532368" y="2681444"/>
            <a:ext cx="3240360" cy="659442"/>
          </a:xfrm>
          <a:prstGeom prst="rect">
            <a:avLst/>
          </a:prstGeom>
          <a:solidFill>
            <a:srgbClr val="000099"/>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a:ln>
                  <a:noFill/>
                </a:ln>
                <a:solidFill>
                  <a:schemeClr val="bg1"/>
                </a:solidFill>
                <a:effectLst/>
                <a:latin typeface="+mj-lt"/>
              </a:rPr>
              <a:t>Implementacja</a:t>
            </a:r>
          </a:p>
        </p:txBody>
      </p:sp>
      <p:sp>
        <p:nvSpPr>
          <p:cNvPr id="115" name="Prostokąt 114"/>
          <p:cNvSpPr/>
          <p:nvPr/>
        </p:nvSpPr>
        <p:spPr bwMode="auto">
          <a:xfrm>
            <a:off x="539552" y="3993694"/>
            <a:ext cx="3240360" cy="659442"/>
          </a:xfrm>
          <a:prstGeom prst="rect">
            <a:avLst/>
          </a:prstGeom>
          <a:solidFill>
            <a:srgbClr val="000099"/>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pl-PL" b="1" dirty="0">
                <a:solidFill>
                  <a:schemeClr val="bg1"/>
                </a:solidFill>
                <a:latin typeface="+mj-lt"/>
              </a:rPr>
              <a:t>Testowanie</a:t>
            </a:r>
            <a:endParaRPr kumimoji="0" lang="pl-PL" sz="2400" b="1" i="0" u="none" strike="noStrike" cap="none" normalizeH="0" baseline="0" dirty="0">
              <a:ln>
                <a:noFill/>
              </a:ln>
              <a:solidFill>
                <a:schemeClr val="bg1"/>
              </a:solidFill>
              <a:effectLst/>
              <a:latin typeface="+mj-lt"/>
            </a:endParaRPr>
          </a:p>
        </p:txBody>
      </p:sp>
      <p:sp>
        <p:nvSpPr>
          <p:cNvPr id="116" name="Prostokąt 115"/>
          <p:cNvSpPr/>
          <p:nvPr/>
        </p:nvSpPr>
        <p:spPr bwMode="auto">
          <a:xfrm>
            <a:off x="539552" y="5433854"/>
            <a:ext cx="3240360" cy="659442"/>
          </a:xfrm>
          <a:prstGeom prst="rect">
            <a:avLst/>
          </a:prstGeom>
          <a:solidFill>
            <a:srgbClr val="000099"/>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a:ln>
                  <a:noFill/>
                </a:ln>
                <a:solidFill>
                  <a:schemeClr val="bg1"/>
                </a:solidFill>
                <a:effectLst/>
                <a:latin typeface="+mj-lt"/>
              </a:rPr>
              <a:t>Eksperymentowanie</a:t>
            </a:r>
          </a:p>
        </p:txBody>
      </p:sp>
      <p:sp>
        <p:nvSpPr>
          <p:cNvPr id="117" name="Strzałka w prawo 116"/>
          <p:cNvSpPr/>
          <p:nvPr/>
        </p:nvSpPr>
        <p:spPr>
          <a:xfrm rot="5400000">
            <a:off x="1918522" y="4746548"/>
            <a:ext cx="468052" cy="7200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8" name="Strzałka w prawo 117"/>
          <p:cNvSpPr/>
          <p:nvPr/>
        </p:nvSpPr>
        <p:spPr>
          <a:xfrm rot="5400000">
            <a:off x="1925706" y="3321937"/>
            <a:ext cx="468052" cy="7200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9" name="Strzałka w prawo 118"/>
          <p:cNvSpPr/>
          <p:nvPr/>
        </p:nvSpPr>
        <p:spPr>
          <a:xfrm rot="5400000">
            <a:off x="1925706" y="1970211"/>
            <a:ext cx="468052" cy="7200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39088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2735" y="439145"/>
            <a:ext cx="8148065" cy="582211"/>
          </a:xfrm>
        </p:spPr>
        <p:txBody>
          <a:bodyPr>
            <a:normAutofit fontScale="90000"/>
          </a:bodyPr>
          <a:lstStyle/>
          <a:p>
            <a:r>
              <a:rPr lang="en-US" sz="3200" noProof="1"/>
              <a:t>Budowa modelu systemu  - trzeba określić...</a:t>
            </a:r>
          </a:p>
        </p:txBody>
      </p:sp>
      <p:sp>
        <p:nvSpPr>
          <p:cNvPr id="1327107" name="Rectangle 3"/>
          <p:cNvSpPr>
            <a:spLocks noGrp="1" noChangeArrowheads="1"/>
          </p:cNvSpPr>
          <p:nvPr>
            <p:ph idx="1"/>
          </p:nvPr>
        </p:nvSpPr>
        <p:spPr>
          <a:xfrm>
            <a:off x="611560" y="1088740"/>
            <a:ext cx="8208912" cy="5544616"/>
          </a:xfrm>
        </p:spPr>
        <p:txBody>
          <a:bodyPr>
            <a:noAutofit/>
          </a:bodyPr>
          <a:lstStyle/>
          <a:p>
            <a:pPr>
              <a:lnSpc>
                <a:spcPct val="130000"/>
              </a:lnSpc>
            </a:pPr>
            <a:r>
              <a:rPr lang="en-US" sz="2400" noProof="1"/>
              <a:t>... Procedury przyrostu czasu:</a:t>
            </a:r>
          </a:p>
          <a:p>
            <a:pPr lvl="1">
              <a:lnSpc>
                <a:spcPct val="130000"/>
              </a:lnSpc>
            </a:pPr>
            <a:r>
              <a:rPr lang="en-US" sz="2000" noProof="1"/>
              <a:t>Stałe – przegląd działań,</a:t>
            </a:r>
          </a:p>
          <a:p>
            <a:pPr lvl="1">
              <a:lnSpc>
                <a:spcPct val="130000"/>
              </a:lnSpc>
            </a:pPr>
            <a:r>
              <a:rPr lang="en-US" sz="2000" noProof="1"/>
              <a:t>Zmienne - przyrosty odpowiadają kolejnym zdarzeniom</a:t>
            </a:r>
          </a:p>
          <a:p>
            <a:pPr>
              <a:lnSpc>
                <a:spcPct val="130000"/>
              </a:lnSpc>
            </a:pPr>
            <a:r>
              <a:rPr lang="en-US" sz="2400" noProof="1"/>
              <a:t>... Warunki początkowe i stabilizacja modelu</a:t>
            </a:r>
          </a:p>
          <a:p>
            <a:pPr lvl="1">
              <a:lnSpc>
                <a:spcPct val="130000"/>
              </a:lnSpc>
            </a:pPr>
            <a:r>
              <a:rPr lang="en-US" sz="2000" noProof="1"/>
              <a:t>Minimalizacja okresu rozruchu,</a:t>
            </a:r>
          </a:p>
          <a:p>
            <a:pPr lvl="1">
              <a:lnSpc>
                <a:spcPct val="130000"/>
              </a:lnSpc>
            </a:pPr>
            <a:r>
              <a:rPr lang="en-US" sz="2000" noProof="1"/>
              <a:t>Minimalizacja obciążenia wyników.</a:t>
            </a:r>
          </a:p>
          <a:p>
            <a:pPr>
              <a:lnSpc>
                <a:spcPct val="130000"/>
              </a:lnSpc>
            </a:pPr>
            <a:r>
              <a:rPr lang="en-US" sz="2400" noProof="1"/>
              <a:t>... Długość eksperymentu:</a:t>
            </a:r>
          </a:p>
          <a:p>
            <a:pPr lvl="1">
              <a:lnSpc>
                <a:spcPct val="130000"/>
              </a:lnSpc>
            </a:pPr>
            <a:r>
              <a:rPr lang="en-US" sz="2000" noProof="1"/>
              <a:t>Do osiągnięcia zbieżności do częstości empirycznych – zm. wejściowe</a:t>
            </a:r>
          </a:p>
          <a:p>
            <a:pPr lvl="1">
              <a:lnSpc>
                <a:spcPct val="130000"/>
              </a:lnSpc>
            </a:pPr>
            <a:r>
              <a:rPr lang="en-US" sz="2000" noProof="1"/>
              <a:t>Do osiągnięcia zbieżności statystycznej – mierniki wyjściowe,</a:t>
            </a:r>
          </a:p>
          <a:p>
            <a:pPr lvl="1">
              <a:lnSpc>
                <a:spcPct val="130000"/>
              </a:lnSpc>
            </a:pPr>
            <a:r>
              <a:rPr lang="en-US" sz="2000" noProof="1"/>
              <a:t>Do uzyskania jednoznacznych wyników w testach statystycznych,</a:t>
            </a:r>
          </a:p>
          <a:p>
            <a:pPr lvl="1">
              <a:lnSpc>
                <a:spcPct val="130000"/>
              </a:lnSpc>
            </a:pPr>
            <a:r>
              <a:rPr lang="en-US" sz="2000" noProof="1"/>
              <a:t>Arbitralny czas wynikający ze specyfiki modelowanego systemu</a:t>
            </a:r>
          </a:p>
        </p:txBody>
      </p:sp>
    </p:spTree>
    <p:extLst>
      <p:ext uri="{BB962C8B-B14F-4D97-AF65-F5344CB8AC3E}">
        <p14:creationId xmlns:p14="http://schemas.microsoft.com/office/powerpoint/2010/main" val="30322702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Dane wejściowe i kalibracja</a:t>
            </a:r>
          </a:p>
        </p:txBody>
      </p:sp>
      <p:sp>
        <p:nvSpPr>
          <p:cNvPr id="3" name="Symbol zastępczy zawartości 2"/>
          <p:cNvSpPr>
            <a:spLocks noGrp="1"/>
          </p:cNvSpPr>
          <p:nvPr>
            <p:ph sz="quarter" idx="1"/>
          </p:nvPr>
        </p:nvSpPr>
        <p:spPr/>
        <p:txBody>
          <a:bodyPr>
            <a:normAutofit/>
          </a:bodyPr>
          <a:lstStyle/>
          <a:p>
            <a:r>
              <a:rPr lang="en-US" noProof="1"/>
              <a:t>Dane wejściowe</a:t>
            </a:r>
          </a:p>
          <a:p>
            <a:pPr lvl="1"/>
            <a:r>
              <a:rPr lang="en-US" noProof="1"/>
              <a:t>Dane empiryczne umieszczane bezpośrednio w modelu</a:t>
            </a:r>
          </a:p>
          <a:p>
            <a:pPr lvl="1"/>
            <a:r>
              <a:rPr lang="en-US" noProof="1"/>
              <a:t>Eksperci</a:t>
            </a:r>
          </a:p>
          <a:p>
            <a:pPr lvl="1"/>
            <a:r>
              <a:rPr lang="en-US" noProof="1"/>
              <a:t>Dopasowywanie rozkładów zmiennych losowych (testy statystyczne KS, AD, Chi-kwadrat)</a:t>
            </a:r>
          </a:p>
          <a:p>
            <a:r>
              <a:rPr lang="en-US" noProof="1"/>
              <a:t>Kalibracja</a:t>
            </a:r>
          </a:p>
          <a:p>
            <a:pPr lvl="1"/>
            <a:r>
              <a:rPr lang="en-US" noProof="1"/>
              <a:t>Poszukiwanie zestawów parametrów prowadzących do zachowania modelu podobnego do rzeczywistego systemu</a:t>
            </a:r>
          </a:p>
          <a:p>
            <a:pPr lvl="1"/>
            <a:r>
              <a:rPr lang="en-US" noProof="1"/>
              <a:t>Analiza wrażliwości</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134</a:t>
            </a:fld>
            <a:endParaRPr lang="en-GB" dirty="0"/>
          </a:p>
        </p:txBody>
      </p:sp>
    </p:spTree>
    <p:extLst>
      <p:ext uri="{BB962C8B-B14F-4D97-AF65-F5344CB8AC3E}">
        <p14:creationId xmlns:p14="http://schemas.microsoft.com/office/powerpoint/2010/main" val="4028099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7377" y="439145"/>
            <a:ext cx="7490834" cy="757607"/>
          </a:xfrm>
        </p:spPr>
        <p:txBody>
          <a:bodyPr>
            <a:normAutofit fontScale="90000"/>
          </a:bodyPr>
          <a:lstStyle/>
          <a:p>
            <a:r>
              <a:rPr lang="en-US" sz="3200" noProof="1"/>
              <a:t>Weryfikacja i walidacja</a:t>
            </a:r>
            <a:br>
              <a:rPr lang="en-US" sz="3200" noProof="1"/>
            </a:br>
            <a:r>
              <a:rPr lang="en-US" sz="3200" noProof="1"/>
              <a:t>modeli symulacyjnych </a:t>
            </a:r>
          </a:p>
        </p:txBody>
      </p:sp>
      <p:sp>
        <p:nvSpPr>
          <p:cNvPr id="1337347" name="Rectangle 3"/>
          <p:cNvSpPr>
            <a:spLocks noGrp="1" noChangeArrowheads="1"/>
          </p:cNvSpPr>
          <p:nvPr>
            <p:ph idx="1"/>
          </p:nvPr>
        </p:nvSpPr>
        <p:spPr>
          <a:xfrm>
            <a:off x="304800" y="1501254"/>
            <a:ext cx="8534400" cy="5204110"/>
          </a:xfrm>
        </p:spPr>
        <p:txBody>
          <a:bodyPr>
            <a:noAutofit/>
          </a:bodyPr>
          <a:lstStyle/>
          <a:p>
            <a:pPr marL="273050" lvl="1" indent="-273050">
              <a:spcBef>
                <a:spcPts val="580"/>
              </a:spcBef>
              <a:buClr>
                <a:schemeClr val="accent1"/>
              </a:buClr>
              <a:buSzPct val="75000"/>
              <a:tabLst/>
            </a:pPr>
            <a:r>
              <a:rPr lang="en-US" sz="2400" noProof="1"/>
              <a:t>Weryfikacja – </a:t>
            </a:r>
            <a:r>
              <a:rPr lang="en-US" noProof="1"/>
              <a:t>dowodzenie, że model zachowuje się zgodnie z założeniami</a:t>
            </a:r>
            <a:endParaRPr lang="en-US" sz="2400" noProof="1"/>
          </a:p>
          <a:p>
            <a:pPr lvl="1"/>
            <a:r>
              <a:rPr lang="en-US" sz="2000" noProof="1"/>
              <a:t>Metody inżynierii oprogramowania </a:t>
            </a:r>
          </a:p>
          <a:p>
            <a:pPr lvl="2"/>
            <a:r>
              <a:rPr lang="en-US" sz="1800" noProof="1"/>
              <a:t>testy jednostkowe (unit testing)</a:t>
            </a:r>
          </a:p>
          <a:p>
            <a:pPr lvl="2"/>
            <a:r>
              <a:rPr lang="en-US" sz="1800" noProof="1"/>
              <a:t>Debuggowanie - Śledzenie obiektów w systemie</a:t>
            </a:r>
          </a:p>
          <a:p>
            <a:pPr lvl="1"/>
            <a:r>
              <a:rPr lang="en-US" sz="2000" noProof="1"/>
              <a:t>Dokumentacja – diagramy UML i inne, pseudo-kod</a:t>
            </a:r>
          </a:p>
          <a:p>
            <a:pPr lvl="1"/>
            <a:r>
              <a:rPr lang="en-US" sz="2000" noProof="1"/>
              <a:t>Animacja</a:t>
            </a:r>
          </a:p>
          <a:p>
            <a:r>
              <a:rPr lang="en-US" sz="2400" noProof="1"/>
              <a:t>Walidacja – dowodzenie, że model poprawnie opisuje system rzeczywisty</a:t>
            </a:r>
          </a:p>
          <a:p>
            <a:pPr lvl="1"/>
            <a:r>
              <a:rPr lang="en-US" sz="2000" noProof="1"/>
              <a:t>Reprezentatywność danych wyjściowych </a:t>
            </a:r>
          </a:p>
          <a:p>
            <a:pPr lvl="1"/>
            <a:r>
              <a:rPr lang="en-US" sz="2000" noProof="1"/>
              <a:t>Porównanie modelu ze scenariuszami historycznymi</a:t>
            </a:r>
          </a:p>
          <a:p>
            <a:pPr lvl="1"/>
            <a:r>
              <a:rPr lang="en-US" sz="2000" noProof="1"/>
              <a:t>Porównanie z innymi modelami, w tym warunki brzegowe</a:t>
            </a:r>
          </a:p>
          <a:p>
            <a:pPr lvl="1"/>
            <a:r>
              <a:rPr lang="en-US" sz="2800" b="1" noProof="1"/>
              <a:t>Analiza wrażliwości </a:t>
            </a:r>
            <a:r>
              <a:rPr lang="en-US" sz="2800" noProof="1"/>
              <a:t>modelu symulacyjnego</a:t>
            </a:r>
            <a:endParaRPr lang="en-US" sz="2000" noProof="1"/>
          </a:p>
          <a:p>
            <a:pPr marL="319087" lvl="1" indent="0">
              <a:buNone/>
            </a:pPr>
            <a:endParaRPr lang="en-US" sz="2000" noProof="1"/>
          </a:p>
        </p:txBody>
      </p:sp>
      <p:sp>
        <p:nvSpPr>
          <p:cNvPr id="24581" name="Slide Number Placeholder 4"/>
          <p:cNvSpPr>
            <a:spLocks noGrp="1"/>
          </p:cNvSpPr>
          <p:nvPr>
            <p:ph type="sldNum" sz="quarter" idx="4294967295"/>
          </p:nvPr>
        </p:nvSpPr>
        <p:spPr>
          <a:xfrm>
            <a:off x="7162800" y="6632575"/>
            <a:ext cx="1905000" cy="152400"/>
          </a:xfrm>
          <a:prstGeom prst="rect">
            <a:avLst/>
          </a:prstGeom>
          <a:noFill/>
          <a:ln>
            <a:miter lim="800000"/>
            <a:headEnd/>
            <a:tailEnd/>
          </a:ln>
        </p:spPr>
        <p:txBody>
          <a:bodyPr/>
          <a:lstStyle/>
          <a:p>
            <a:r>
              <a:rPr lang="pl-PL"/>
              <a:t>Strona </a:t>
            </a:r>
            <a:fld id="{D963B041-620B-4210-AD04-D83DB0673010}" type="slidenum">
              <a:rPr lang="pl-PL" smtClean="0"/>
              <a:pPr/>
              <a:t>135</a:t>
            </a:fld>
            <a:endParaRPr lang="pl-PL" i="0">
              <a:latin typeface="Times New Roman" pitchFamily="18" charset="0"/>
            </a:endParaRPr>
          </a:p>
        </p:txBody>
      </p:sp>
    </p:spTree>
    <p:extLst>
      <p:ext uri="{BB962C8B-B14F-4D97-AF65-F5344CB8AC3E}">
        <p14:creationId xmlns:p14="http://schemas.microsoft.com/office/powerpoint/2010/main" val="35317038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05072" y="439145"/>
            <a:ext cx="6535444" cy="1045639"/>
          </a:xfrm>
        </p:spPr>
        <p:txBody>
          <a:bodyPr>
            <a:normAutofit/>
          </a:bodyPr>
          <a:lstStyle/>
          <a:p>
            <a:r>
              <a:rPr lang="en-US" sz="2800" noProof="1"/>
              <a:t>Inne techniki weryfikacji i walidacji modelów symulacyjnych</a:t>
            </a:r>
            <a:endParaRPr lang="en-US" sz="3200" noProof="1"/>
          </a:p>
        </p:txBody>
      </p:sp>
      <p:sp>
        <p:nvSpPr>
          <p:cNvPr id="1337347" name="Rectangle 3"/>
          <p:cNvSpPr>
            <a:spLocks noGrp="1" noChangeArrowheads="1"/>
          </p:cNvSpPr>
          <p:nvPr>
            <p:ph idx="1"/>
          </p:nvPr>
        </p:nvSpPr>
        <p:spPr/>
        <p:txBody>
          <a:bodyPr>
            <a:normAutofit/>
          </a:bodyPr>
          <a:lstStyle/>
          <a:p>
            <a:endParaRPr lang="en-US" noProof="1"/>
          </a:p>
          <a:p>
            <a:r>
              <a:rPr lang="en-US" noProof="1"/>
              <a:t>Animacja – obserwacja zachowania się modelu w ruchu</a:t>
            </a:r>
          </a:p>
          <a:p>
            <a:r>
              <a:rPr lang="en-US" noProof="1"/>
              <a:t>Określenie reprezentatywności danych wejściowych (testy statystyczne, eksperci)</a:t>
            </a:r>
          </a:p>
          <a:p>
            <a:r>
              <a:rPr lang="en-US" noProof="1"/>
              <a:t>Walidacja zdarzeniowa – konfrontacja zdarzeń modelowych z realnie działającym systemem (m.in. testy warunków ekstremalnych)</a:t>
            </a:r>
          </a:p>
          <a:p>
            <a:r>
              <a:rPr lang="en-US" noProof="1"/>
              <a:t>Śledzenie obiektów w systemie</a:t>
            </a:r>
          </a:p>
          <a:p>
            <a:r>
              <a:rPr lang="en-US" noProof="1"/>
              <a:t>Porównanie z innymi modelami</a:t>
            </a:r>
          </a:p>
        </p:txBody>
      </p:sp>
      <p:sp>
        <p:nvSpPr>
          <p:cNvPr id="24581" name="Slide Number Placeholder 4"/>
          <p:cNvSpPr>
            <a:spLocks noGrp="1"/>
          </p:cNvSpPr>
          <p:nvPr>
            <p:ph type="sldNum" sz="quarter" idx="4294967295"/>
          </p:nvPr>
        </p:nvSpPr>
        <p:spPr>
          <a:xfrm>
            <a:off x="7162800" y="6632575"/>
            <a:ext cx="1905000" cy="152400"/>
          </a:xfrm>
          <a:prstGeom prst="rect">
            <a:avLst/>
          </a:prstGeom>
          <a:noFill/>
          <a:ln>
            <a:miter lim="800000"/>
            <a:headEnd/>
            <a:tailEnd/>
          </a:ln>
        </p:spPr>
        <p:txBody>
          <a:bodyPr/>
          <a:lstStyle/>
          <a:p>
            <a:r>
              <a:rPr lang="pl-PL"/>
              <a:t>Strona </a:t>
            </a:r>
            <a:fld id="{D963B041-620B-4210-AD04-D83DB0673010}" type="slidenum">
              <a:rPr lang="pl-PL" smtClean="0"/>
              <a:pPr/>
              <a:t>136</a:t>
            </a:fld>
            <a:endParaRPr lang="pl-PL" i="0">
              <a:latin typeface="Times New Roman" pitchFamily="18" charset="0"/>
            </a:endParaRPr>
          </a:p>
        </p:txBody>
      </p:sp>
    </p:spTree>
    <p:extLst>
      <p:ext uri="{BB962C8B-B14F-4D97-AF65-F5344CB8AC3E}">
        <p14:creationId xmlns:p14="http://schemas.microsoft.com/office/powerpoint/2010/main" val="18929438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rostokąt 526"/>
          <p:cNvSpPr/>
          <p:nvPr/>
        </p:nvSpPr>
        <p:spPr>
          <a:xfrm>
            <a:off x="6306240" y="5149017"/>
            <a:ext cx="1146080" cy="936104"/>
          </a:xfrm>
          <a:prstGeom prst="rect">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l-PL" sz="2400" dirty="0">
                <a:solidFill>
                  <a:schemeClr val="tx1"/>
                </a:solidFill>
              </a:rPr>
              <a:t>Oceny decyzji</a:t>
            </a:r>
            <a:endParaRPr lang="en-GB" sz="2400" dirty="0">
              <a:solidFill>
                <a:schemeClr val="tx1"/>
              </a:solidFill>
            </a:endParaRPr>
          </a:p>
        </p:txBody>
      </p:sp>
      <p:sp>
        <p:nvSpPr>
          <p:cNvPr id="14339" name="Rectangle 2"/>
          <p:cNvSpPr>
            <a:spLocks noGrp="1" noChangeArrowheads="1"/>
          </p:cNvSpPr>
          <p:nvPr>
            <p:ph type="title"/>
          </p:nvPr>
        </p:nvSpPr>
        <p:spPr>
          <a:xfrm>
            <a:off x="251520" y="533400"/>
            <a:ext cx="8892480" cy="393700"/>
          </a:xfrm>
        </p:spPr>
        <p:txBody>
          <a:bodyPr>
            <a:normAutofit fontScale="90000"/>
          </a:bodyPr>
          <a:lstStyle/>
          <a:p>
            <a:r>
              <a:rPr lang="en-US" noProof="1"/>
              <a:t>Symulacyjne wspomaganie decyzji</a:t>
            </a:r>
          </a:p>
        </p:txBody>
      </p:sp>
      <p:sp>
        <p:nvSpPr>
          <p:cNvPr id="14340" name="Rectangle 3"/>
          <p:cNvSpPr>
            <a:spLocks noGrp="1" noChangeArrowheads="1"/>
          </p:cNvSpPr>
          <p:nvPr>
            <p:ph type="body" idx="1"/>
          </p:nvPr>
        </p:nvSpPr>
        <p:spPr>
          <a:xfrm>
            <a:off x="609600" y="1106732"/>
            <a:ext cx="8534400" cy="2209800"/>
          </a:xfrm>
        </p:spPr>
        <p:txBody>
          <a:bodyPr>
            <a:normAutofit fontScale="85000" lnSpcReduction="20000"/>
          </a:bodyPr>
          <a:lstStyle/>
          <a:p>
            <a:r>
              <a:rPr lang="en-US" noProof="1"/>
              <a:t>Eksperymentalna ocena wpływ zjawisk losowych na sytuację decyzyjną</a:t>
            </a:r>
          </a:p>
          <a:p>
            <a:pPr lvl="1"/>
            <a:r>
              <a:rPr lang="en-US" noProof="1"/>
              <a:t>Model rzeczywistego systemu </a:t>
            </a:r>
          </a:p>
          <a:p>
            <a:pPr lvl="1"/>
            <a:r>
              <a:rPr lang="en-US" noProof="1"/>
              <a:t>Ocena reakcji systemu na zmiany zasad działania lub zmiany struktury systemu </a:t>
            </a:r>
          </a:p>
          <a:p>
            <a:pPr lvl="1"/>
            <a:r>
              <a:rPr lang="en-US" noProof="1"/>
              <a:t>Eksperyment powtarzamy </a:t>
            </a:r>
            <a:r>
              <a:rPr lang="en-US" b="1" noProof="1">
                <a:solidFill>
                  <a:srgbClr val="FF0000"/>
                </a:solidFill>
              </a:rPr>
              <a:t>wielokrotnie </a:t>
            </a:r>
            <a:r>
              <a:rPr lang="en-US" noProof="1"/>
              <a:t>w celu oszacowania </a:t>
            </a:r>
            <a:r>
              <a:rPr lang="en-US" b="1" u="sng" noProof="1"/>
              <a:t>rozkładu zmiennej losowej</a:t>
            </a:r>
            <a:r>
              <a:rPr lang="en-US" noProof="1"/>
              <a:t> opisującej skutki decyzji </a:t>
            </a:r>
          </a:p>
        </p:txBody>
      </p:sp>
      <p:sp>
        <p:nvSpPr>
          <p:cNvPr id="14468" name="Rectangle 682"/>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69" name="Rectangle 683"/>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0" name="Rectangle 684"/>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1" name="Rectangle 685"/>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2" name="Rectangle 686"/>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3" name="Rectangle 687"/>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4" name="Rectangle 688"/>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5" name="Rectangle 689"/>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6" name="Rectangle 690"/>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7" name="Rectangle 691"/>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8" name="Rectangle 692"/>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79" name="Rectangle 693"/>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0" name="Rectangle 694"/>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1" name="Rectangle 695"/>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2" name="Rectangle 696"/>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3" name="Rectangle 697"/>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4" name="Rectangle 698"/>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5" name="Rectangle 699"/>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6" name="Rectangle 700"/>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7" name="Rectangle 701"/>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88" name="Rectangle 702"/>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i="1">
                <a:solidFill>
                  <a:srgbClr val="000000"/>
                </a:solidFill>
                <a:latin typeface="Palatino" pitchFamily="18" charset="0"/>
              </a:rPr>
              <a:t> </a:t>
            </a:r>
            <a:endParaRPr lang="en-US"/>
          </a:p>
        </p:txBody>
      </p:sp>
      <p:sp>
        <p:nvSpPr>
          <p:cNvPr id="14489" name="Rectangle 703"/>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i="1">
                <a:solidFill>
                  <a:srgbClr val="000000"/>
                </a:solidFill>
                <a:latin typeface="Palatino" pitchFamily="18" charset="0"/>
              </a:rPr>
              <a:t> </a:t>
            </a:r>
            <a:endParaRPr lang="en-US"/>
          </a:p>
        </p:txBody>
      </p:sp>
      <p:sp>
        <p:nvSpPr>
          <p:cNvPr id="14490" name="Rectangle 704"/>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i="1">
                <a:solidFill>
                  <a:srgbClr val="000000"/>
                </a:solidFill>
                <a:latin typeface="Palatino" pitchFamily="18" charset="0"/>
              </a:rPr>
              <a:t> </a:t>
            </a:r>
            <a:endParaRPr lang="en-US"/>
          </a:p>
        </p:txBody>
      </p:sp>
      <p:sp>
        <p:nvSpPr>
          <p:cNvPr id="14491" name="Rectangle 705"/>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92" name="Rectangle 706"/>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i="1">
                <a:solidFill>
                  <a:srgbClr val="000000"/>
                </a:solidFill>
                <a:latin typeface="Palatino" pitchFamily="18" charset="0"/>
              </a:rPr>
              <a:t> </a:t>
            </a:r>
            <a:endParaRPr lang="en-US"/>
          </a:p>
        </p:txBody>
      </p:sp>
      <p:sp>
        <p:nvSpPr>
          <p:cNvPr id="14493" name="Rectangle 707"/>
          <p:cNvSpPr>
            <a:spLocks noChangeArrowheads="1"/>
          </p:cNvSpPr>
          <p:nvPr/>
        </p:nvSpPr>
        <p:spPr bwMode="auto">
          <a:xfrm>
            <a:off x="-5549900" y="-193675"/>
            <a:ext cx="95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
                <a:solidFill>
                  <a:srgbClr val="000000"/>
                </a:solidFill>
                <a:latin typeface="Palatino" pitchFamily="18" charset="0"/>
              </a:rPr>
              <a:t> </a:t>
            </a:r>
            <a:endParaRPr lang="en-US"/>
          </a:p>
        </p:txBody>
      </p:sp>
      <p:sp>
        <p:nvSpPr>
          <p:cNvPr id="14497" name="Rectangle 956"/>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498" name="Rectangle 957"/>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499" name="Rectangle 958"/>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0" name="Rectangle 959"/>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1" name="Rectangle 960"/>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2" name="Rectangle 961"/>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3" name="Rectangle 962"/>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4" name="Rectangle 963"/>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5" name="Rectangle 964"/>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6" name="Rectangle 965"/>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7" name="Rectangle 966"/>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8" name="Rectangle 967"/>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09" name="Rectangle 968"/>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0" name="Rectangle 969"/>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1" name="Rectangle 970"/>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2" name="Rectangle 971"/>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3" name="Rectangle 972"/>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4" name="Rectangle 973"/>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5" name="Rectangle 974"/>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6" name="Rectangle 975"/>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17" name="Rectangle 976"/>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i="1">
                <a:solidFill>
                  <a:srgbClr val="000000"/>
                </a:solidFill>
                <a:latin typeface="Palatino" pitchFamily="18" charset="0"/>
              </a:rPr>
              <a:t> </a:t>
            </a:r>
            <a:endParaRPr lang="en-US"/>
          </a:p>
        </p:txBody>
      </p:sp>
      <p:sp>
        <p:nvSpPr>
          <p:cNvPr id="14518" name="Rectangle 977"/>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i="1">
                <a:solidFill>
                  <a:srgbClr val="000000"/>
                </a:solidFill>
                <a:latin typeface="Palatino" pitchFamily="18" charset="0"/>
              </a:rPr>
              <a:t> </a:t>
            </a:r>
            <a:endParaRPr lang="en-US"/>
          </a:p>
        </p:txBody>
      </p:sp>
      <p:sp>
        <p:nvSpPr>
          <p:cNvPr id="14519" name="Rectangle 978"/>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i="1">
                <a:solidFill>
                  <a:srgbClr val="000000"/>
                </a:solidFill>
                <a:latin typeface="Palatino" pitchFamily="18" charset="0"/>
              </a:rPr>
              <a:t> </a:t>
            </a:r>
            <a:endParaRPr lang="en-US"/>
          </a:p>
        </p:txBody>
      </p:sp>
      <p:sp>
        <p:nvSpPr>
          <p:cNvPr id="14520" name="Rectangle 979"/>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21" name="Rectangle 980"/>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i="1">
                <a:solidFill>
                  <a:srgbClr val="000000"/>
                </a:solidFill>
                <a:latin typeface="Palatino" pitchFamily="18" charset="0"/>
              </a:rPr>
              <a:t> </a:t>
            </a:r>
            <a:endParaRPr lang="en-US"/>
          </a:p>
        </p:txBody>
      </p:sp>
      <p:sp>
        <p:nvSpPr>
          <p:cNvPr id="14522" name="Rectangle 981"/>
          <p:cNvSpPr>
            <a:spLocks noChangeArrowheads="1"/>
          </p:cNvSpPr>
          <p:nvPr/>
        </p:nvSpPr>
        <p:spPr bwMode="auto">
          <a:xfrm>
            <a:off x="-6213475" y="2436813"/>
            <a:ext cx="6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 </a:t>
            </a:r>
            <a:endParaRPr lang="en-US"/>
          </a:p>
        </p:txBody>
      </p:sp>
      <p:sp>
        <p:nvSpPr>
          <p:cNvPr id="14523" name="Rectangle 1017"/>
          <p:cNvSpPr>
            <a:spLocks noChangeArrowheads="1"/>
          </p:cNvSpPr>
          <p:nvPr/>
        </p:nvSpPr>
        <p:spPr bwMode="auto">
          <a:xfrm>
            <a:off x="2293938" y="8890000"/>
            <a:ext cx="1270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2</a:t>
            </a:r>
            <a:endParaRPr lang="en-US"/>
          </a:p>
        </p:txBody>
      </p:sp>
      <p:sp>
        <p:nvSpPr>
          <p:cNvPr id="14524" name="Rectangle 1022"/>
          <p:cNvSpPr>
            <a:spLocks noChangeArrowheads="1"/>
          </p:cNvSpPr>
          <p:nvPr/>
        </p:nvSpPr>
        <p:spPr bwMode="auto">
          <a:xfrm>
            <a:off x="2781300" y="8890000"/>
            <a:ext cx="1270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a:solidFill>
                  <a:srgbClr val="000000"/>
                </a:solidFill>
                <a:latin typeface="Palatino" pitchFamily="18" charset="0"/>
              </a:rPr>
              <a:t>7</a:t>
            </a:r>
            <a:endParaRPr lang="en-US"/>
          </a:p>
        </p:txBody>
      </p:sp>
      <p:sp>
        <p:nvSpPr>
          <p:cNvPr id="522" name="Symbol zastępczy numeru slajdu 3"/>
          <p:cNvSpPr>
            <a:spLocks noGrp="1"/>
          </p:cNvSpPr>
          <p:nvPr>
            <p:ph type="sldNum" sz="quarter" idx="10"/>
          </p:nvPr>
        </p:nvSpPr>
        <p:spPr>
          <a:xfrm>
            <a:off x="146304" y="6210300"/>
            <a:ext cx="457200" cy="457200"/>
          </a:xfrm>
        </p:spPr>
        <p:txBody>
          <a:bodyPr/>
          <a:lstStyle/>
          <a:p>
            <a:fld id="{DCB6F979-1682-4FAD-969F-D0E2E534A1AB}" type="slidenum">
              <a:rPr lang="en-GB" smtClean="0"/>
              <a:pPr/>
              <a:t>137</a:t>
            </a:fld>
            <a:endParaRPr lang="en-GB" dirty="0"/>
          </a:p>
        </p:txBody>
      </p:sp>
      <p:sp>
        <p:nvSpPr>
          <p:cNvPr id="523" name="Prostokąt zaokrąglony 522"/>
          <p:cNvSpPr/>
          <p:nvPr/>
        </p:nvSpPr>
        <p:spPr>
          <a:xfrm>
            <a:off x="2987824" y="5121188"/>
            <a:ext cx="2448670"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l-PL" sz="2400" dirty="0"/>
              <a:t>Mode</a:t>
            </a:r>
            <a:r>
              <a:rPr lang="pl-PL" dirty="0"/>
              <a:t>l </a:t>
            </a:r>
          </a:p>
          <a:p>
            <a:pPr algn="ctr"/>
            <a:r>
              <a:rPr lang="pl-PL" dirty="0"/>
              <a:t>symulacyjny</a:t>
            </a:r>
            <a:endParaRPr lang="en-GB" sz="2400" dirty="0"/>
          </a:p>
        </p:txBody>
      </p:sp>
      <p:sp>
        <p:nvSpPr>
          <p:cNvPr id="526" name="Prostokąt 525"/>
          <p:cNvSpPr/>
          <p:nvPr/>
        </p:nvSpPr>
        <p:spPr>
          <a:xfrm>
            <a:off x="241470" y="5261903"/>
            <a:ext cx="1882258" cy="86739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pl-PL" sz="2400" dirty="0"/>
              <a:t>Decyzja</a:t>
            </a:r>
          </a:p>
          <a:p>
            <a:pPr algn="ctr"/>
            <a:r>
              <a:rPr lang="pl-PL" sz="2400" dirty="0"/>
              <a:t>Scenariusz</a:t>
            </a:r>
            <a:endParaRPr lang="en-GB" sz="2400" dirty="0"/>
          </a:p>
        </p:txBody>
      </p:sp>
      <p:sp>
        <p:nvSpPr>
          <p:cNvPr id="529" name="Strzałka w prawo 528"/>
          <p:cNvSpPr/>
          <p:nvPr/>
        </p:nvSpPr>
        <p:spPr>
          <a:xfrm>
            <a:off x="5652120" y="5265204"/>
            <a:ext cx="468052" cy="7200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30" name="Prostokąt 529"/>
          <p:cNvSpPr/>
          <p:nvPr/>
        </p:nvSpPr>
        <p:spPr>
          <a:xfrm>
            <a:off x="1236395" y="3541656"/>
            <a:ext cx="2763743" cy="8640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l-PL" sz="2400" dirty="0"/>
              <a:t>Parametry modelu</a:t>
            </a:r>
          </a:p>
          <a:p>
            <a:pPr algn="ctr"/>
            <a:r>
              <a:rPr lang="pl-PL" dirty="0"/>
              <a:t>(znane)</a:t>
            </a:r>
            <a:endParaRPr lang="en-GB" sz="2400" dirty="0"/>
          </a:p>
        </p:txBody>
      </p:sp>
      <p:sp>
        <p:nvSpPr>
          <p:cNvPr id="531" name="Prostokąt 530"/>
          <p:cNvSpPr/>
          <p:nvPr/>
        </p:nvSpPr>
        <p:spPr>
          <a:xfrm>
            <a:off x="4212159" y="3541656"/>
            <a:ext cx="2763744" cy="8640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l-PL" sz="2400" dirty="0"/>
              <a:t>Zmienne losowe</a:t>
            </a:r>
          </a:p>
          <a:p>
            <a:pPr algn="ctr"/>
            <a:r>
              <a:rPr lang="pl-PL" dirty="0"/>
              <a:t>(niepewność)</a:t>
            </a:r>
            <a:endParaRPr lang="en-GB" sz="2400" dirty="0"/>
          </a:p>
        </p:txBody>
      </p:sp>
      <p:sp>
        <p:nvSpPr>
          <p:cNvPr id="532" name="Strzałka w prawo 531"/>
          <p:cNvSpPr/>
          <p:nvPr/>
        </p:nvSpPr>
        <p:spPr>
          <a:xfrm>
            <a:off x="2324213" y="5268505"/>
            <a:ext cx="468052" cy="7200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 name="Strzałka w dół 3"/>
          <p:cNvSpPr/>
          <p:nvPr/>
        </p:nvSpPr>
        <p:spPr bwMode="auto">
          <a:xfrm rot="18766753">
            <a:off x="3476656" y="4540672"/>
            <a:ext cx="360040" cy="60398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lt1"/>
              </a:solidFill>
              <a:latin typeface="+mn-lt"/>
            </a:endParaRPr>
          </a:p>
        </p:txBody>
      </p:sp>
      <p:sp>
        <p:nvSpPr>
          <p:cNvPr id="534" name="Strzałka w dół 533"/>
          <p:cNvSpPr/>
          <p:nvPr/>
        </p:nvSpPr>
        <p:spPr bwMode="auto">
          <a:xfrm rot="2507208">
            <a:off x="4439412" y="4480253"/>
            <a:ext cx="360040" cy="60398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lt1"/>
              </a:solidFill>
              <a:latin typeface="+mn-lt"/>
            </a:endParaRPr>
          </a:p>
        </p:txBody>
      </p:sp>
      <p:pic>
        <p:nvPicPr>
          <p:cNvPr id="5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685419"/>
            <a:ext cx="12128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48988"/>
            <a:ext cx="1212850" cy="871537"/>
          </a:xfrm>
          <a:prstGeom prst="rect">
            <a:avLst/>
          </a:prstGeom>
          <a:solidFill>
            <a:schemeClr val="bg1"/>
          </a:solidFill>
          <a:ln>
            <a:noFill/>
          </a:ln>
          <a:effectLst/>
        </p:spPr>
      </p:pic>
    </p:spTree>
    <p:extLst>
      <p:ext uri="{BB962C8B-B14F-4D97-AF65-F5344CB8AC3E}">
        <p14:creationId xmlns:p14="http://schemas.microsoft.com/office/powerpoint/2010/main" val="31637169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Meta-modelowanie - analiza wyników symulacji</a:t>
            </a:r>
          </a:p>
        </p:txBody>
      </p:sp>
      <p:sp>
        <p:nvSpPr>
          <p:cNvPr id="3" name="Symbol zastępczy zawartości 2"/>
          <p:cNvSpPr>
            <a:spLocks noGrp="1"/>
          </p:cNvSpPr>
          <p:nvPr>
            <p:ph sz="quarter" idx="1"/>
          </p:nvPr>
        </p:nvSpPr>
        <p:spPr/>
        <p:txBody>
          <a:bodyPr>
            <a:normAutofit lnSpcReduction="10000"/>
          </a:bodyPr>
          <a:lstStyle/>
          <a:p>
            <a:r>
              <a:rPr lang="en-US" noProof="1"/>
              <a:t>Konstrukcja modeli opisujących wyniki eksperymentów złożonych modeli symulacyjnych</a:t>
            </a:r>
          </a:p>
          <a:p>
            <a:pPr lvl="1"/>
            <a:r>
              <a:rPr lang="en-US" noProof="1"/>
              <a:t>Modele ekonometryczne</a:t>
            </a:r>
          </a:p>
          <a:p>
            <a:pPr lvl="1"/>
            <a:r>
              <a:rPr lang="en-US" noProof="1"/>
              <a:t>Modele eksploracji danych (klasyfikacyjne, reguły asocjacyjne, analiza skupień)</a:t>
            </a:r>
          </a:p>
          <a:p>
            <a:r>
              <a:rPr lang="en-US" noProof="1"/>
              <a:t>Symulacja-optymalizacja – poszukiwanie parametrów modelu symulacyjnego maksymalizujących wartości oczekiwane zmiennych wynikowych</a:t>
            </a:r>
          </a:p>
          <a:p>
            <a:pPr lvl="1"/>
            <a:r>
              <a:rPr lang="en-US" noProof="1"/>
              <a:t>algorytmy genetyczne i symulowane wyżarzanie</a:t>
            </a:r>
          </a:p>
          <a:p>
            <a:pPr lvl="1"/>
            <a:r>
              <a:rPr lang="en-US" noProof="1"/>
              <a:t>Stochastic kriging</a:t>
            </a:r>
          </a:p>
          <a:p>
            <a:pPr lvl="1"/>
            <a:r>
              <a:rPr lang="en-US" noProof="1"/>
              <a:t>Cross entropy method</a:t>
            </a:r>
          </a:p>
          <a:p>
            <a:pPr lvl="1"/>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138</a:t>
            </a:fld>
            <a:endParaRPr lang="en-GB" dirty="0"/>
          </a:p>
        </p:txBody>
      </p:sp>
    </p:spTree>
    <p:extLst>
      <p:ext uri="{BB962C8B-B14F-4D97-AF65-F5344CB8AC3E}">
        <p14:creationId xmlns:p14="http://schemas.microsoft.com/office/powerpoint/2010/main" val="3680611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Wybrane rozkłady zmiennych losowych w języku Python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CB6F979-1682-4FAD-969F-D0E2E534A1AB}" type="slidenum">
              <a:rPr lang="en-GB" smtClean="0"/>
              <a:pPr/>
              <a:t>139</a:t>
            </a:fld>
            <a:endParaRPr lang="en-GB"/>
          </a:p>
        </p:txBody>
      </p:sp>
    </p:spTree>
    <p:extLst>
      <p:ext uri="{BB962C8B-B14F-4D97-AF65-F5344CB8AC3E}">
        <p14:creationId xmlns:p14="http://schemas.microsoft.com/office/powerpoint/2010/main" val="404447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Python cechy</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870076792"/>
              </p:ext>
            </p:extLst>
          </p:nvPr>
        </p:nvGraphicFramePr>
        <p:xfrm>
          <a:off x="863588" y="1340768"/>
          <a:ext cx="7772400" cy="384048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sz="2800" dirty="0"/>
                    </a:p>
                  </a:txBody>
                  <a:tcPr/>
                </a:tc>
                <a:tc>
                  <a:txBody>
                    <a:bodyPr/>
                    <a:lstStyle/>
                    <a:p>
                      <a:r>
                        <a:rPr lang="pl-PL" sz="1600" dirty="0"/>
                        <a:t>Brak</a:t>
                      </a:r>
                      <a:r>
                        <a:rPr lang="pl-PL" sz="1600" baseline="0" dirty="0"/>
                        <a:t> deklaracji zmiennych</a:t>
                      </a:r>
                      <a:endParaRPr lang="en-US" sz="1600" dirty="0"/>
                    </a:p>
                  </a:txBody>
                  <a:tcPr/>
                </a:tc>
                <a:tc>
                  <a:txBody>
                    <a:bodyPr/>
                    <a:lstStyle/>
                    <a:p>
                      <a:r>
                        <a:rPr lang="pl-PL" sz="1600" dirty="0" err="1"/>
                        <a:t>Multiple</a:t>
                      </a:r>
                      <a:r>
                        <a:rPr lang="pl-PL" sz="1600" dirty="0"/>
                        <a:t> </a:t>
                      </a:r>
                      <a:r>
                        <a:rPr lang="pl-PL" sz="1600" dirty="0" err="1"/>
                        <a:t>dispatch</a:t>
                      </a:r>
                      <a:endParaRPr lang="en-US" sz="1600" dirty="0"/>
                    </a:p>
                  </a:txBody>
                  <a:tcPr/>
                </a:tc>
                <a:tc>
                  <a:txBody>
                    <a:bodyPr/>
                    <a:lstStyle/>
                    <a:p>
                      <a:r>
                        <a:rPr lang="pl-PL" sz="1600" dirty="0"/>
                        <a:t>Obiektowy</a:t>
                      </a:r>
                      <a:endParaRPr lang="en-US" sz="1600" dirty="0"/>
                    </a:p>
                  </a:txBody>
                  <a:tcPr/>
                </a:tc>
                <a:tc>
                  <a:txBody>
                    <a:bodyPr/>
                    <a:lstStyle/>
                    <a:p>
                      <a:r>
                        <a:rPr lang="pl-PL" sz="1600" dirty="0"/>
                        <a:t>Funkcyjny</a:t>
                      </a:r>
                      <a:endParaRPr lang="en-US" sz="1600" dirty="0"/>
                    </a:p>
                  </a:txBody>
                  <a:tcPr/>
                </a:tc>
                <a:extLst>
                  <a:ext uri="{0D108BD9-81ED-4DB2-BD59-A6C34878D82A}">
                    <a16:rowId xmlns:a16="http://schemas.microsoft.com/office/drawing/2014/main" val="10000"/>
                  </a:ext>
                </a:extLst>
              </a:tr>
              <a:tr h="370840">
                <a:tc>
                  <a:txBody>
                    <a:bodyPr/>
                    <a:lstStyle/>
                    <a:p>
                      <a:r>
                        <a:rPr lang="pl-PL" sz="2800" dirty="0"/>
                        <a:t>Python</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extLst>
                  <a:ext uri="{0D108BD9-81ED-4DB2-BD59-A6C34878D82A}">
                    <a16:rowId xmlns:a16="http://schemas.microsoft.com/office/drawing/2014/main" val="10001"/>
                  </a:ext>
                </a:extLst>
              </a:tr>
              <a:tr h="370840">
                <a:tc>
                  <a:txBody>
                    <a:bodyPr/>
                    <a:lstStyle/>
                    <a:p>
                      <a:r>
                        <a:rPr lang="pl-PL" sz="2800" dirty="0"/>
                        <a:t>R</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extLst>
                  <a:ext uri="{0D108BD9-81ED-4DB2-BD59-A6C34878D82A}">
                    <a16:rowId xmlns:a16="http://schemas.microsoft.com/office/drawing/2014/main" val="10002"/>
                  </a:ext>
                </a:extLst>
              </a:tr>
              <a:tr h="370840">
                <a:tc>
                  <a:txBody>
                    <a:bodyPr/>
                    <a:lstStyle/>
                    <a:p>
                      <a:r>
                        <a:rPr lang="pl-PL" sz="2800" dirty="0" err="1"/>
                        <a:t>Matlab</a:t>
                      </a:r>
                      <a:r>
                        <a:rPr lang="pl-PL" sz="2800" dirty="0"/>
                        <a:t>/</a:t>
                      </a:r>
                      <a:r>
                        <a:rPr lang="pl-PL" sz="2800" dirty="0" err="1"/>
                        <a:t>Octave</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extLst>
                  <a:ext uri="{0D108BD9-81ED-4DB2-BD59-A6C34878D82A}">
                    <a16:rowId xmlns:a16="http://schemas.microsoft.com/office/drawing/2014/main" val="10003"/>
                  </a:ext>
                </a:extLst>
              </a:tr>
              <a:tr h="370840">
                <a:tc>
                  <a:txBody>
                    <a:bodyPr/>
                    <a:lstStyle/>
                    <a:p>
                      <a:r>
                        <a:rPr lang="pl-PL" sz="2800" dirty="0"/>
                        <a:t>Java/C#</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 / Java8</a:t>
                      </a:r>
                      <a:endParaRPr lang="en-US" sz="2800" dirty="0"/>
                    </a:p>
                  </a:txBody>
                  <a:tcPr/>
                </a:tc>
                <a:extLst>
                  <a:ext uri="{0D108BD9-81ED-4DB2-BD59-A6C34878D82A}">
                    <a16:rowId xmlns:a16="http://schemas.microsoft.com/office/drawing/2014/main" val="10004"/>
                  </a:ext>
                </a:extLst>
              </a:tr>
              <a:tr h="370840">
                <a:tc>
                  <a:txBody>
                    <a:bodyPr/>
                    <a:lstStyle/>
                    <a:p>
                      <a:r>
                        <a:rPr lang="pl-PL" sz="2800" dirty="0"/>
                        <a:t>C/C++</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tc>
                  <a:txBody>
                    <a:bodyPr/>
                    <a:lstStyle/>
                    <a:p>
                      <a:pPr algn="ctr"/>
                      <a:r>
                        <a:rPr lang="pl-PL" sz="2800" dirty="0"/>
                        <a:t>-</a:t>
                      </a:r>
                      <a:endParaRPr lang="en-US" sz="2800"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DCB6F979-1682-4FAD-969F-D0E2E534A1AB}" type="slidenum">
              <a:rPr lang="en-GB" smtClean="0"/>
              <a:pPr/>
              <a:t>14</a:t>
            </a:fld>
            <a:endParaRPr lang="en-GB" dirty="0"/>
          </a:p>
        </p:txBody>
      </p:sp>
    </p:spTree>
    <p:extLst>
      <p:ext uri="{BB962C8B-B14F-4D97-AF65-F5344CB8AC3E}">
        <p14:creationId xmlns:p14="http://schemas.microsoft.com/office/powerpoint/2010/main" val="41112851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030126"/>
          </a:xfrm>
        </p:spPr>
        <p:txBody>
          <a:bodyPr>
            <a:normAutofit fontScale="90000"/>
          </a:bodyPr>
          <a:lstStyle/>
          <a:p>
            <a:r>
              <a:rPr lang="en-US" noProof="1"/>
              <a:t>Rozkłady dostępne w Pythonie - numpy</a:t>
            </a:r>
            <a:br>
              <a:rPr lang="en-US" noProof="1"/>
            </a:br>
            <a:r>
              <a:rPr lang="en-US" sz="2000" noProof="1"/>
              <a:t>http://docs.scipy.org/doc/numpy/reference/routines.random.html</a:t>
            </a:r>
            <a:endParaRPr lang="en-US" noProof="1"/>
          </a:p>
        </p:txBody>
      </p:sp>
      <p:sp>
        <p:nvSpPr>
          <p:cNvPr id="3" name="Content Placeholder 2"/>
          <p:cNvSpPr>
            <a:spLocks noGrp="1"/>
          </p:cNvSpPr>
          <p:nvPr>
            <p:ph sz="quarter" idx="1"/>
          </p:nvPr>
        </p:nvSpPr>
        <p:spPr>
          <a:xfrm>
            <a:off x="431540" y="1447800"/>
            <a:ext cx="4464496" cy="5185556"/>
          </a:xfrm>
        </p:spPr>
        <p:txBody>
          <a:bodyPr>
            <a:normAutofit fontScale="62500" lnSpcReduction="20000"/>
          </a:bodyPr>
          <a:lstStyle/>
          <a:p>
            <a:r>
              <a:rPr lang="en-US" noProof="1"/>
              <a:t>beta(a, b[, size])</a:t>
            </a:r>
          </a:p>
          <a:p>
            <a:r>
              <a:rPr lang="en-US" noProof="1"/>
              <a:t>binomial(n, p[, size])</a:t>
            </a:r>
          </a:p>
          <a:p>
            <a:r>
              <a:rPr lang="en-US" noProof="1"/>
              <a:t>chisquare(df[, size])</a:t>
            </a:r>
          </a:p>
          <a:p>
            <a:r>
              <a:rPr lang="en-US" noProof="1"/>
              <a:t>dirichlet(alpha[, size])</a:t>
            </a:r>
          </a:p>
          <a:p>
            <a:r>
              <a:rPr lang="en-US" noProof="1"/>
              <a:t>exponential([scale, size])</a:t>
            </a:r>
          </a:p>
          <a:p>
            <a:r>
              <a:rPr lang="en-US" noProof="1"/>
              <a:t>f(dfnum, dfden[, size])</a:t>
            </a:r>
          </a:p>
          <a:p>
            <a:r>
              <a:rPr lang="en-US" noProof="1"/>
              <a:t>gamma(shape[, scale, size])</a:t>
            </a:r>
          </a:p>
          <a:p>
            <a:r>
              <a:rPr lang="en-US" noProof="1"/>
              <a:t>geometric(p[, size])</a:t>
            </a:r>
          </a:p>
          <a:p>
            <a:r>
              <a:rPr lang="en-US" noProof="1"/>
              <a:t>gumbel([loc, scale, size])</a:t>
            </a:r>
          </a:p>
          <a:p>
            <a:r>
              <a:rPr lang="en-US" noProof="1"/>
              <a:t>hypergeometric(ngood, nbad, nsample[, size])</a:t>
            </a:r>
          </a:p>
          <a:p>
            <a:r>
              <a:rPr lang="en-US" noProof="1"/>
              <a:t>laplace([loc, scale, size])</a:t>
            </a:r>
          </a:p>
          <a:p>
            <a:r>
              <a:rPr lang="en-US" noProof="1"/>
              <a:t>logistic([loc, scale, size])</a:t>
            </a:r>
          </a:p>
          <a:p>
            <a:r>
              <a:rPr lang="en-US" noProof="1"/>
              <a:t>lognormal([mean, sigma, size])</a:t>
            </a:r>
          </a:p>
          <a:p>
            <a:r>
              <a:rPr lang="en-US" noProof="1"/>
              <a:t>logseries(p[, size])</a:t>
            </a:r>
          </a:p>
          <a:p>
            <a:r>
              <a:rPr lang="en-US" noProof="1"/>
              <a:t>multinomial(n, pvals[, size])</a:t>
            </a:r>
          </a:p>
          <a:p>
            <a:r>
              <a:rPr lang="en-US" noProof="1"/>
              <a:t>multivariate_normal(mean, cov[, size])</a:t>
            </a:r>
          </a:p>
          <a:p>
            <a:r>
              <a:rPr lang="en-US" noProof="1"/>
              <a:t>negative_binomial(n, p[, size])</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140</a:t>
            </a:fld>
            <a:endParaRPr lang="en-GB" dirty="0"/>
          </a:p>
        </p:txBody>
      </p:sp>
      <p:sp>
        <p:nvSpPr>
          <p:cNvPr id="5" name="Content Placeholder 2"/>
          <p:cNvSpPr txBox="1">
            <a:spLocks/>
          </p:cNvSpPr>
          <p:nvPr/>
        </p:nvSpPr>
        <p:spPr>
          <a:xfrm>
            <a:off x="4896036" y="1484784"/>
            <a:ext cx="3996444" cy="5148572"/>
          </a:xfrm>
          <a:prstGeom prst="rect">
            <a:avLst/>
          </a:prstGeom>
        </p:spPr>
        <p:txBody>
          <a:bodyPr vert="horz">
            <a:normAutofit fontScale="62500" lnSpcReduction="20000"/>
          </a:bodyPr>
          <a:lstStyle>
            <a:lvl1pPr marL="273050" indent="-273050" algn="l" rtl="0" eaLnBrk="1" latinLnBrk="0" hangingPunct="1">
              <a:spcBef>
                <a:spcPts val="580"/>
              </a:spcBef>
              <a:buClr>
                <a:schemeClr val="accent1"/>
              </a:buClr>
              <a:buSzPct val="75000"/>
              <a:buFont typeface="Wingdings" pitchFamily="2" charset="2"/>
              <a:buChar char="q"/>
              <a:defRPr kumimoji="0" sz="2600" kern="1200">
                <a:solidFill>
                  <a:schemeClr val="tx1"/>
                </a:solidFill>
                <a:latin typeface="+mn-lt"/>
                <a:ea typeface="+mn-ea"/>
                <a:cs typeface="+mn-cs"/>
              </a:defRPr>
            </a:lvl1pPr>
            <a:lvl2pPr marL="628650" indent="-309563" algn="l" rtl="0" eaLnBrk="1" latinLnBrk="0" hangingPunct="1">
              <a:spcBef>
                <a:spcPts val="370"/>
              </a:spcBef>
              <a:buClr>
                <a:schemeClr val="accent2"/>
              </a:buClr>
              <a:buSzPct val="70000"/>
              <a:buFont typeface="Wingdings" pitchFamily="2" charset="2"/>
              <a:buChar char="q"/>
              <a:tabLst>
                <a:tab pos="628650" algn="l"/>
              </a:tabLst>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75000"/>
              <a:buFont typeface="Wingdings" pitchFamily="2" charset="2"/>
              <a:buChar char="q"/>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75000"/>
              <a:buFont typeface="Wingdings" pitchFamily="2" charset="2"/>
              <a:buChar char="q"/>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SzPct val="70000"/>
              <a:buFont typeface="Wingdings" pitchFamily="2" charset="2"/>
              <a:buChar char="q"/>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err="1"/>
              <a:t>noncentral_chisquare</a:t>
            </a:r>
            <a:r>
              <a:rPr lang="en-US" dirty="0"/>
              <a:t>(</a:t>
            </a:r>
            <a:r>
              <a:rPr lang="en-US" dirty="0" err="1"/>
              <a:t>df</a:t>
            </a:r>
            <a:r>
              <a:rPr lang="en-US" dirty="0"/>
              <a:t>, </a:t>
            </a:r>
            <a:r>
              <a:rPr lang="en-US" dirty="0" err="1"/>
              <a:t>nonc</a:t>
            </a:r>
            <a:r>
              <a:rPr lang="en-US" dirty="0"/>
              <a:t>[, size])</a:t>
            </a:r>
          </a:p>
          <a:p>
            <a:r>
              <a:rPr lang="en-US" dirty="0" err="1"/>
              <a:t>noncentral_f</a:t>
            </a:r>
            <a:r>
              <a:rPr lang="en-US" dirty="0"/>
              <a:t>(</a:t>
            </a:r>
            <a:r>
              <a:rPr lang="en-US" dirty="0" err="1"/>
              <a:t>dfnum</a:t>
            </a:r>
            <a:r>
              <a:rPr lang="en-US" dirty="0"/>
              <a:t>, </a:t>
            </a:r>
            <a:r>
              <a:rPr lang="en-US" dirty="0" err="1"/>
              <a:t>dfden</a:t>
            </a:r>
            <a:r>
              <a:rPr lang="en-US" dirty="0"/>
              <a:t>, </a:t>
            </a:r>
            <a:r>
              <a:rPr lang="en-US" dirty="0" err="1"/>
              <a:t>nonc</a:t>
            </a:r>
            <a:r>
              <a:rPr lang="en-US" dirty="0"/>
              <a:t>[, size])</a:t>
            </a:r>
          </a:p>
          <a:p>
            <a:r>
              <a:rPr lang="en-US" dirty="0"/>
              <a:t>normal([</a:t>
            </a:r>
            <a:r>
              <a:rPr lang="en-US" dirty="0" err="1"/>
              <a:t>loc</a:t>
            </a:r>
            <a:r>
              <a:rPr lang="en-US" dirty="0"/>
              <a:t>, scale, size])</a:t>
            </a:r>
          </a:p>
          <a:p>
            <a:r>
              <a:rPr lang="en-US" dirty="0" err="1"/>
              <a:t>pareto</a:t>
            </a:r>
            <a:r>
              <a:rPr lang="en-US" dirty="0"/>
              <a:t>(a[, size])</a:t>
            </a:r>
          </a:p>
          <a:p>
            <a:r>
              <a:rPr lang="en-US" dirty="0" err="1"/>
              <a:t>poisson</a:t>
            </a:r>
            <a:r>
              <a:rPr lang="en-US" dirty="0"/>
              <a:t>([lam, size])</a:t>
            </a:r>
          </a:p>
          <a:p>
            <a:r>
              <a:rPr lang="en-US" dirty="0"/>
              <a:t>power(a[, size])</a:t>
            </a:r>
          </a:p>
          <a:p>
            <a:r>
              <a:rPr lang="en-US" dirty="0" err="1"/>
              <a:t>rayleigh</a:t>
            </a:r>
            <a:r>
              <a:rPr lang="en-US" dirty="0"/>
              <a:t>([scale, size])</a:t>
            </a:r>
          </a:p>
          <a:p>
            <a:r>
              <a:rPr lang="en-US" dirty="0" err="1"/>
              <a:t>standard_cauchy</a:t>
            </a:r>
            <a:r>
              <a:rPr lang="en-US" dirty="0"/>
              <a:t>([size])</a:t>
            </a:r>
          </a:p>
          <a:p>
            <a:r>
              <a:rPr lang="en-US" dirty="0" err="1"/>
              <a:t>standard_exponential</a:t>
            </a:r>
            <a:r>
              <a:rPr lang="en-US" dirty="0"/>
              <a:t>([size])</a:t>
            </a:r>
          </a:p>
          <a:p>
            <a:r>
              <a:rPr lang="en-US" dirty="0" err="1"/>
              <a:t>standard_gamma</a:t>
            </a:r>
            <a:r>
              <a:rPr lang="en-US" dirty="0"/>
              <a:t>(shape[, size])</a:t>
            </a:r>
          </a:p>
          <a:p>
            <a:r>
              <a:rPr lang="en-US" dirty="0" err="1"/>
              <a:t>standard_normal</a:t>
            </a:r>
            <a:r>
              <a:rPr lang="en-US" dirty="0"/>
              <a:t>([size])</a:t>
            </a:r>
          </a:p>
          <a:p>
            <a:r>
              <a:rPr lang="en-US" dirty="0" err="1"/>
              <a:t>standard_t</a:t>
            </a:r>
            <a:r>
              <a:rPr lang="en-US" dirty="0"/>
              <a:t>(</a:t>
            </a:r>
            <a:r>
              <a:rPr lang="en-US" dirty="0" err="1"/>
              <a:t>df</a:t>
            </a:r>
            <a:r>
              <a:rPr lang="en-US" dirty="0"/>
              <a:t>[, size])</a:t>
            </a:r>
          </a:p>
          <a:p>
            <a:r>
              <a:rPr lang="en-US" dirty="0"/>
              <a:t>triangular(left, mode, right[, size])</a:t>
            </a:r>
          </a:p>
          <a:p>
            <a:r>
              <a:rPr lang="en-US" dirty="0"/>
              <a:t>uniform([low, high, size])</a:t>
            </a:r>
          </a:p>
          <a:p>
            <a:r>
              <a:rPr lang="en-US" dirty="0" err="1"/>
              <a:t>vonmises</a:t>
            </a:r>
            <a:r>
              <a:rPr lang="en-US" dirty="0"/>
              <a:t>(mu, kappa[, size])</a:t>
            </a:r>
          </a:p>
          <a:p>
            <a:r>
              <a:rPr lang="en-US" dirty="0" err="1"/>
              <a:t>wald</a:t>
            </a:r>
            <a:r>
              <a:rPr lang="en-US" dirty="0"/>
              <a:t>(mean, scale[, size])</a:t>
            </a:r>
          </a:p>
          <a:p>
            <a:r>
              <a:rPr lang="en-US" dirty="0" err="1"/>
              <a:t>weibull</a:t>
            </a:r>
            <a:r>
              <a:rPr lang="en-US" dirty="0"/>
              <a:t>(a[, size])</a:t>
            </a:r>
          </a:p>
          <a:p>
            <a:r>
              <a:rPr lang="en-US" dirty="0" err="1"/>
              <a:t>zipf</a:t>
            </a:r>
            <a:r>
              <a:rPr lang="en-US" dirty="0"/>
              <a:t>(a[, size])</a:t>
            </a:r>
          </a:p>
          <a:p>
            <a:endParaRPr lang="en-US" dirty="0"/>
          </a:p>
        </p:txBody>
      </p:sp>
    </p:spTree>
    <p:extLst>
      <p:ext uri="{BB962C8B-B14F-4D97-AF65-F5344CB8AC3E}">
        <p14:creationId xmlns:p14="http://schemas.microsoft.com/office/powerpoint/2010/main" val="6588635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Rozkład normalny</a:t>
            </a:r>
            <a:br>
              <a:rPr lang="en-US" noProof="1"/>
            </a:br>
            <a:r>
              <a:rPr lang="en-US" noProof="1">
                <a:solidFill>
                  <a:srgbClr val="00B050"/>
                </a:solidFill>
                <a:latin typeface="Courier New" panose="02070309020205020404" pitchFamily="49" charset="0"/>
                <a:cs typeface="Courier New" panose="02070309020205020404" pitchFamily="49" charset="0"/>
              </a:rPr>
              <a:t>normal([loc, scale, size])</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141</a:t>
            </a:fld>
            <a:endParaRPr lang="en-GB" dirty="0"/>
          </a:p>
        </p:txBody>
      </p:sp>
      <p:sp>
        <p:nvSpPr>
          <p:cNvPr id="5" name="Symbol zastępczy zawartości 2"/>
          <p:cNvSpPr txBox="1">
            <a:spLocks/>
          </p:cNvSpPr>
          <p:nvPr/>
        </p:nvSpPr>
        <p:spPr>
          <a:xfrm>
            <a:off x="457200" y="1600200"/>
            <a:ext cx="3646748" cy="4525963"/>
          </a:xfrm>
          <a:prstGeom prst="rect">
            <a:avLst/>
          </a:prstGeom>
        </p:spPr>
        <p:txBody>
          <a:bodyPr vert="horz">
            <a:normAutofit/>
          </a:bodyPr>
          <a:lstStyle>
            <a:lvl1pPr marL="273050" indent="-273050" algn="l" rtl="0" eaLnBrk="1" latinLnBrk="0" hangingPunct="1">
              <a:spcBef>
                <a:spcPts val="580"/>
              </a:spcBef>
              <a:buClr>
                <a:schemeClr val="accent1"/>
              </a:buClr>
              <a:buSzPct val="75000"/>
              <a:buFont typeface="Wingdings" pitchFamily="2" charset="2"/>
              <a:buChar char="q"/>
              <a:defRPr kumimoji="0" sz="2600" kern="1200">
                <a:solidFill>
                  <a:schemeClr val="tx1"/>
                </a:solidFill>
                <a:latin typeface="+mn-lt"/>
                <a:ea typeface="+mn-ea"/>
                <a:cs typeface="+mn-cs"/>
              </a:defRPr>
            </a:lvl1pPr>
            <a:lvl2pPr marL="628650" indent="-309563" algn="l" rtl="0" eaLnBrk="1" latinLnBrk="0" hangingPunct="1">
              <a:spcBef>
                <a:spcPts val="370"/>
              </a:spcBef>
              <a:buClr>
                <a:schemeClr val="accent2"/>
              </a:buClr>
              <a:buSzPct val="70000"/>
              <a:buFont typeface="Wingdings" pitchFamily="2" charset="2"/>
              <a:buChar char="q"/>
              <a:tabLst>
                <a:tab pos="628650" algn="l"/>
              </a:tabLst>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75000"/>
              <a:buFont typeface="Wingdings" pitchFamily="2" charset="2"/>
              <a:buChar char="q"/>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75000"/>
              <a:buFont typeface="Wingdings" pitchFamily="2" charset="2"/>
              <a:buChar char="q"/>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SzPct val="70000"/>
              <a:buFont typeface="Wingdings" pitchFamily="2" charset="2"/>
              <a:buChar char="q"/>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pl-PL" dirty="0"/>
              <a:t>Ciągły rozkład prawdopodobieństwa</a:t>
            </a:r>
          </a:p>
          <a:p>
            <a:r>
              <a:rPr lang="pl-PL" dirty="0"/>
              <a:t>Charakteryzowany przez parametry</a:t>
            </a:r>
          </a:p>
          <a:p>
            <a:pPr lvl="1"/>
            <a:r>
              <a:rPr lang="pl-PL" sz="2100" dirty="0"/>
              <a:t>Położenie (średnia) </a:t>
            </a:r>
            <a:r>
              <a:rPr lang="pl-PL" sz="2100" dirty="0">
                <a:sym typeface="Symbol"/>
              </a:rPr>
              <a:t></a:t>
            </a:r>
            <a:endParaRPr lang="pl-PL" sz="2100" dirty="0"/>
          </a:p>
          <a:p>
            <a:pPr lvl="1"/>
            <a:r>
              <a:rPr lang="pl-PL" sz="2100" dirty="0"/>
              <a:t>Skala (odchylenie standardowe) </a:t>
            </a:r>
            <a:r>
              <a:rPr lang="pl-PL" sz="2100" dirty="0">
                <a:sym typeface="Symbol"/>
              </a:rPr>
              <a:t></a:t>
            </a:r>
            <a:endParaRPr lang="pl-PL" sz="2100" dirty="0"/>
          </a:p>
          <a:p>
            <a:r>
              <a:rPr lang="pl-PL" dirty="0"/>
              <a:t>Zapisujemy </a:t>
            </a:r>
            <a:r>
              <a:rPr lang="pl-PL" sz="3200" dirty="0"/>
              <a:t>N(</a:t>
            </a:r>
            <a:r>
              <a:rPr lang="pl-PL" sz="2000" dirty="0">
                <a:sym typeface="Symbol"/>
              </a:rPr>
              <a:t>,</a:t>
            </a:r>
            <a:r>
              <a:rPr lang="pl-PL" sz="3200" dirty="0"/>
              <a:t>)</a:t>
            </a:r>
          </a:p>
          <a:p>
            <a:endParaRPr lang="pl-PL" dirty="0"/>
          </a:p>
        </p:txBody>
      </p:sp>
      <p:pic>
        <p:nvPicPr>
          <p:cNvPr id="6" name="Picture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1968" y="1370765"/>
            <a:ext cx="716468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5860367" y="6304002"/>
            <a:ext cx="3067891" cy="369332"/>
          </a:xfrm>
          <a:prstGeom prst="rect">
            <a:avLst/>
          </a:prstGeom>
          <a:noFill/>
        </p:spPr>
        <p:txBody>
          <a:bodyPr wrap="none" rtlCol="0">
            <a:spAutoFit/>
          </a:bodyPr>
          <a:lstStyle/>
          <a:p>
            <a:r>
              <a:rPr lang="pl-PL" i="1" dirty="0">
                <a:latin typeface="Times New Roman" panose="02020603050405020304" pitchFamily="18" charset="0"/>
                <a:cs typeface="Times New Roman" panose="02020603050405020304" pitchFamily="18" charset="0"/>
              </a:rPr>
              <a:t>źródło ilustracji: wikipedia.org</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698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Rozkład logarytmiczno-normalny</a:t>
            </a:r>
            <a:br>
              <a:rPr lang="en-US" noProof="1"/>
            </a:br>
            <a:r>
              <a:rPr lang="en-US" noProof="1">
                <a:solidFill>
                  <a:srgbClr val="00B050"/>
                </a:solidFill>
                <a:latin typeface="Courier New" panose="02070309020205020404" pitchFamily="49" charset="0"/>
                <a:cs typeface="Courier New" panose="02070309020205020404" pitchFamily="49" charset="0"/>
              </a:rPr>
              <a:t>lognormal([mean, sigma, size])</a:t>
            </a:r>
          </a:p>
        </p:txBody>
      </p:sp>
      <p:sp>
        <p:nvSpPr>
          <p:cNvPr id="3" name="Symbol zastępczy zawartości 2"/>
          <p:cNvSpPr>
            <a:spLocks noGrp="1"/>
          </p:cNvSpPr>
          <p:nvPr>
            <p:ph sz="half" idx="1"/>
          </p:nvPr>
        </p:nvSpPr>
        <p:spPr>
          <a:xfrm>
            <a:off x="457200" y="1600200"/>
            <a:ext cx="3358716" cy="4925144"/>
          </a:xfrm>
        </p:spPr>
        <p:txBody>
          <a:bodyPr>
            <a:normAutofit fontScale="92500" lnSpcReduction="20000"/>
          </a:bodyPr>
          <a:lstStyle/>
          <a:p>
            <a:pPr>
              <a:spcBef>
                <a:spcPts val="600"/>
              </a:spcBef>
              <a:spcAft>
                <a:spcPts val="600"/>
              </a:spcAft>
            </a:pPr>
            <a:r>
              <a:rPr lang="en-US" noProof="1"/>
              <a:t>Ciągły rozkład prawdopodobieństwa</a:t>
            </a:r>
          </a:p>
          <a:p>
            <a:pPr>
              <a:spcBef>
                <a:spcPts val="600"/>
              </a:spcBef>
              <a:spcAft>
                <a:spcPts val="600"/>
              </a:spcAft>
            </a:pPr>
            <a:r>
              <a:rPr lang="en-US" noProof="1"/>
              <a:t>Charakteryzowany przez parametry</a:t>
            </a:r>
          </a:p>
          <a:p>
            <a:pPr lvl="1">
              <a:spcBef>
                <a:spcPts val="600"/>
              </a:spcBef>
              <a:spcAft>
                <a:spcPts val="600"/>
              </a:spcAft>
            </a:pPr>
            <a:r>
              <a:rPr lang="en-US" sz="2100" noProof="1"/>
              <a:t>Położenia </a:t>
            </a:r>
            <a:r>
              <a:rPr lang="en-US" sz="2100" noProof="1">
                <a:sym typeface="Symbol"/>
              </a:rPr>
              <a:t></a:t>
            </a:r>
            <a:endParaRPr lang="en-US" sz="2100" noProof="1"/>
          </a:p>
          <a:p>
            <a:pPr lvl="1">
              <a:spcBef>
                <a:spcPts val="600"/>
              </a:spcBef>
              <a:spcAft>
                <a:spcPts val="600"/>
              </a:spcAft>
            </a:pPr>
            <a:r>
              <a:rPr lang="en-US" sz="2100" noProof="1"/>
              <a:t>Rozproszenia </a:t>
            </a:r>
            <a:r>
              <a:rPr lang="en-US" sz="2100" noProof="1">
                <a:sym typeface="Symbol"/>
              </a:rPr>
              <a:t></a:t>
            </a:r>
            <a:endParaRPr lang="en-US" sz="2100" noProof="1"/>
          </a:p>
          <a:p>
            <a:pPr>
              <a:spcBef>
                <a:spcPts val="600"/>
              </a:spcBef>
              <a:spcAft>
                <a:spcPts val="600"/>
              </a:spcAft>
            </a:pPr>
            <a:r>
              <a:rPr lang="en-US" sz="2600" noProof="1"/>
              <a:t>Wartości cechy o rozkładzie LN(</a:t>
            </a:r>
            <a:r>
              <a:rPr lang="en-US" sz="2200" noProof="1">
                <a:sym typeface="Symbol"/>
              </a:rPr>
              <a:t>,</a:t>
            </a:r>
            <a:r>
              <a:rPr lang="en-US" sz="2600" noProof="1"/>
              <a:t>) po logarytmizacji mają rozkład </a:t>
            </a:r>
            <a:r>
              <a:rPr lang="en-US" sz="3200" noProof="1"/>
              <a:t>N(</a:t>
            </a:r>
            <a:r>
              <a:rPr lang="en-US" sz="2000" noProof="1">
                <a:sym typeface="Symbol"/>
              </a:rPr>
              <a:t>,</a:t>
            </a:r>
            <a:r>
              <a:rPr lang="en-US" sz="3200" noProof="1"/>
              <a:t>)</a:t>
            </a:r>
          </a:p>
          <a:p>
            <a:pPr>
              <a:spcBef>
                <a:spcPts val="600"/>
              </a:spcBef>
              <a:spcAft>
                <a:spcPts val="600"/>
              </a:spcAft>
            </a:pPr>
            <a:endParaRPr lang="en-US" sz="2600" noProof="1"/>
          </a:p>
        </p:txBody>
      </p:sp>
      <p:sp>
        <p:nvSpPr>
          <p:cNvPr id="4" name="Symbol zastępczy zawartości 3"/>
          <p:cNvSpPr>
            <a:spLocks noGrp="1"/>
          </p:cNvSpPr>
          <p:nvPr>
            <p:ph sz="half" idx="2"/>
          </p:nvPr>
        </p:nvSpPr>
        <p:spPr>
          <a:xfrm>
            <a:off x="3887924" y="1600200"/>
            <a:ext cx="5004556" cy="4781128"/>
          </a:xfrm>
        </p:spPr>
        <p:txBody>
          <a:bodyPr>
            <a:normAutofit fontScale="92500" lnSpcReduction="20000"/>
          </a:bodyPr>
          <a:lstStyle/>
          <a:p>
            <a:endParaRPr lang="pl-PL" noProof="1"/>
          </a:p>
          <a:p>
            <a:endParaRPr lang="pl-PL" noProof="1"/>
          </a:p>
          <a:p>
            <a:endParaRPr lang="pl-PL" noProof="1"/>
          </a:p>
          <a:p>
            <a:endParaRPr lang="pl-PL" noProof="1"/>
          </a:p>
          <a:p>
            <a:endParaRPr lang="pl-PL" noProof="1"/>
          </a:p>
          <a:p>
            <a:endParaRPr lang="en-US" noProof="1"/>
          </a:p>
          <a:p>
            <a:r>
              <a:rPr lang="en-US" noProof="1"/>
              <a:t>Występowanie</a:t>
            </a:r>
          </a:p>
          <a:p>
            <a:pPr lvl="1"/>
            <a:r>
              <a:rPr lang="en-US" noProof="1"/>
              <a:t>kursy akcji giełdowych (ważne, o ile procent zmienia się cena, a nie, o ile złotych)</a:t>
            </a:r>
          </a:p>
          <a:p>
            <a:pPr lvl="1"/>
            <a:r>
              <a:rPr lang="en-US" noProof="1"/>
              <a:t>ceny nieruchomości [zł/m</a:t>
            </a:r>
            <a:r>
              <a:rPr lang="en-US" baseline="30000" noProof="1"/>
              <a:t>2</a:t>
            </a:r>
            <a:r>
              <a:rPr lang="en-US" noProof="1"/>
              <a:t>]</a:t>
            </a:r>
          </a:p>
          <a:p>
            <a:pPr lvl="1"/>
            <a:r>
              <a:rPr lang="en-US" noProof="1"/>
              <a:t>Przybliża rozkład cech, gdzie istotne są ilorazy wartości, a nie różnice pomiędzy nimi</a:t>
            </a:r>
          </a:p>
          <a:p>
            <a:pPr lvl="1"/>
            <a:endParaRPr lang="en-US" noProof="1"/>
          </a:p>
          <a:p>
            <a:pPr lvl="1"/>
            <a:endParaRPr lang="en-US" noProof="1"/>
          </a:p>
          <a:p>
            <a:endParaRPr lang="en-US" noProof="1"/>
          </a:p>
        </p:txBody>
      </p:sp>
      <p:pic>
        <p:nvPicPr>
          <p:cNvPr id="5" name="Obraz 4"/>
          <p:cNvPicPr>
            <a:picLocks noChangeAspect="1"/>
          </p:cNvPicPr>
          <p:nvPr/>
        </p:nvPicPr>
        <p:blipFill>
          <a:blip r:embed="rId2"/>
          <a:stretch>
            <a:fillRect/>
          </a:stretch>
        </p:blipFill>
        <p:spPr>
          <a:xfrm>
            <a:off x="4031940" y="1448780"/>
            <a:ext cx="4739788" cy="1548172"/>
          </a:xfrm>
          <a:prstGeom prst="rect">
            <a:avLst/>
          </a:prstGeom>
        </p:spPr>
      </p:pic>
    </p:spTree>
    <p:extLst>
      <p:ext uri="{BB962C8B-B14F-4D97-AF65-F5344CB8AC3E}">
        <p14:creationId xmlns:p14="http://schemas.microsoft.com/office/powerpoint/2010/main" val="18174977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Rozkład logarytmiczno-normalny</a:t>
            </a:r>
            <a:br>
              <a:rPr lang="en-US" noProof="1"/>
            </a:br>
            <a:r>
              <a:rPr lang="en-US" noProof="1">
                <a:solidFill>
                  <a:srgbClr val="00B050"/>
                </a:solidFill>
                <a:latin typeface="Courier New" panose="02070309020205020404" pitchFamily="49" charset="0"/>
                <a:cs typeface="Courier New" panose="02070309020205020404" pitchFamily="49" charset="0"/>
              </a:rPr>
              <a:t>lognormal([mean, sigma, size])</a:t>
            </a:r>
            <a:endParaRPr lang="en-US" noProof="1"/>
          </a:p>
        </p:txBody>
      </p:sp>
      <p:graphicFrame>
        <p:nvGraphicFramePr>
          <p:cNvPr id="6" name="Symbol zastępczy zawartości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4" name="TextBox 3"/>
              <p:cNvSpPr txBox="1"/>
              <p:nvPr/>
            </p:nvSpPr>
            <p:spPr>
              <a:xfrm>
                <a:off x="6804248" y="3595529"/>
                <a:ext cx="1980220" cy="83099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pl-PL" sz="1600" dirty="0" smtClean="0">
                          <a:sym typeface="Symbol"/>
                        </a:rPr>
                        <m:t></m:t>
                      </m:r>
                      <m:r>
                        <a:rPr lang="pl-PL" sz="1600" i="1" dirty="0">
                          <a:latin typeface="Cambria Math"/>
                          <a:sym typeface="Symbol"/>
                        </a:rPr>
                        <m:t>=</m:t>
                      </m:r>
                      <m:r>
                        <m:rPr>
                          <m:nor/>
                        </m:rPr>
                        <a:rPr lang="pl-PL" sz="1600" dirty="0">
                          <a:sym typeface="Symbol"/>
                        </a:rPr>
                        <m:t>0.5</m:t>
                      </m:r>
                      <m:r>
                        <a:rPr lang="pl-PL" sz="1600" i="1" dirty="0">
                          <a:latin typeface="Cambria Math"/>
                          <a:sym typeface="Symbol"/>
                        </a:rPr>
                        <m:t>   </m:t>
                      </m:r>
                      <m:r>
                        <m:rPr>
                          <m:nor/>
                        </m:rPr>
                        <a:rPr lang="pl-PL" sz="1600" b="0" i="0" dirty="0" smtClean="0">
                          <a:latin typeface="Cambria Math"/>
                          <a:sym typeface="Symbol"/>
                        </a:rPr>
                        <m:t> </m:t>
                      </m:r>
                      <m:r>
                        <m:rPr>
                          <m:nor/>
                        </m:rPr>
                        <a:rPr lang="pl-PL" sz="1600" dirty="0">
                          <a:sym typeface="Symbol"/>
                        </a:rPr>
                        <m:t></m:t>
                      </m:r>
                      <m:r>
                        <a:rPr lang="pl-PL" sz="1600" i="1" dirty="0">
                          <a:latin typeface="Cambria Math"/>
                          <a:sym typeface="Symbol"/>
                        </a:rPr>
                        <m:t>=0.5</m:t>
                      </m:r>
                    </m:oMath>
                    <m:oMath xmlns:m="http://schemas.openxmlformats.org/officeDocument/2006/math">
                      <m:r>
                        <m:rPr>
                          <m:nor/>
                        </m:rPr>
                        <a:rPr lang="pl-PL" sz="1600" dirty="0">
                          <a:sym typeface="Symbol"/>
                        </a:rPr>
                        <m:t></m:t>
                      </m:r>
                      <m:r>
                        <a:rPr lang="pl-PL" sz="1600" i="1" dirty="0">
                          <a:latin typeface="Cambria Math"/>
                          <a:sym typeface="Symbol"/>
                        </a:rPr>
                        <m:t>=</m:t>
                      </m:r>
                      <m:r>
                        <m:rPr>
                          <m:nor/>
                        </m:rPr>
                        <a:rPr lang="pl-PL" sz="1600" dirty="0">
                          <a:latin typeface="Cambria Math"/>
                          <a:sym typeface="Symbol"/>
                        </a:rPr>
                        <m:t>1</m:t>
                      </m:r>
                      <m:r>
                        <a:rPr lang="pl-PL" sz="1600" i="1" dirty="0">
                          <a:latin typeface="Cambria Math"/>
                          <a:sym typeface="Symbol"/>
                        </a:rPr>
                        <m:t>  </m:t>
                      </m:r>
                      <m:r>
                        <a:rPr lang="pl-PL" sz="1600" b="0" i="1" dirty="0" smtClean="0">
                          <a:latin typeface="Cambria Math"/>
                          <a:sym typeface="Symbol"/>
                        </a:rPr>
                        <m:t> </m:t>
                      </m:r>
                      <m:r>
                        <a:rPr lang="pl-PL" sz="1600" i="1" dirty="0">
                          <a:latin typeface="Cambria Math"/>
                          <a:sym typeface="Symbol"/>
                        </a:rPr>
                        <m:t> </m:t>
                      </m:r>
                      <m:r>
                        <m:rPr>
                          <m:nor/>
                        </m:rPr>
                        <a:rPr lang="pl-PL" sz="1600" dirty="0">
                          <a:sym typeface="Symbol"/>
                        </a:rPr>
                        <m:t></m:t>
                      </m:r>
                      <m:r>
                        <a:rPr lang="pl-PL" sz="1600" i="1" dirty="0">
                          <a:latin typeface="Cambria Math"/>
                          <a:sym typeface="Symbol"/>
                        </a:rPr>
                        <m:t>=</m:t>
                      </m:r>
                      <m:r>
                        <m:rPr>
                          <m:nor/>
                        </m:rPr>
                        <a:rPr lang="pl-PL" sz="1600" dirty="0">
                          <a:sym typeface="Symbol"/>
                        </a:rPr>
                        <m:t>1</m:t>
                      </m:r>
                    </m:oMath>
                    <m:oMath xmlns:m="http://schemas.openxmlformats.org/officeDocument/2006/math">
                      <m:r>
                        <m:rPr>
                          <m:nor/>
                        </m:rPr>
                        <a:rPr lang="pl-PL" sz="1600" dirty="0">
                          <a:sym typeface="Symbol"/>
                        </a:rPr>
                        <m:t></m:t>
                      </m:r>
                      <m:r>
                        <a:rPr lang="pl-PL" sz="1600" i="1" dirty="0">
                          <a:latin typeface="Cambria Math"/>
                          <a:sym typeface="Symbol"/>
                        </a:rPr>
                        <m:t>=</m:t>
                      </m:r>
                      <m:r>
                        <m:rPr>
                          <m:nor/>
                        </m:rPr>
                        <a:rPr lang="pl-PL" sz="1600" dirty="0">
                          <a:sym typeface="Symbol"/>
                        </a:rPr>
                        <m:t>3</m:t>
                      </m:r>
                      <m:r>
                        <a:rPr lang="pl-PL" sz="1600" i="1" dirty="0">
                          <a:latin typeface="Cambria Math"/>
                          <a:sym typeface="Symbol"/>
                        </a:rPr>
                        <m:t>   </m:t>
                      </m:r>
                      <m:r>
                        <a:rPr lang="pl-PL" sz="1600" b="0" i="1" dirty="0" smtClean="0">
                          <a:latin typeface="Cambria Math"/>
                          <a:sym typeface="Symbol"/>
                        </a:rPr>
                        <m:t> </m:t>
                      </m:r>
                      <m:r>
                        <m:rPr>
                          <m:nor/>
                        </m:rPr>
                        <a:rPr lang="pl-PL" sz="1600" dirty="0">
                          <a:sym typeface="Symbol"/>
                        </a:rPr>
                        <m:t></m:t>
                      </m:r>
                      <m:r>
                        <a:rPr lang="pl-PL" sz="1600" i="1" dirty="0">
                          <a:latin typeface="Cambria Math"/>
                          <a:sym typeface="Symbol"/>
                        </a:rPr>
                        <m:t>=3</m:t>
                      </m:r>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6804248" y="3595529"/>
                <a:ext cx="1980220" cy="830997"/>
              </a:xfrm>
              <a:prstGeom prst="rect">
                <a:avLst/>
              </a:prstGeom>
              <a:blipFill rotWithShape="1">
                <a:blip r:embed="rId3"/>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33798363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en-US" noProof="1"/>
              <a:t>Rozkład Poissona</a:t>
            </a:r>
            <a:br>
              <a:rPr lang="en-US" noProof="1"/>
            </a:br>
            <a:r>
              <a:rPr lang="en-US" noProof="1">
                <a:solidFill>
                  <a:srgbClr val="00B050"/>
                </a:solidFill>
                <a:latin typeface="Courier New" panose="02070309020205020404" pitchFamily="49" charset="0"/>
                <a:cs typeface="Courier New" panose="02070309020205020404" pitchFamily="49" charset="0"/>
              </a:rPr>
              <a:t>poisson([lam, size])</a:t>
            </a:r>
          </a:p>
        </p:txBody>
      </p:sp>
      <p:sp>
        <p:nvSpPr>
          <p:cNvPr id="5" name="Symbol zastępczy zawartości 4"/>
          <p:cNvSpPr>
            <a:spLocks noGrp="1"/>
          </p:cNvSpPr>
          <p:nvPr>
            <p:ph sz="half" idx="1"/>
          </p:nvPr>
        </p:nvSpPr>
        <p:spPr>
          <a:xfrm>
            <a:off x="914400" y="1447800"/>
            <a:ext cx="3749040" cy="5077544"/>
          </a:xfrm>
        </p:spPr>
        <p:txBody>
          <a:bodyPr>
            <a:normAutofit fontScale="85000" lnSpcReduction="20000"/>
          </a:bodyPr>
          <a:lstStyle/>
          <a:p>
            <a:r>
              <a:rPr lang="en-US" noProof="1"/>
              <a:t>Dyskretny rozkład prawdopodobieństwa</a:t>
            </a:r>
          </a:p>
          <a:p>
            <a:r>
              <a:rPr lang="en-US" noProof="1"/>
              <a:t>Zakładamy, że pojedyncze wydarzenia występują ze znaną średnią częstotliwością, </a:t>
            </a:r>
            <a:r>
              <a:rPr lang="en-US" noProof="1">
                <a:sym typeface="Symbol"/>
              </a:rPr>
              <a:t>, &gt;0, </a:t>
            </a:r>
            <a:r>
              <a:rPr lang="en-US" noProof="1"/>
              <a:t>i w sposób niezależny od siebie</a:t>
            </a:r>
          </a:p>
          <a:p>
            <a:r>
              <a:rPr lang="en-US" noProof="1"/>
              <a:t>Rozkład Poissona wyraża prawdopodobieństwo wystąpienia  określonej liczby wydarzeń, k=0,1,2,…, w ustalonym czasie</a:t>
            </a:r>
          </a:p>
          <a:p>
            <a:endParaRPr lang="en-US" noProof="1"/>
          </a:p>
          <a:p>
            <a:endParaRPr lang="en-US" noProof="1"/>
          </a:p>
        </p:txBody>
      </p:sp>
      <mc:AlternateContent xmlns:mc="http://schemas.openxmlformats.org/markup-compatibility/2006" xmlns:a14="http://schemas.microsoft.com/office/drawing/2010/main">
        <mc:Choice Requires="a14">
          <p:sp>
            <p:nvSpPr>
              <p:cNvPr id="6" name="Symbol zastępczy zawartości 5"/>
              <p:cNvSpPr>
                <a:spLocks noGrp="1"/>
              </p:cNvSpPr>
              <p:nvPr>
                <p:ph sz="half" idx="2"/>
              </p:nvPr>
            </p:nvSpPr>
            <p:spPr>
              <a:xfrm>
                <a:off x="4648200" y="1600200"/>
                <a:ext cx="4038600" cy="5069160"/>
              </a:xfrm>
            </p:spPr>
            <p:txBody>
              <a:bodyPr>
                <a:normAutofit fontScale="85000" lnSpcReduction="20000"/>
              </a:bodyPr>
              <a:lstStyle/>
              <a:p>
                <a:r>
                  <a:rPr lang="en-US" noProof="1"/>
                  <a:t>Wartość oczekiwana</a:t>
                </a:r>
              </a:p>
              <a:p>
                <a:pPr marL="0" indent="0">
                  <a:buNone/>
                </a:pPr>
                <a:r>
                  <a:rPr lang="en-US" noProof="1"/>
                  <a:t>	E(k)=</a:t>
                </a:r>
                <a:r>
                  <a:rPr lang="en-US" noProof="1">
                    <a:sym typeface="Symbol"/>
                  </a:rPr>
                  <a:t></a:t>
                </a:r>
                <a:endParaRPr lang="en-US" noProof="1"/>
              </a:p>
              <a:p>
                <a:r>
                  <a:rPr lang="en-US" noProof="1"/>
                  <a:t>Wariancja</a:t>
                </a:r>
              </a:p>
              <a:p>
                <a:pPr marL="0" indent="0">
                  <a:buNone/>
                </a:pPr>
                <a:r>
                  <a:rPr lang="en-US" noProof="1"/>
                  <a:t>	D</a:t>
                </a:r>
                <a:r>
                  <a:rPr lang="en-US" baseline="30000" noProof="1"/>
                  <a:t>2</a:t>
                </a:r>
                <a:r>
                  <a:rPr lang="en-US" noProof="1"/>
                  <a:t>(k)=</a:t>
                </a:r>
                <a:r>
                  <a:rPr lang="en-US" noProof="1">
                    <a:sym typeface="Symbol"/>
                  </a:rPr>
                  <a:t></a:t>
                </a:r>
              </a:p>
              <a:p>
                <a:r>
                  <a:rPr lang="en-US" noProof="1"/>
                  <a:t>Dominanta</a:t>
                </a:r>
              </a:p>
              <a:p>
                <a:pPr marL="0" indent="0">
                  <a:buNone/>
                </a:pPr>
                <a:r>
                  <a:rPr lang="en-US" noProof="1"/>
                  <a:t>	</a:t>
                </a:r>
                <a:r>
                  <a:rPr lang="en-US" noProof="1">
                    <a:sym typeface="Symbol"/>
                  </a:rPr>
                  <a:t> ∈ </a:t>
                </a:r>
                <a14:m>
                  <m:oMath xmlns:m="http://schemas.openxmlformats.org/officeDocument/2006/math">
                    <m:r>
                      <a:rPr lang="en-US" i="1" noProof="1" dirty="0" smtClean="0">
                        <a:latin typeface="Cambria Math"/>
                        <a:ea typeface="Cambria Math"/>
                        <a:sym typeface="Symbol"/>
                      </a:rPr>
                      <m:t>ℤ</m:t>
                    </m:r>
                  </m:oMath>
                </a14:m>
                <a:r>
                  <a:rPr lang="en-US" noProof="1">
                    <a:sym typeface="Wingdings" pitchFamily="2" charset="2"/>
                  </a:rPr>
                  <a:t> :</a:t>
                </a:r>
                <a:r>
                  <a:rPr lang="en-US" noProof="1">
                    <a:sym typeface="Symbol"/>
                  </a:rPr>
                  <a:t>   – 1 oraz </a:t>
                </a:r>
              </a:p>
              <a:p>
                <a:pPr marL="0" indent="0">
                  <a:buNone/>
                </a:pPr>
                <a:r>
                  <a:rPr lang="en-US" noProof="1"/>
                  <a:t>	</a:t>
                </a:r>
                <a:r>
                  <a:rPr lang="en-US" noProof="1">
                    <a:sym typeface="Symbol"/>
                  </a:rPr>
                  <a:t> ∉ </a:t>
                </a:r>
                <a14:m>
                  <m:oMath xmlns:m="http://schemas.openxmlformats.org/officeDocument/2006/math">
                    <m:r>
                      <a:rPr lang="en-US" i="1" noProof="1" dirty="0">
                        <a:latin typeface="Cambria Math"/>
                        <a:ea typeface="Cambria Math"/>
                        <a:sym typeface="Symbol"/>
                      </a:rPr>
                      <m:t>ℤ</m:t>
                    </m:r>
                  </m:oMath>
                </a14:m>
                <a:r>
                  <a:rPr lang="en-US" noProof="1">
                    <a:sym typeface="Symbol"/>
                  </a:rPr>
                  <a:t> : </a:t>
                </a:r>
                <a14:m>
                  <m:oMath xmlns:m="http://schemas.openxmlformats.org/officeDocument/2006/math">
                    <m:d>
                      <m:dPr>
                        <m:begChr m:val="⌊"/>
                        <m:endChr m:val="⌋"/>
                        <m:ctrlPr>
                          <a:rPr lang="en-US" i="1" noProof="1" dirty="0" smtClean="0">
                            <a:latin typeface="Cambria Math" panose="02040503050406030204" pitchFamily="18" charset="0"/>
                            <a:sym typeface="Symbol"/>
                          </a:rPr>
                        </m:ctrlPr>
                      </m:dPr>
                      <m:e>
                        <m:r>
                          <m:rPr>
                            <m:nor/>
                          </m:rPr>
                          <a:rPr lang="en-US" noProof="1" dirty="0">
                            <a:sym typeface="Symbol"/>
                          </a:rPr>
                          <m:t></m:t>
                        </m:r>
                      </m:e>
                    </m:d>
                  </m:oMath>
                </a14:m>
                <a:endParaRPr lang="en-US" noProof="1">
                  <a:sym typeface="Symbol"/>
                </a:endParaRPr>
              </a:p>
              <a:p>
                <a:r>
                  <a:rPr lang="en-US" noProof="1"/>
                  <a:t>Występowanie</a:t>
                </a:r>
              </a:p>
              <a:p>
                <a:pPr lvl="1"/>
                <a:r>
                  <a:rPr lang="en-US" noProof="1"/>
                  <a:t>Liczba połączeń przychodzących do centrali telefonicznej na sekundę</a:t>
                </a:r>
              </a:p>
              <a:p>
                <a:pPr lvl="1"/>
                <a:r>
                  <a:rPr lang="en-US" noProof="1"/>
                  <a:t>Liczba uderzeń pioruna w powiecie grajewskim w sierpniu</a:t>
                </a:r>
              </a:p>
              <a:p>
                <a:pPr lvl="1"/>
                <a:r>
                  <a:rPr lang="en-US" noProof="1"/>
                  <a:t>Liczba wypadków drogowych w Warszawie w ciągu dnia</a:t>
                </a:r>
                <a:endParaRPr lang="en-US" baseline="30000" noProof="1"/>
              </a:p>
              <a:p>
                <a:endParaRPr lang="en-US" noProof="1"/>
              </a:p>
            </p:txBody>
          </p:sp>
        </mc:Choice>
        <mc:Fallback xmlns="">
          <p:sp>
            <p:nvSpPr>
              <p:cNvPr id="6" name="Symbol zastępczy zawartości 5"/>
              <p:cNvSpPr>
                <a:spLocks noGrp="1" noRot="1" noChangeAspect="1" noMove="1" noResize="1" noEditPoints="1" noAdjustHandles="1" noChangeArrowheads="1" noChangeShapeType="1" noTextEdit="1"/>
              </p:cNvSpPr>
              <p:nvPr>
                <p:ph sz="half" idx="2"/>
              </p:nvPr>
            </p:nvSpPr>
            <p:spPr>
              <a:xfrm>
                <a:off x="4648200" y="1600200"/>
                <a:ext cx="4038600" cy="5069160"/>
              </a:xfrm>
              <a:blipFill rotWithShape="0">
                <a:blip r:embed="rId2"/>
                <a:stretch>
                  <a:fillRect l="-1057" t="-2046" r="-2870"/>
                </a:stretch>
              </a:blipFill>
            </p:spPr>
            <p:txBody>
              <a:bodyPr/>
              <a:lstStyle/>
              <a:p>
                <a:r>
                  <a:rPr lang="pl-PL">
                    <a:noFill/>
                  </a:rPr>
                  <a:t> </a:t>
                </a:r>
              </a:p>
            </p:txBody>
          </p:sp>
        </mc:Fallback>
      </mc:AlternateContent>
    </p:spTree>
    <p:extLst>
      <p:ext uri="{BB962C8B-B14F-4D97-AF65-F5344CB8AC3E}">
        <p14:creationId xmlns:p14="http://schemas.microsoft.com/office/powerpoint/2010/main" val="1637345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en-US" noProof="1"/>
              <a:t>Rozkład Poissona</a:t>
            </a:r>
            <a:br>
              <a:rPr lang="en-US" noProof="1"/>
            </a:br>
            <a:r>
              <a:rPr lang="en-US" noProof="1">
                <a:solidFill>
                  <a:srgbClr val="00B050"/>
                </a:solidFill>
                <a:latin typeface="Courier New" panose="02070309020205020404" pitchFamily="49" charset="0"/>
                <a:cs typeface="Courier New" panose="02070309020205020404" pitchFamily="49" charset="0"/>
              </a:rPr>
              <a:t>poisson([lam, size])</a:t>
            </a:r>
            <a:endParaRPr lang="en-US" noProof="1"/>
          </a:p>
        </p:txBody>
      </p:sp>
      <p:graphicFrame>
        <p:nvGraphicFramePr>
          <p:cNvPr id="14" name="Symbol zastępczy zawartości 13"/>
          <p:cNvGraphicFramePr>
            <a:graphicFrameLocks noGrp="1"/>
          </p:cNvGraphicFramePr>
          <p:nvPr>
            <p:ph idx="1"/>
            <p:extLst>
              <p:ext uri="{D42A27DB-BD31-4B8C-83A1-F6EECF244321}">
                <p14:modId xmlns:p14="http://schemas.microsoft.com/office/powerpoint/2010/main" val="4525074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5759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030126"/>
          </a:xfrm>
        </p:spPr>
        <p:txBody>
          <a:bodyPr>
            <a:normAutofit fontScale="90000"/>
          </a:bodyPr>
          <a:lstStyle/>
          <a:p>
            <a:r>
              <a:rPr lang="en-US" noProof="1"/>
              <a:t>Rozkłady dostępne w Pythonie - numpy</a:t>
            </a:r>
            <a:br>
              <a:rPr lang="en-US" noProof="1"/>
            </a:br>
            <a:r>
              <a:rPr lang="en-US" sz="2000" noProof="1"/>
              <a:t>http://docs.scipy.org/doc/numpy/reference/routines.random.html</a:t>
            </a:r>
            <a:endParaRPr lang="en-US" noProof="1"/>
          </a:p>
        </p:txBody>
      </p:sp>
      <p:sp>
        <p:nvSpPr>
          <p:cNvPr id="3" name="Content Placeholder 2"/>
          <p:cNvSpPr>
            <a:spLocks noGrp="1"/>
          </p:cNvSpPr>
          <p:nvPr>
            <p:ph sz="quarter" idx="1"/>
          </p:nvPr>
        </p:nvSpPr>
        <p:spPr>
          <a:xfrm>
            <a:off x="431540" y="1447800"/>
            <a:ext cx="4464496" cy="5185556"/>
          </a:xfrm>
        </p:spPr>
        <p:txBody>
          <a:bodyPr>
            <a:normAutofit fontScale="62500" lnSpcReduction="20000"/>
          </a:bodyPr>
          <a:lstStyle/>
          <a:p>
            <a:r>
              <a:rPr lang="en-US" noProof="1"/>
              <a:t>beta(a, b[, size])</a:t>
            </a:r>
          </a:p>
          <a:p>
            <a:r>
              <a:rPr lang="en-US" noProof="1"/>
              <a:t>binomial(n, p[, size])</a:t>
            </a:r>
          </a:p>
          <a:p>
            <a:r>
              <a:rPr lang="en-US" noProof="1"/>
              <a:t>chisquare(df[, size])</a:t>
            </a:r>
          </a:p>
          <a:p>
            <a:r>
              <a:rPr lang="en-US" noProof="1"/>
              <a:t>dirichlet(alpha[, size])</a:t>
            </a:r>
          </a:p>
          <a:p>
            <a:r>
              <a:rPr lang="en-US" noProof="1"/>
              <a:t>exponential([scale, size])</a:t>
            </a:r>
          </a:p>
          <a:p>
            <a:r>
              <a:rPr lang="en-US" noProof="1"/>
              <a:t>f(dfnum, dfden[, size])</a:t>
            </a:r>
          </a:p>
          <a:p>
            <a:r>
              <a:rPr lang="en-US" noProof="1"/>
              <a:t>gamma(shape[, scale, size])</a:t>
            </a:r>
          </a:p>
          <a:p>
            <a:r>
              <a:rPr lang="en-US" noProof="1"/>
              <a:t>geometric(p[, size])</a:t>
            </a:r>
          </a:p>
          <a:p>
            <a:r>
              <a:rPr lang="en-US" noProof="1"/>
              <a:t>gumbel([loc, scale, size])</a:t>
            </a:r>
          </a:p>
          <a:p>
            <a:r>
              <a:rPr lang="en-US" noProof="1"/>
              <a:t>hypergeometric(ngood, nbad, nsample[, size])</a:t>
            </a:r>
          </a:p>
          <a:p>
            <a:r>
              <a:rPr lang="en-US" noProof="1"/>
              <a:t>laplace([loc, scale, size])</a:t>
            </a:r>
          </a:p>
          <a:p>
            <a:r>
              <a:rPr lang="en-US" noProof="1"/>
              <a:t>logistic([loc, scale, size])</a:t>
            </a:r>
          </a:p>
          <a:p>
            <a:r>
              <a:rPr lang="en-US" noProof="1"/>
              <a:t>lognormal([mean, sigma, size])</a:t>
            </a:r>
          </a:p>
          <a:p>
            <a:r>
              <a:rPr lang="en-US" noProof="1"/>
              <a:t>logseries(p[, size])</a:t>
            </a:r>
          </a:p>
          <a:p>
            <a:r>
              <a:rPr lang="en-US" noProof="1"/>
              <a:t>multinomial(n, pvals[, size])</a:t>
            </a:r>
          </a:p>
          <a:p>
            <a:r>
              <a:rPr lang="en-US" noProof="1"/>
              <a:t>multivariate_normal(mean, cov[, size])</a:t>
            </a:r>
          </a:p>
          <a:p>
            <a:r>
              <a:rPr lang="en-US" noProof="1"/>
              <a:t>negative_binomial(n, p[, size])</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146</a:t>
            </a:fld>
            <a:endParaRPr lang="en-GB" dirty="0"/>
          </a:p>
        </p:txBody>
      </p:sp>
      <p:sp>
        <p:nvSpPr>
          <p:cNvPr id="5" name="Content Placeholder 2"/>
          <p:cNvSpPr txBox="1">
            <a:spLocks/>
          </p:cNvSpPr>
          <p:nvPr/>
        </p:nvSpPr>
        <p:spPr>
          <a:xfrm>
            <a:off x="4896036" y="1484784"/>
            <a:ext cx="3996444" cy="5148572"/>
          </a:xfrm>
          <a:prstGeom prst="rect">
            <a:avLst/>
          </a:prstGeom>
        </p:spPr>
        <p:txBody>
          <a:bodyPr vert="horz">
            <a:normAutofit fontScale="62500" lnSpcReduction="20000"/>
          </a:bodyPr>
          <a:lstStyle>
            <a:lvl1pPr marL="273050" indent="-273050" algn="l" rtl="0" eaLnBrk="1" latinLnBrk="0" hangingPunct="1">
              <a:spcBef>
                <a:spcPts val="580"/>
              </a:spcBef>
              <a:buClr>
                <a:schemeClr val="accent1"/>
              </a:buClr>
              <a:buSzPct val="75000"/>
              <a:buFont typeface="Wingdings" pitchFamily="2" charset="2"/>
              <a:buChar char="q"/>
              <a:defRPr kumimoji="0" sz="2600" kern="1200">
                <a:solidFill>
                  <a:schemeClr val="tx1"/>
                </a:solidFill>
                <a:latin typeface="+mn-lt"/>
                <a:ea typeface="+mn-ea"/>
                <a:cs typeface="+mn-cs"/>
              </a:defRPr>
            </a:lvl1pPr>
            <a:lvl2pPr marL="628650" indent="-309563" algn="l" rtl="0" eaLnBrk="1" latinLnBrk="0" hangingPunct="1">
              <a:spcBef>
                <a:spcPts val="370"/>
              </a:spcBef>
              <a:buClr>
                <a:schemeClr val="accent2"/>
              </a:buClr>
              <a:buSzPct val="70000"/>
              <a:buFont typeface="Wingdings" pitchFamily="2" charset="2"/>
              <a:buChar char="q"/>
              <a:tabLst>
                <a:tab pos="628650" algn="l"/>
              </a:tabLst>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75000"/>
              <a:buFont typeface="Wingdings" pitchFamily="2" charset="2"/>
              <a:buChar char="q"/>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75000"/>
              <a:buFont typeface="Wingdings" pitchFamily="2" charset="2"/>
              <a:buChar char="q"/>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SzPct val="70000"/>
              <a:buFont typeface="Wingdings" pitchFamily="2" charset="2"/>
              <a:buChar char="q"/>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err="1"/>
              <a:t>noncentral_chisquare</a:t>
            </a:r>
            <a:r>
              <a:rPr lang="en-US" dirty="0"/>
              <a:t>(</a:t>
            </a:r>
            <a:r>
              <a:rPr lang="en-US" dirty="0" err="1"/>
              <a:t>df</a:t>
            </a:r>
            <a:r>
              <a:rPr lang="en-US" dirty="0"/>
              <a:t>, </a:t>
            </a:r>
            <a:r>
              <a:rPr lang="en-US" dirty="0" err="1"/>
              <a:t>nonc</a:t>
            </a:r>
            <a:r>
              <a:rPr lang="en-US" dirty="0"/>
              <a:t>[, size])</a:t>
            </a:r>
          </a:p>
          <a:p>
            <a:r>
              <a:rPr lang="en-US" dirty="0" err="1"/>
              <a:t>noncentral_f</a:t>
            </a:r>
            <a:r>
              <a:rPr lang="en-US" dirty="0"/>
              <a:t>(</a:t>
            </a:r>
            <a:r>
              <a:rPr lang="en-US" dirty="0" err="1"/>
              <a:t>dfnum</a:t>
            </a:r>
            <a:r>
              <a:rPr lang="en-US" dirty="0"/>
              <a:t>, </a:t>
            </a:r>
            <a:r>
              <a:rPr lang="en-US" dirty="0" err="1"/>
              <a:t>dfden</a:t>
            </a:r>
            <a:r>
              <a:rPr lang="en-US" dirty="0"/>
              <a:t>, </a:t>
            </a:r>
            <a:r>
              <a:rPr lang="en-US" dirty="0" err="1"/>
              <a:t>nonc</a:t>
            </a:r>
            <a:r>
              <a:rPr lang="en-US" dirty="0"/>
              <a:t>[, size])</a:t>
            </a:r>
          </a:p>
          <a:p>
            <a:r>
              <a:rPr lang="en-US" dirty="0"/>
              <a:t>normal([</a:t>
            </a:r>
            <a:r>
              <a:rPr lang="en-US" dirty="0" err="1"/>
              <a:t>loc</a:t>
            </a:r>
            <a:r>
              <a:rPr lang="en-US" dirty="0"/>
              <a:t>, scale, size])</a:t>
            </a:r>
          </a:p>
          <a:p>
            <a:r>
              <a:rPr lang="en-US" dirty="0" err="1"/>
              <a:t>pareto</a:t>
            </a:r>
            <a:r>
              <a:rPr lang="en-US" dirty="0"/>
              <a:t>(a[, size])</a:t>
            </a:r>
          </a:p>
          <a:p>
            <a:r>
              <a:rPr lang="en-US" dirty="0" err="1"/>
              <a:t>poisson</a:t>
            </a:r>
            <a:r>
              <a:rPr lang="en-US" dirty="0"/>
              <a:t>([lam, size])</a:t>
            </a:r>
          </a:p>
          <a:p>
            <a:r>
              <a:rPr lang="en-US" dirty="0"/>
              <a:t>power(a[, size])</a:t>
            </a:r>
          </a:p>
          <a:p>
            <a:r>
              <a:rPr lang="en-US" dirty="0" err="1"/>
              <a:t>rayleigh</a:t>
            </a:r>
            <a:r>
              <a:rPr lang="en-US" dirty="0"/>
              <a:t>([scale, size])</a:t>
            </a:r>
          </a:p>
          <a:p>
            <a:r>
              <a:rPr lang="en-US" dirty="0" err="1"/>
              <a:t>standard_cauchy</a:t>
            </a:r>
            <a:r>
              <a:rPr lang="en-US" dirty="0"/>
              <a:t>([size])</a:t>
            </a:r>
          </a:p>
          <a:p>
            <a:r>
              <a:rPr lang="en-US" dirty="0" err="1"/>
              <a:t>standard_exponential</a:t>
            </a:r>
            <a:r>
              <a:rPr lang="en-US" dirty="0"/>
              <a:t>([size])</a:t>
            </a:r>
          </a:p>
          <a:p>
            <a:r>
              <a:rPr lang="en-US" dirty="0" err="1"/>
              <a:t>standard_gamma</a:t>
            </a:r>
            <a:r>
              <a:rPr lang="en-US" dirty="0"/>
              <a:t>(shape[, size])</a:t>
            </a:r>
          </a:p>
          <a:p>
            <a:r>
              <a:rPr lang="en-US" dirty="0" err="1"/>
              <a:t>standard_normal</a:t>
            </a:r>
            <a:r>
              <a:rPr lang="en-US" dirty="0"/>
              <a:t>([size])</a:t>
            </a:r>
          </a:p>
          <a:p>
            <a:r>
              <a:rPr lang="en-US" dirty="0" err="1"/>
              <a:t>standard_t</a:t>
            </a:r>
            <a:r>
              <a:rPr lang="en-US" dirty="0"/>
              <a:t>(</a:t>
            </a:r>
            <a:r>
              <a:rPr lang="en-US" dirty="0" err="1"/>
              <a:t>df</a:t>
            </a:r>
            <a:r>
              <a:rPr lang="en-US" dirty="0"/>
              <a:t>[, size])</a:t>
            </a:r>
          </a:p>
          <a:p>
            <a:r>
              <a:rPr lang="en-US" dirty="0"/>
              <a:t>triangular(left, mode, right[, size])</a:t>
            </a:r>
          </a:p>
          <a:p>
            <a:r>
              <a:rPr lang="en-US" dirty="0"/>
              <a:t>uniform([low, high, size])</a:t>
            </a:r>
          </a:p>
          <a:p>
            <a:r>
              <a:rPr lang="en-US" dirty="0" err="1"/>
              <a:t>vonmises</a:t>
            </a:r>
            <a:r>
              <a:rPr lang="en-US" dirty="0"/>
              <a:t>(mu, kappa[, size])</a:t>
            </a:r>
          </a:p>
          <a:p>
            <a:r>
              <a:rPr lang="en-US" dirty="0" err="1"/>
              <a:t>wald</a:t>
            </a:r>
            <a:r>
              <a:rPr lang="en-US" dirty="0"/>
              <a:t>(mean, scale[, size])</a:t>
            </a:r>
          </a:p>
          <a:p>
            <a:r>
              <a:rPr lang="en-US" dirty="0" err="1"/>
              <a:t>weibull</a:t>
            </a:r>
            <a:r>
              <a:rPr lang="en-US" dirty="0"/>
              <a:t>(a[, size])</a:t>
            </a:r>
          </a:p>
          <a:p>
            <a:r>
              <a:rPr lang="en-US" dirty="0" err="1"/>
              <a:t>zipf</a:t>
            </a:r>
            <a:r>
              <a:rPr lang="en-US" dirty="0"/>
              <a:t>(a[, size])</a:t>
            </a:r>
          </a:p>
          <a:p>
            <a:endParaRPr lang="en-US" dirty="0"/>
          </a:p>
        </p:txBody>
      </p:sp>
    </p:spTree>
    <p:extLst>
      <p:ext uri="{BB962C8B-B14F-4D97-AF65-F5344CB8AC3E}">
        <p14:creationId xmlns:p14="http://schemas.microsoft.com/office/powerpoint/2010/main" val="4653243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Generacja liczb losowych w Pythonie</a:t>
            </a:r>
          </a:p>
        </p:txBody>
      </p:sp>
      <p:sp>
        <p:nvSpPr>
          <p:cNvPr id="3" name="Symbol zastępczy zawartości 2"/>
          <p:cNvSpPr>
            <a:spLocks noGrp="1"/>
          </p:cNvSpPr>
          <p:nvPr>
            <p:ph sz="quarter" idx="1"/>
          </p:nvPr>
        </p:nvSpPr>
        <p:spPr/>
        <p:txBody>
          <a:bodyPr/>
          <a:lstStyle/>
          <a:p>
            <a:r>
              <a:rPr lang="en-US" noProof="1"/>
              <a:t>Zaimportuj bilbiotekę</a:t>
            </a:r>
          </a:p>
          <a:p>
            <a:r>
              <a:rPr lang="en-US" b="1" noProof="1">
                <a:solidFill>
                  <a:srgbClr val="00B050"/>
                </a:solidFill>
                <a:latin typeface="Courier New" panose="02070309020205020404" pitchFamily="49" charset="0"/>
                <a:cs typeface="Courier New" panose="02070309020205020404" pitchFamily="49" charset="0"/>
              </a:rPr>
              <a:t>import</a:t>
            </a:r>
            <a:r>
              <a:rPr lang="en-US" noProof="1">
                <a:solidFill>
                  <a:srgbClr val="00B050"/>
                </a:solidFill>
                <a:latin typeface="Courier New" panose="02070309020205020404" pitchFamily="49" charset="0"/>
                <a:cs typeface="Courier New" panose="02070309020205020404" pitchFamily="49" charset="0"/>
              </a:rPr>
              <a:t> numpy </a:t>
            </a:r>
            <a:r>
              <a:rPr lang="en-US" b="1" noProof="1">
                <a:solidFill>
                  <a:srgbClr val="00B050"/>
                </a:solidFill>
                <a:latin typeface="Courier New" panose="02070309020205020404" pitchFamily="49" charset="0"/>
                <a:cs typeface="Courier New" panose="02070309020205020404" pitchFamily="49" charset="0"/>
              </a:rPr>
              <a:t>as</a:t>
            </a:r>
            <a:r>
              <a:rPr lang="en-US" noProof="1">
                <a:solidFill>
                  <a:srgbClr val="00B050"/>
                </a:solidFill>
                <a:latin typeface="Courier New" panose="02070309020205020404" pitchFamily="49" charset="0"/>
                <a:cs typeface="Courier New" panose="02070309020205020404" pitchFamily="49" charset="0"/>
              </a:rPr>
              <a:t> np</a:t>
            </a:r>
          </a:p>
          <a:p>
            <a:r>
              <a:rPr lang="en-US" noProof="1"/>
              <a:t>Zainicjalizuj generator liczb losowych - ustal stałą losowania</a:t>
            </a:r>
          </a:p>
          <a:p>
            <a:r>
              <a:rPr lang="en-US" noProof="1">
                <a:solidFill>
                  <a:srgbClr val="00B050"/>
                </a:solidFill>
                <a:latin typeface="Courier New" panose="02070309020205020404" pitchFamily="49" charset="0"/>
                <a:cs typeface="Courier New" panose="02070309020205020404" pitchFamily="49" charset="0"/>
              </a:rPr>
              <a:t>np.random.seed(0)</a:t>
            </a:r>
          </a:p>
          <a:p>
            <a:r>
              <a:rPr lang="en-US" noProof="1"/>
              <a:t>Wybierz rozkład xxxxx i losuj</a:t>
            </a:r>
          </a:p>
          <a:p>
            <a:r>
              <a:rPr lang="en-US" noProof="1">
                <a:solidFill>
                  <a:srgbClr val="00B050"/>
                </a:solidFill>
                <a:latin typeface="Courier New" panose="02070309020205020404" pitchFamily="49" charset="0"/>
                <a:cs typeface="Courier New" panose="02070309020205020404" pitchFamily="49" charset="0"/>
              </a:rPr>
              <a:t>np.random.xxxxx</a:t>
            </a:r>
          </a:p>
          <a:p>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147</a:t>
            </a:fld>
            <a:endParaRPr lang="en-GB" dirty="0"/>
          </a:p>
        </p:txBody>
      </p:sp>
    </p:spTree>
    <p:extLst>
      <p:ext uri="{BB962C8B-B14F-4D97-AF65-F5344CB8AC3E}">
        <p14:creationId xmlns:p14="http://schemas.microsoft.com/office/powerpoint/2010/main" val="33472148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Studium przypadku</a:t>
            </a:r>
            <a:br>
              <a:rPr lang="en-US" noProof="1"/>
            </a:br>
            <a:r>
              <a:rPr lang="en-US" sz="2700" noProof="1"/>
              <a:t>prosta analiza symulacyjna - PlusMinus</a:t>
            </a:r>
            <a:endParaRPr lang="en-US" noProof="1"/>
          </a:p>
        </p:txBody>
      </p:sp>
      <p:sp>
        <p:nvSpPr>
          <p:cNvPr id="3" name="Symbol zastępczy zawartości 2"/>
          <p:cNvSpPr>
            <a:spLocks noGrp="1"/>
          </p:cNvSpPr>
          <p:nvPr>
            <p:ph sz="quarter" idx="1"/>
          </p:nvPr>
        </p:nvSpPr>
        <p:spPr>
          <a:xfrm>
            <a:off x="914400" y="1447800"/>
            <a:ext cx="7772400" cy="5257564"/>
          </a:xfrm>
        </p:spPr>
        <p:txBody>
          <a:bodyPr>
            <a:normAutofit/>
          </a:bodyPr>
          <a:lstStyle/>
          <a:p>
            <a:pPr marL="0" indent="0" algn="just">
              <a:buNone/>
            </a:pPr>
            <a:r>
              <a:rPr lang="en-US" i="1" noProof="1">
                <a:latin typeface="Times New Roman" panose="02020603050405020304" pitchFamily="18" charset="0"/>
                <a:cs typeface="Times New Roman" panose="02020603050405020304" pitchFamily="18" charset="0"/>
              </a:rPr>
              <a:t>"Firma PlusMinus importuje do Polski z</a:t>
            </a:r>
            <a:r>
              <a:rPr lang="pl-PL" i="1" noProof="1">
                <a:latin typeface="Times New Roman" panose="02020603050405020304" pitchFamily="18" charset="0"/>
                <a:cs typeface="Times New Roman" panose="02020603050405020304" pitchFamily="18" charset="0"/>
              </a:rPr>
              <a:t> Chin</a:t>
            </a:r>
            <a:r>
              <a:rPr lang="en-US" i="1" noProof="1">
                <a:latin typeface="Times New Roman" panose="02020603050405020304" pitchFamily="18" charset="0"/>
                <a:cs typeface="Times New Roman" panose="02020603050405020304" pitchFamily="18" charset="0"/>
              </a:rPr>
              <a:t> kurtki narciarskie. Pomiędzy złożeniem zamówienia         a przypłynięciem kontenera z Chin upływa                   6 miesięcy. 12 pracowników firmy PlusMinus niezależnie oszacowało popyt na kurtki w nadchodzącym sezonie na [14000, 13000, 14000, 14000, 15500, 10500, 16000, 8000, 5000, 11000, 8000, 15000] sztuk. </a:t>
            </a:r>
          </a:p>
          <a:p>
            <a:pPr marL="0" indent="0" algn="just">
              <a:buNone/>
            </a:pPr>
            <a:r>
              <a:rPr lang="en-US" i="1" noProof="1">
                <a:latin typeface="Times New Roman" panose="02020603050405020304" pitchFamily="18" charset="0"/>
                <a:cs typeface="Times New Roman" panose="02020603050405020304" pitchFamily="18" charset="0"/>
              </a:rPr>
              <a:t>Kurtki są kupowane w Chinach w cenie 80zł/szt., </a:t>
            </a:r>
            <a:br>
              <a:rPr lang="en-US" i="1" noProof="1">
                <a:latin typeface="Times New Roman" panose="02020603050405020304" pitchFamily="18" charset="0"/>
                <a:cs typeface="Times New Roman" panose="02020603050405020304" pitchFamily="18" charset="0"/>
              </a:rPr>
            </a:br>
            <a:r>
              <a:rPr lang="en-US" i="1" noProof="1">
                <a:latin typeface="Times New Roman" panose="02020603050405020304" pitchFamily="18" charset="0"/>
                <a:cs typeface="Times New Roman" panose="02020603050405020304" pitchFamily="18" charset="0"/>
              </a:rPr>
              <a:t>a następnie sprzedawane do hurtowni w Polsce po 100 zł/szt. Jeżeli kurtki nie zostaną sprzedane w sezonie to ich cena hurtowa spada do 40zł/szt. Całkowity koszt transportu kontenera z Chin wynosi 100'000zł."</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148</a:t>
            </a:fld>
            <a:endParaRPr lang="en-GB" dirty="0"/>
          </a:p>
        </p:txBody>
      </p:sp>
    </p:spTree>
    <p:extLst>
      <p:ext uri="{BB962C8B-B14F-4D97-AF65-F5344CB8AC3E}">
        <p14:creationId xmlns:p14="http://schemas.microsoft.com/office/powerpoint/2010/main" val="31869814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Model symulacyjny - implementacja</a:t>
            </a:r>
          </a:p>
        </p:txBody>
      </p:sp>
      <p:sp>
        <p:nvSpPr>
          <p:cNvPr id="3" name="Symbol zastępczy zawartości 2"/>
          <p:cNvSpPr>
            <a:spLocks noGrp="1"/>
          </p:cNvSpPr>
          <p:nvPr>
            <p:ph sz="quarter" idx="1"/>
          </p:nvPr>
        </p:nvSpPr>
        <p:spPr/>
        <p:txBody>
          <a:bodyPr>
            <a:normAutofit/>
          </a:bodyPr>
          <a:lstStyle/>
          <a:p>
            <a:pPr marL="0" indent="0">
              <a:buNone/>
            </a:pPr>
            <a:r>
              <a:rPr lang="en-US" sz="1800" b="1" noProof="1">
                <a:latin typeface="Courier New" panose="02070309020205020404" pitchFamily="49" charset="0"/>
                <a:cs typeface="Courier New" panose="02070309020205020404" pitchFamily="49" charset="0"/>
              </a:rPr>
              <a:t>import</a:t>
            </a:r>
            <a:r>
              <a:rPr lang="en-US" sz="1800" noProof="1">
                <a:latin typeface="Courier New" panose="02070309020205020404" pitchFamily="49" charset="0"/>
                <a:cs typeface="Courier New" panose="02070309020205020404" pitchFamily="49" charset="0"/>
              </a:rPr>
              <a:t> numpy </a:t>
            </a:r>
            <a:r>
              <a:rPr lang="en-US" sz="1800" b="1" noProof="1">
                <a:latin typeface="Courier New" panose="02070309020205020404" pitchFamily="49" charset="0"/>
                <a:cs typeface="Courier New" panose="02070309020205020404" pitchFamily="49" charset="0"/>
              </a:rPr>
              <a:t>as</a:t>
            </a:r>
            <a:r>
              <a:rPr lang="en-US" sz="1800" noProof="1">
                <a:latin typeface="Courier New" panose="02070309020205020404" pitchFamily="49" charset="0"/>
                <a:cs typeface="Courier New" panose="02070309020205020404" pitchFamily="49" charset="0"/>
              </a:rPr>
              <a:t> np</a:t>
            </a:r>
          </a:p>
          <a:p>
            <a:pPr marL="0" indent="0">
              <a:buNone/>
            </a:pPr>
            <a:r>
              <a:rPr lang="en-US" sz="1800" noProof="1">
                <a:latin typeface="Courier New" panose="02070309020205020404" pitchFamily="49" charset="0"/>
                <a:cs typeface="Courier New" panose="02070309020205020404" pitchFamily="49" charset="0"/>
              </a:rPr>
              <a:t>popyt = np.array</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14000, 13000, 14000, 14000, 15500,\</a:t>
            </a:r>
          </a:p>
          <a:p>
            <a:pPr marL="0" indent="0">
              <a:buNone/>
            </a:pPr>
            <a:r>
              <a:rPr lang="en-US" sz="1800" noProof="1">
                <a:latin typeface="Courier New" panose="02070309020205020404" pitchFamily="49" charset="0"/>
                <a:cs typeface="Courier New" panose="02070309020205020404" pitchFamily="49" charset="0"/>
              </a:rPr>
              <a:t>10500, 16000, 8000, 5000, 11000, 8000, 15000</a:t>
            </a:r>
            <a:r>
              <a:rPr lang="en-US" sz="1800" b="1" noProof="1">
                <a:latin typeface="Courier New" panose="02070309020205020404" pitchFamily="49" charset="0"/>
                <a:cs typeface="Courier New" panose="02070309020205020404" pitchFamily="49" charset="0"/>
              </a:rPr>
              <a:t>])</a:t>
            </a:r>
          </a:p>
          <a:p>
            <a:pPr marL="0" indent="0">
              <a:buNone/>
            </a:pPr>
            <a:r>
              <a:rPr lang="en-US" sz="1800" noProof="1">
                <a:latin typeface="Courier New" panose="02070309020205020404" pitchFamily="49" charset="0"/>
                <a:cs typeface="Courier New" panose="02070309020205020404" pitchFamily="49" charset="0"/>
              </a:rPr>
              <a:t>cena_ch, cena_pl, cena_wyprz = 80, 100, 40</a:t>
            </a:r>
          </a:p>
          <a:p>
            <a:pPr marL="0" indent="0">
              <a:buNone/>
            </a:pPr>
            <a:r>
              <a:rPr lang="en-US" sz="1800" noProof="1">
                <a:latin typeface="Courier New" panose="02070309020205020404" pitchFamily="49" charset="0"/>
                <a:cs typeface="Courier New" panose="02070309020205020404" pitchFamily="49" charset="0"/>
              </a:rPr>
              <a:t>koszt_imp = 100000</a:t>
            </a:r>
          </a:p>
          <a:p>
            <a:pPr marL="0" indent="0">
              <a:buNone/>
            </a:pPr>
            <a:r>
              <a:rPr lang="en-US" sz="1800" noProof="1">
                <a:latin typeface="Courier New" panose="02070309020205020404" pitchFamily="49" charset="0"/>
                <a:cs typeface="Courier New" panose="02070309020205020404" pitchFamily="49" charset="0"/>
              </a:rPr>
              <a:t>srednia = np.average</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popyt</a:t>
            </a:r>
            <a:r>
              <a:rPr lang="en-US" sz="1800" b="1" noProof="1">
                <a:latin typeface="Courier New" panose="02070309020205020404" pitchFamily="49" charset="0"/>
                <a:cs typeface="Courier New" panose="02070309020205020404" pitchFamily="49" charset="0"/>
              </a:rPr>
              <a:t>)</a:t>
            </a:r>
          </a:p>
          <a:p>
            <a:pPr marL="0" indent="0">
              <a:buNone/>
            </a:pPr>
            <a:r>
              <a:rPr lang="en-US" sz="1800" noProof="1">
                <a:latin typeface="Courier New" panose="02070309020205020404" pitchFamily="49" charset="0"/>
                <a:cs typeface="Courier New" panose="02070309020205020404" pitchFamily="49" charset="0"/>
              </a:rPr>
              <a:t>odch_std = np.std</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popyt, ddof=1</a:t>
            </a:r>
            <a:r>
              <a:rPr lang="en-US" sz="1800" b="1" noProof="1">
                <a:latin typeface="Courier New" panose="02070309020205020404" pitchFamily="49" charset="0"/>
                <a:cs typeface="Courier New" panose="02070309020205020404" pitchFamily="49" charset="0"/>
              </a:rPr>
              <a:t>)</a:t>
            </a:r>
          </a:p>
          <a:p>
            <a:pPr marL="0" indent="0">
              <a:buNone/>
            </a:pPr>
            <a:r>
              <a:rPr lang="en-US" sz="1800" noProof="1">
                <a:latin typeface="Courier New" panose="02070309020205020404" pitchFamily="49" charset="0"/>
                <a:cs typeface="Courier New" panose="02070309020205020404" pitchFamily="49" charset="0"/>
              </a:rPr>
              <a:t>np.random.seed</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0</a:t>
            </a:r>
            <a:r>
              <a:rPr lang="en-US" sz="1800" b="1" noProof="1">
                <a:latin typeface="Courier New" panose="02070309020205020404" pitchFamily="49" charset="0"/>
                <a:cs typeface="Courier New" panose="02070309020205020404" pitchFamily="49" charset="0"/>
              </a:rPr>
              <a:t>)</a:t>
            </a:r>
          </a:p>
          <a:p>
            <a:pPr marL="0" indent="0">
              <a:buNone/>
            </a:pPr>
            <a:r>
              <a:rPr lang="en-US" sz="1800" noProof="1">
                <a:latin typeface="Courier New" panose="02070309020205020404" pitchFamily="49" charset="0"/>
                <a:cs typeface="Courier New" panose="02070309020205020404" pitchFamily="49" charset="0"/>
              </a:rPr>
              <a:t>popyt_symul = np.random.normal</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srednia,odch_std,10000</a:t>
            </a:r>
            <a:r>
              <a:rPr lang="en-US" sz="1800" b="1" noProof="1">
                <a:latin typeface="Courier New" panose="02070309020205020404" pitchFamily="49" charset="0"/>
                <a:cs typeface="Courier New" panose="02070309020205020404" pitchFamily="49" charset="0"/>
              </a:rPr>
              <a:t>)</a:t>
            </a:r>
          </a:p>
          <a:p>
            <a:pPr marL="0" indent="0">
              <a:buNone/>
            </a:pPr>
            <a:r>
              <a:rPr lang="en-US" sz="1800" noProof="1">
                <a:latin typeface="Courier New" panose="02070309020205020404" pitchFamily="49" charset="0"/>
                <a:cs typeface="Courier New" panose="02070309020205020404" pitchFamily="49" charset="0"/>
              </a:rPr>
              <a:t>zakupy = 12000</a:t>
            </a:r>
          </a:p>
          <a:p>
            <a:pPr marL="0" indent="0">
              <a:buNone/>
            </a:pPr>
            <a:r>
              <a:rPr lang="en-US" sz="1800" noProof="1">
                <a:latin typeface="Courier New" panose="02070309020205020404" pitchFamily="49" charset="0"/>
                <a:cs typeface="Courier New" panose="02070309020205020404" pitchFamily="49" charset="0"/>
              </a:rPr>
              <a:t>zyski = </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min</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popyt,zakupy</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*cena_pl+ \</a:t>
            </a:r>
          </a:p>
          <a:p>
            <a:pPr marL="0" indent="0">
              <a:buNone/>
            </a:pPr>
            <a:r>
              <a:rPr lang="en-US" sz="1800" noProof="1">
                <a:latin typeface="Courier New" panose="02070309020205020404" pitchFamily="49" charset="0"/>
                <a:cs typeface="Courier New" panose="02070309020205020404" pitchFamily="49" charset="0"/>
              </a:rPr>
              <a:t>max</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zakupy-popyt,0</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*cena_wyprz - zakupy*cena_ch - \</a:t>
            </a:r>
          </a:p>
          <a:p>
            <a:pPr marL="0" indent="0">
              <a:buNone/>
            </a:pPr>
            <a:r>
              <a:rPr lang="en-US" sz="1800" noProof="1">
                <a:latin typeface="Courier New" panose="02070309020205020404" pitchFamily="49" charset="0"/>
                <a:cs typeface="Courier New" panose="02070309020205020404" pitchFamily="49" charset="0"/>
              </a:rPr>
              <a:t>koszt_imp for popyt in popyt_symul</a:t>
            </a:r>
            <a:r>
              <a:rPr lang="en-US" sz="1800" b="1" noProof="1">
                <a:latin typeface="Courier New" panose="02070309020205020404" pitchFamily="49" charset="0"/>
                <a:cs typeface="Courier New" panose="02070309020205020404" pitchFamily="49" charset="0"/>
              </a:rPr>
              <a:t>]</a:t>
            </a:r>
          </a:p>
          <a:p>
            <a:pPr marL="0" indent="0">
              <a:buNone/>
            </a:pPr>
            <a:endParaRPr lang="en-US" sz="1800"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149</a:t>
            </a:fld>
            <a:endParaRPr lang="en-GB" dirty="0"/>
          </a:p>
        </p:txBody>
      </p:sp>
    </p:spTree>
    <p:extLst>
      <p:ext uri="{BB962C8B-B14F-4D97-AF65-F5344CB8AC3E}">
        <p14:creationId xmlns:p14="http://schemas.microsoft.com/office/powerpoint/2010/main" val="12718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Język data science</a:t>
            </a:r>
            <a:endParaRPr lang="en-US"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936555"/>
            <a:ext cx="4316721" cy="4258997"/>
          </a:xfrm>
          <a:prstGeom prst="rect">
            <a:avLst/>
          </a:prstGeom>
        </p:spPr>
      </p:pic>
      <p:sp>
        <p:nvSpPr>
          <p:cNvPr id="5" name="Prostokąt 4"/>
          <p:cNvSpPr/>
          <p:nvPr/>
        </p:nvSpPr>
        <p:spPr>
          <a:xfrm>
            <a:off x="128875" y="5478763"/>
            <a:ext cx="4572000" cy="507831"/>
          </a:xfrm>
          <a:prstGeom prst="rect">
            <a:avLst/>
          </a:prstGeom>
        </p:spPr>
        <p:txBody>
          <a:bodyPr>
            <a:spAutoFit/>
          </a:bodyPr>
          <a:lstStyle/>
          <a:p>
            <a:r>
              <a:rPr lang="en-US" sz="1350" dirty="0"/>
              <a:t>https://www.kdnuggets.com/2017/03/thomaswdinsmore-gartner-data-science-platforms.html</a:t>
            </a:r>
          </a:p>
        </p:txBody>
      </p:sp>
      <p:sp>
        <p:nvSpPr>
          <p:cNvPr id="6" name="Prostokąt 5"/>
          <p:cNvSpPr/>
          <p:nvPr/>
        </p:nvSpPr>
        <p:spPr>
          <a:xfrm>
            <a:off x="191779" y="2614083"/>
            <a:ext cx="3320069" cy="1338828"/>
          </a:xfrm>
          <a:prstGeom prst="rect">
            <a:avLst/>
          </a:prstGeom>
        </p:spPr>
        <p:txBody>
          <a:bodyPr wrap="square">
            <a:spAutoFit/>
          </a:bodyPr>
          <a:lstStyle/>
          <a:p>
            <a:r>
              <a:rPr lang="pl-PL" sz="1350" i="1" dirty="0"/>
              <a:t>„</a:t>
            </a:r>
            <a:r>
              <a:rPr lang="en-US" sz="1350" i="1" dirty="0"/>
              <a:t>Just </a:t>
            </a:r>
            <a:r>
              <a:rPr lang="en-US" sz="1350" b="1" i="1" dirty="0"/>
              <a:t>5% </a:t>
            </a:r>
            <a:r>
              <a:rPr lang="en-US" sz="1350" i="1" dirty="0"/>
              <a:t>of data scientists surveyed by O’Reilly use any SAS software, and </a:t>
            </a:r>
            <a:r>
              <a:rPr lang="en-US" sz="1350" b="1" i="1" dirty="0"/>
              <a:t>0%</a:t>
            </a:r>
            <a:r>
              <a:rPr lang="en-US" sz="1350" i="1" dirty="0"/>
              <a:t> use any IBM analytics software. In the slightly broader</a:t>
            </a:r>
            <a:r>
              <a:rPr lang="pl-PL" sz="1350" i="1" dirty="0"/>
              <a:t> </a:t>
            </a:r>
            <a:r>
              <a:rPr lang="pl-PL" sz="1350" i="1" dirty="0" err="1"/>
              <a:t>KDnuggets</a:t>
            </a:r>
            <a:r>
              <a:rPr lang="pl-PL" sz="1350" i="1" dirty="0"/>
              <a:t> </a:t>
            </a:r>
            <a:r>
              <a:rPr lang="pl-PL" sz="1350" i="1" dirty="0" err="1"/>
              <a:t>poll</a:t>
            </a:r>
            <a:r>
              <a:rPr lang="en-US" sz="1350" i="1" dirty="0"/>
              <a:t>, </a:t>
            </a:r>
            <a:r>
              <a:rPr lang="en-US" sz="1350" b="1" i="1" dirty="0"/>
              <a:t>6%</a:t>
            </a:r>
            <a:r>
              <a:rPr lang="en-US" sz="1350" i="1" dirty="0"/>
              <a:t> use SAS Enterprise Miner, and </a:t>
            </a:r>
            <a:r>
              <a:rPr lang="en-US" sz="1350" b="1" i="1" dirty="0"/>
              <a:t>8%</a:t>
            </a:r>
            <a:r>
              <a:rPr lang="en-US" sz="1350" i="1" dirty="0"/>
              <a:t> say they use IBM SPSS Modeler.</a:t>
            </a:r>
            <a:r>
              <a:rPr lang="pl-PL" sz="1350" i="1" dirty="0"/>
              <a:t>”</a:t>
            </a:r>
            <a:endParaRPr lang="en-US" sz="1350" i="1" dirty="0"/>
          </a:p>
        </p:txBody>
      </p:sp>
    </p:spTree>
    <p:extLst>
      <p:ext uri="{BB962C8B-B14F-4D97-AF65-F5344CB8AC3E}">
        <p14:creationId xmlns:p14="http://schemas.microsoft.com/office/powerpoint/2010/main" val="12052286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Model symulacyjny - decyzje</a:t>
            </a:r>
          </a:p>
        </p:txBody>
      </p:sp>
      <p:sp>
        <p:nvSpPr>
          <p:cNvPr id="3" name="Symbol zastępczy zawartości 2"/>
          <p:cNvSpPr>
            <a:spLocks noGrp="1"/>
          </p:cNvSpPr>
          <p:nvPr>
            <p:ph sz="quarter" idx="1"/>
          </p:nvPr>
        </p:nvSpPr>
        <p:spPr>
          <a:xfrm>
            <a:off x="914400" y="1447800"/>
            <a:ext cx="8122096" cy="4572000"/>
          </a:xfrm>
        </p:spPr>
        <p:txBody>
          <a:bodyPr>
            <a:normAutofit/>
          </a:bodyPr>
          <a:lstStyle/>
          <a:p>
            <a:pPr marL="0" indent="0">
              <a:buNone/>
            </a:pPr>
            <a:r>
              <a:rPr lang="en-US" sz="2400" noProof="1">
                <a:latin typeface="Courier New" panose="02070309020205020404" pitchFamily="49" charset="0"/>
                <a:cs typeface="Courier New" panose="02070309020205020404" pitchFamily="49" charset="0"/>
              </a:rPr>
              <a:t>zyski = {}</a:t>
            </a:r>
          </a:p>
          <a:p>
            <a:pPr marL="0" indent="0">
              <a:buNone/>
            </a:pPr>
            <a:r>
              <a:rPr lang="en-US" sz="2400" noProof="1">
                <a:latin typeface="Courier New" panose="02070309020205020404" pitchFamily="49" charset="0"/>
                <a:cs typeface="Courier New" panose="02070309020205020404" pitchFamily="49" charset="0"/>
              </a:rPr>
              <a:t>scenariusze = list(range(10000,15000,1000))</a:t>
            </a:r>
          </a:p>
          <a:p>
            <a:pPr marL="0" indent="0">
              <a:buNone/>
            </a:pPr>
            <a:r>
              <a:rPr lang="en-US" sz="2400" b="1" noProof="1">
                <a:latin typeface="Courier New" panose="02070309020205020404" pitchFamily="49" charset="0"/>
                <a:cs typeface="Courier New" panose="02070309020205020404" pitchFamily="49" charset="0"/>
              </a:rPr>
              <a:t>for</a:t>
            </a:r>
            <a:r>
              <a:rPr lang="en-US" sz="2400" noProof="1">
                <a:latin typeface="Courier New" panose="02070309020205020404" pitchFamily="49" charset="0"/>
                <a:cs typeface="Courier New" panose="02070309020205020404" pitchFamily="49" charset="0"/>
              </a:rPr>
              <a:t> zakupy </a:t>
            </a:r>
            <a:r>
              <a:rPr lang="en-US" sz="2400" b="1" noProof="1">
                <a:latin typeface="Courier New" panose="02070309020205020404" pitchFamily="49" charset="0"/>
                <a:cs typeface="Courier New" panose="02070309020205020404" pitchFamily="49" charset="0"/>
              </a:rPr>
              <a:t>in</a:t>
            </a:r>
            <a:r>
              <a:rPr lang="en-US" sz="2400" noProof="1">
                <a:latin typeface="Courier New" panose="02070309020205020404" pitchFamily="49" charset="0"/>
                <a:cs typeface="Courier New" panose="02070309020205020404" pitchFamily="49" charset="0"/>
              </a:rPr>
              <a:t> scenariusze:</a:t>
            </a:r>
          </a:p>
          <a:p>
            <a:pPr marL="0" indent="0">
              <a:buNone/>
            </a:pPr>
            <a:r>
              <a:rPr lang="en-US" sz="2400" noProof="1">
                <a:latin typeface="Courier New" panose="02070309020205020404" pitchFamily="49" charset="0"/>
                <a:cs typeface="Courier New" panose="02070309020205020404" pitchFamily="49" charset="0"/>
              </a:rPr>
              <a:t>    zyski</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zakupy</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 \ </a:t>
            </a:r>
          </a:p>
          <a:p>
            <a:pPr marL="0" indent="0">
              <a:buNone/>
            </a:pPr>
            <a:r>
              <a:rPr lang="en-US" sz="2400" b="1" noProof="1">
                <a:latin typeface="Courier New" panose="02070309020205020404" pitchFamily="49" charset="0"/>
                <a:cs typeface="Courier New" panose="02070309020205020404" pitchFamily="49" charset="0"/>
              </a:rPr>
              <a:t>    [</a:t>
            </a:r>
            <a:r>
              <a:rPr lang="en-US" sz="2400" noProof="1">
                <a:latin typeface="Courier New" panose="02070309020205020404" pitchFamily="49" charset="0"/>
                <a:cs typeface="Courier New" panose="02070309020205020404" pitchFamily="49" charset="0"/>
              </a:rPr>
              <a:t>min</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popyt,zakupy</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*cena_pl+ \</a:t>
            </a:r>
          </a:p>
          <a:p>
            <a:pPr marL="0" indent="0">
              <a:buNone/>
            </a:pPr>
            <a:r>
              <a:rPr lang="en-US" sz="2400" noProof="1">
                <a:latin typeface="Courier New" panose="02070309020205020404" pitchFamily="49" charset="0"/>
                <a:cs typeface="Courier New" panose="02070309020205020404" pitchFamily="49" charset="0"/>
              </a:rPr>
              <a:t>        max</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zakupy-popyt,0</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*cena_wyprz - \</a:t>
            </a:r>
          </a:p>
          <a:p>
            <a:pPr marL="0" indent="0">
              <a:buNone/>
            </a:pPr>
            <a:r>
              <a:rPr lang="en-US" sz="2400" noProof="1">
                <a:latin typeface="Courier New" panose="02070309020205020404" pitchFamily="49" charset="0"/>
                <a:cs typeface="Courier New" panose="02070309020205020404" pitchFamily="49" charset="0"/>
              </a:rPr>
              <a:t>        zakupy*cena_ch - koszt_imp \</a:t>
            </a:r>
          </a:p>
          <a:p>
            <a:pPr marL="0" indent="0">
              <a:buNone/>
            </a:pPr>
            <a:r>
              <a:rPr lang="en-US" sz="2400" b="1" noProof="1">
                <a:latin typeface="Courier New" panose="02070309020205020404" pitchFamily="49" charset="0"/>
                <a:cs typeface="Courier New" panose="02070309020205020404" pitchFamily="49" charset="0"/>
              </a:rPr>
              <a:t>        for</a:t>
            </a:r>
            <a:r>
              <a:rPr lang="en-US" sz="2400" noProof="1">
                <a:latin typeface="Courier New" panose="02070309020205020404" pitchFamily="49" charset="0"/>
                <a:cs typeface="Courier New" panose="02070309020205020404" pitchFamily="49" charset="0"/>
              </a:rPr>
              <a:t> popyt </a:t>
            </a:r>
            <a:r>
              <a:rPr lang="en-US" sz="2400" b="1" noProof="1">
                <a:latin typeface="Courier New" panose="02070309020205020404" pitchFamily="49" charset="0"/>
                <a:cs typeface="Courier New" panose="02070309020205020404" pitchFamily="49" charset="0"/>
              </a:rPr>
              <a:t>in</a:t>
            </a:r>
            <a:r>
              <a:rPr lang="en-US" sz="2400" noProof="1">
                <a:latin typeface="Courier New" panose="02070309020205020404" pitchFamily="49" charset="0"/>
                <a:cs typeface="Courier New" panose="02070309020205020404" pitchFamily="49" charset="0"/>
              </a:rPr>
              <a:t> popyt_symul</a:t>
            </a:r>
            <a:r>
              <a:rPr lang="en-US" sz="2400" b="1" noProof="1">
                <a:latin typeface="Courier New" panose="02070309020205020404" pitchFamily="49" charset="0"/>
                <a:cs typeface="Courier New" panose="020703090202050204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150</a:t>
            </a:fld>
            <a:endParaRPr lang="en-GB" dirty="0"/>
          </a:p>
        </p:txBody>
      </p:sp>
    </p:spTree>
    <p:extLst>
      <p:ext uri="{BB962C8B-B14F-4D97-AF65-F5344CB8AC3E}">
        <p14:creationId xmlns:p14="http://schemas.microsoft.com/office/powerpoint/2010/main" val="14056286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Model symulacyjny - wizualizacja wyników</a:t>
            </a:r>
          </a:p>
        </p:txBody>
      </p:sp>
      <p:sp>
        <p:nvSpPr>
          <p:cNvPr id="3" name="Symbol zastępczy zawartości 2"/>
          <p:cNvSpPr>
            <a:spLocks noGrp="1"/>
          </p:cNvSpPr>
          <p:nvPr>
            <p:ph sz="quarter" idx="1"/>
          </p:nvPr>
        </p:nvSpPr>
        <p:spPr/>
        <p:txBody>
          <a:bodyPr>
            <a:normAutofit fontScale="77500" lnSpcReduction="20000"/>
          </a:bodyPr>
          <a:lstStyle/>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numpy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np</a:t>
            </a:r>
          </a:p>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matplotlib.pyplot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plt</a:t>
            </a:r>
          </a:p>
          <a:p>
            <a:pPr marL="0" indent="0">
              <a:buNone/>
            </a:pPr>
            <a:r>
              <a:rPr lang="en-US" noProof="1">
                <a:latin typeface="Courier New" panose="02070309020205020404" pitchFamily="49" charset="0"/>
                <a:cs typeface="Courier New" panose="02070309020205020404" pitchFamily="49" charset="0"/>
              </a:rPr>
              <a:t>plt.cla()</a:t>
            </a:r>
          </a:p>
          <a:p>
            <a:pPr marL="0" indent="0">
              <a:buNone/>
            </a:pPr>
            <a:r>
              <a:rPr lang="en-US" noProof="1">
                <a:latin typeface="Courier New" panose="02070309020205020404" pitchFamily="49" charset="0"/>
                <a:cs typeface="Courier New" panose="02070309020205020404" pitchFamily="49" charset="0"/>
              </a:rPr>
              <a:t>plt.hist([zyski[zakupy] </a:t>
            </a:r>
            <a:r>
              <a:rPr lang="en-US" b="1" noProof="1">
                <a:latin typeface="Courier New" panose="02070309020205020404" pitchFamily="49" charset="0"/>
                <a:cs typeface="Courier New" panose="02070309020205020404" pitchFamily="49" charset="0"/>
              </a:rPr>
              <a:t>for</a:t>
            </a:r>
            <a:r>
              <a:rPr lang="en-US" noProof="1">
                <a:latin typeface="Courier New" panose="02070309020205020404" pitchFamily="49" charset="0"/>
                <a:cs typeface="Courier New" panose="02070309020205020404" pitchFamily="49" charset="0"/>
              </a:rPr>
              <a:t> zakupy </a:t>
            </a:r>
            <a:r>
              <a:rPr lang="en-US" b="1" noProof="1">
                <a:latin typeface="Courier New" panose="02070309020205020404" pitchFamily="49" charset="0"/>
                <a:cs typeface="Courier New" panose="02070309020205020404" pitchFamily="49" charset="0"/>
              </a:rPr>
              <a:t>in</a:t>
            </a:r>
            <a:r>
              <a:rPr lang="en-US" noProof="1">
                <a:latin typeface="Courier New" panose="02070309020205020404" pitchFamily="49" charset="0"/>
                <a:cs typeface="Courier New" panose="02070309020205020404" pitchFamily="49" charset="0"/>
              </a:rPr>
              <a:t> scenariusze], \</a:t>
            </a:r>
          </a:p>
          <a:p>
            <a:pPr marL="0" indent="0">
              <a:buNone/>
            </a:pPr>
            <a:r>
              <a:rPr lang="en-US" noProof="1">
                <a:latin typeface="Courier New" panose="02070309020205020404" pitchFamily="49" charset="0"/>
                <a:cs typeface="Courier New" panose="02070309020205020404" pitchFamily="49" charset="0"/>
              </a:rPr>
              <a:t>    50, normed=1, \</a:t>
            </a:r>
          </a:p>
          <a:p>
            <a:pPr marL="0" indent="0">
              <a:buNone/>
            </a:pPr>
            <a:r>
              <a:rPr lang="en-US" noProof="1">
                <a:latin typeface="Courier New" panose="02070309020205020404" pitchFamily="49" charset="0"/>
                <a:cs typeface="Courier New" panose="02070309020205020404" pitchFamily="49" charset="0"/>
              </a:rPr>
              <a:t>    label=["zakupy="+str(zakupy) </a:t>
            </a:r>
            <a:r>
              <a:rPr lang="en-US" b="1" noProof="1">
                <a:latin typeface="Courier New" panose="02070309020205020404" pitchFamily="49" charset="0"/>
                <a:cs typeface="Courier New" panose="02070309020205020404" pitchFamily="49" charset="0"/>
              </a:rPr>
              <a:t>for</a:t>
            </a:r>
            <a:r>
              <a:rPr lang="en-US" noProof="1">
                <a:latin typeface="Courier New" panose="02070309020205020404" pitchFamily="49" charset="0"/>
                <a:cs typeface="Courier New" panose="02070309020205020404" pitchFamily="49" charset="0"/>
              </a:rPr>
              <a:t> zakupy </a:t>
            </a:r>
            <a:r>
              <a:rPr lang="en-US" b="1" noProof="1">
                <a:latin typeface="Courier New" panose="02070309020205020404" pitchFamily="49" charset="0"/>
                <a:cs typeface="Courier New" panose="02070309020205020404" pitchFamily="49" charset="0"/>
              </a:rPr>
              <a:t>in</a:t>
            </a:r>
            <a:r>
              <a:rPr lang="en-US" noProof="1">
                <a:latin typeface="Courier New" panose="02070309020205020404" pitchFamily="49" charset="0"/>
                <a:cs typeface="Courier New" panose="02070309020205020404" pitchFamily="49" charset="0"/>
              </a:rPr>
              <a:t> scenariusze])</a:t>
            </a:r>
          </a:p>
          <a:p>
            <a:pPr marL="0" indent="0">
              <a:buNone/>
            </a:pPr>
            <a:r>
              <a:rPr lang="en-US" noProof="1">
                <a:latin typeface="Courier New" panose="02070309020205020404" pitchFamily="49" charset="0"/>
                <a:cs typeface="Courier New" panose="02070309020205020404" pitchFamily="49" charset="0"/>
              </a:rPr>
              <a:t>plt.xlabel('Zysk')</a:t>
            </a:r>
          </a:p>
          <a:p>
            <a:pPr marL="0" indent="0">
              <a:buNone/>
            </a:pPr>
            <a:r>
              <a:rPr lang="en-US" noProof="1">
                <a:latin typeface="Courier New" panose="02070309020205020404" pitchFamily="49" charset="0"/>
                <a:cs typeface="Courier New" panose="02070309020205020404" pitchFamily="49" charset="0"/>
              </a:rPr>
              <a:t>plt.ylabel('Prawdopodobienstwo')</a:t>
            </a:r>
          </a:p>
          <a:p>
            <a:pPr marL="0" indent="0">
              <a:buNone/>
            </a:pPr>
            <a:r>
              <a:rPr lang="en-US" noProof="1">
                <a:latin typeface="Courier New" panose="02070309020205020404" pitchFamily="49" charset="0"/>
                <a:cs typeface="Courier New" panose="02070309020205020404" pitchFamily="49" charset="0"/>
              </a:rPr>
              <a:t>plt.title('Rozklad poziomu zyskow')</a:t>
            </a:r>
          </a:p>
          <a:p>
            <a:pPr marL="0" indent="0">
              <a:buNone/>
            </a:pPr>
            <a:r>
              <a:rPr lang="en-US" noProof="1">
                <a:latin typeface="Courier New" panose="02070309020205020404" pitchFamily="49" charset="0"/>
                <a:cs typeface="Courier New" panose="02070309020205020404" pitchFamily="49" charset="0"/>
              </a:rPr>
              <a:t>plt.grid(True)</a:t>
            </a:r>
          </a:p>
          <a:p>
            <a:pPr marL="0" indent="0">
              <a:buNone/>
            </a:pPr>
            <a:r>
              <a:rPr lang="en-US" noProof="1">
                <a:latin typeface="Courier New" panose="02070309020205020404" pitchFamily="49" charset="0"/>
                <a:cs typeface="Courier New" panose="02070309020205020404" pitchFamily="49" charset="0"/>
              </a:rPr>
              <a:t>plt.legend(loc=2)</a:t>
            </a:r>
          </a:p>
          <a:p>
            <a:pPr marL="0" indent="0">
              <a:buNone/>
            </a:pPr>
            <a:r>
              <a:rPr lang="en-US" noProof="1">
                <a:latin typeface="Courier New" panose="02070309020205020404" pitchFamily="49" charset="0"/>
                <a:cs typeface="Courier New" panose="02070309020205020404" pitchFamily="49" charset="0"/>
              </a:rPr>
              <a:t>plt.show()</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151</a:t>
            </a:fld>
            <a:endParaRPr lang="en-GB" dirty="0"/>
          </a:p>
        </p:txBody>
      </p:sp>
    </p:spTree>
    <p:extLst>
      <p:ext uri="{BB962C8B-B14F-4D97-AF65-F5344CB8AC3E}">
        <p14:creationId xmlns:p14="http://schemas.microsoft.com/office/powerpoint/2010/main" val="13149502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Proste studium przypadku - Wilton Toy Company</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CB6F979-1682-4FAD-969F-D0E2E534A1AB}" type="slidenum">
              <a:rPr lang="en-GB" smtClean="0"/>
              <a:pPr/>
              <a:t>152</a:t>
            </a:fld>
            <a:endParaRPr lang="en-GB"/>
          </a:p>
        </p:txBody>
      </p:sp>
    </p:spTree>
    <p:extLst>
      <p:ext uri="{BB962C8B-B14F-4D97-AF65-F5344CB8AC3E}">
        <p14:creationId xmlns:p14="http://schemas.microsoft.com/office/powerpoint/2010/main" val="41384257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19597"/>
            <a:ext cx="7467600" cy="769441"/>
          </a:xfrm>
        </p:spPr>
        <p:txBody>
          <a:bodyPr>
            <a:normAutofit fontScale="90000"/>
          </a:bodyPr>
          <a:lstStyle/>
          <a:p>
            <a:pPr algn="r"/>
            <a:r>
              <a:rPr lang="en-US" sz="2800" noProof="1"/>
              <a:t>Studium przypadku – Wilton Toy Company</a:t>
            </a:r>
            <a:br>
              <a:rPr lang="en-US" noProof="1"/>
            </a:br>
            <a:r>
              <a:rPr lang="en-US" sz="1600" noProof="1"/>
              <a:t>(treść na podst. Grindley, 1980)</a:t>
            </a:r>
          </a:p>
        </p:txBody>
      </p:sp>
      <p:sp>
        <p:nvSpPr>
          <p:cNvPr id="3" name="Symbol zastępczy zawartości 2"/>
          <p:cNvSpPr>
            <a:spLocks noGrp="1"/>
          </p:cNvSpPr>
          <p:nvPr>
            <p:ph idx="1"/>
          </p:nvPr>
        </p:nvSpPr>
        <p:spPr/>
        <p:txBody>
          <a:bodyPr>
            <a:noAutofit/>
          </a:bodyPr>
          <a:lstStyle/>
          <a:p>
            <a:r>
              <a:rPr lang="en-US" sz="2000" noProof="1"/>
              <a:t>Firma Wilton Toy Company specjalizuje się w produkcji zabawek. Zarząd firmy planuje rozszerzyć linię produktów.</a:t>
            </a:r>
          </a:p>
          <a:p>
            <a:r>
              <a:rPr lang="en-US" sz="2000" noProof="1"/>
              <a:t>Rozważane są dwie opcje</a:t>
            </a:r>
          </a:p>
          <a:p>
            <a:pPr lvl="1"/>
            <a:r>
              <a:rPr lang="en-US" sz="1800" noProof="1"/>
              <a:t>Pistolety (najbardziej prawdopodobna jest sprzedaż 30’000szt. po cenie $4 przy kosztach budowy linii produkcyjnej $110’000, spodziewane koszty stałe $4’000/rok, a koszty zmienne $3/szt)</a:t>
            </a:r>
          </a:p>
          <a:p>
            <a:pPr lvl="1"/>
            <a:r>
              <a:rPr lang="en-US" sz="1800" noProof="1"/>
              <a:t>Motocykle (najbardziej prawdopodobna jest sprzedaż 6’000szt.,  po cenie $11,50, przy kosztach budowy linii produkcyjnej $116’000, spodziewane koszty stałe $5’000/rok, a koszty zmienne $6/szt)</a:t>
            </a:r>
          </a:p>
          <a:p>
            <a:r>
              <a:rPr lang="en-US" sz="2000" noProof="1"/>
              <a:t>Jako kryterium oceny przedsięwzięć w Wilton przyjęto wskaźnik ROI (Return on Investment) </a:t>
            </a:r>
          </a:p>
          <a:p>
            <a:pPr lvl="1"/>
            <a:r>
              <a:rPr lang="en-US" sz="1800" noProof="1"/>
              <a:t>ROI = Zysk netto / koszty inwestycji</a:t>
            </a:r>
          </a:p>
          <a:p>
            <a:pPr lvl="1"/>
            <a:r>
              <a:rPr lang="en-US" sz="1800" noProof="1"/>
              <a:t>Pistolety 23.6%</a:t>
            </a:r>
          </a:p>
          <a:p>
            <a:pPr lvl="1"/>
            <a:r>
              <a:rPr lang="en-US" sz="1800" noProof="1"/>
              <a:t>Motocykle 24.1%</a:t>
            </a:r>
          </a:p>
        </p:txBody>
      </p:sp>
    </p:spTree>
    <p:extLst>
      <p:ext uri="{BB962C8B-B14F-4D97-AF65-F5344CB8AC3E}">
        <p14:creationId xmlns:p14="http://schemas.microsoft.com/office/powerpoint/2010/main" val="13378075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en-US" sz="2400" noProof="1"/>
              <a:t>Firma Wilton zatrudniła konsultanta celem dokładniejszego zbadania niepewności dotyczącej założeń modelu</a:t>
            </a:r>
          </a:p>
          <a:p>
            <a:endParaRPr lang="en-US" sz="2400" noProof="1"/>
          </a:p>
        </p:txBody>
      </p:sp>
      <p:sp>
        <p:nvSpPr>
          <p:cNvPr id="6" name="Tytuł 1"/>
          <p:cNvSpPr>
            <a:spLocks noGrp="1"/>
          </p:cNvSpPr>
          <p:nvPr>
            <p:ph type="title"/>
          </p:nvPr>
        </p:nvSpPr>
        <p:spPr>
          <a:xfrm>
            <a:off x="838200" y="358041"/>
            <a:ext cx="7467600" cy="830997"/>
          </a:xfrm>
        </p:spPr>
        <p:txBody>
          <a:bodyPr>
            <a:normAutofit fontScale="90000"/>
          </a:bodyPr>
          <a:lstStyle/>
          <a:p>
            <a:pPr algn="r"/>
            <a:r>
              <a:rPr lang="en-US" noProof="1"/>
              <a:t>Wilton c.d.</a:t>
            </a:r>
            <a:br>
              <a:rPr lang="en-US" noProof="1"/>
            </a:br>
            <a:r>
              <a:rPr lang="en-US" sz="1600" noProof="1"/>
              <a:t>(treść na podst. Grindley, 1980)</a:t>
            </a:r>
          </a:p>
        </p:txBody>
      </p:sp>
      <p:graphicFrame>
        <p:nvGraphicFramePr>
          <p:cNvPr id="7" name="Tabela 6"/>
          <p:cNvGraphicFramePr>
            <a:graphicFrameLocks noGrp="1"/>
          </p:cNvGraphicFramePr>
          <p:nvPr>
            <p:extLst>
              <p:ext uri="{D42A27DB-BD31-4B8C-83A1-F6EECF244321}">
                <p14:modId xmlns:p14="http://schemas.microsoft.com/office/powerpoint/2010/main" val="4268335781"/>
              </p:ext>
            </p:extLst>
          </p:nvPr>
        </p:nvGraphicFramePr>
        <p:xfrm>
          <a:off x="431540" y="2796996"/>
          <a:ext cx="7992888" cy="3481566"/>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5184576">
                  <a:extLst>
                    <a:ext uri="{9D8B030D-6E8A-4147-A177-3AD203B41FA5}">
                      <a16:colId xmlns:a16="http://schemas.microsoft.com/office/drawing/2014/main" val="20002"/>
                    </a:ext>
                  </a:extLst>
                </a:gridCol>
              </a:tblGrid>
              <a:tr h="864096">
                <a:tc>
                  <a:txBody>
                    <a:bodyPr/>
                    <a:lstStyle/>
                    <a:p>
                      <a:pPr algn="l" fontAlgn="b"/>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a:effectLst/>
                        </a:rPr>
                        <a:t>Sprzedaż Sztuki</a:t>
                      </a:r>
                      <a:endParaRPr lang="en-US" sz="2800" b="0" i="0" u="none" strike="noStrike">
                        <a:solidFill>
                          <a:srgbClr val="000000"/>
                        </a:solidFill>
                        <a:effectLst/>
                        <a:latin typeface="Calibri"/>
                      </a:endParaRPr>
                    </a:p>
                  </a:txBody>
                  <a:tcPr marL="9525" marR="9525" marT="9525" marB="0" anchor="b"/>
                </a:tc>
                <a:tc>
                  <a:txBody>
                    <a:bodyPr/>
                    <a:lstStyle/>
                    <a:p>
                      <a:pPr algn="ctr" fontAlgn="b"/>
                      <a:r>
                        <a:rPr lang="pl-PL" sz="2800" u="none" strike="noStrike" dirty="0" err="1">
                          <a:effectLst/>
                        </a:rPr>
                        <a:t>Prawdopod</a:t>
                      </a:r>
                      <a:r>
                        <a:rPr lang="pl-PL" sz="2800" u="none" strike="noStrike" dirty="0">
                          <a:effectLst/>
                        </a:rPr>
                        <a:t>., że wielkość nie zostanie przekroczona</a:t>
                      </a:r>
                      <a:endParaRPr lang="pl-PL" sz="2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60040">
                <a:tc rowSpan="6">
                  <a:txBody>
                    <a:bodyPr/>
                    <a:lstStyle/>
                    <a:p>
                      <a:pPr algn="ctr" fontAlgn="b"/>
                      <a:r>
                        <a:rPr lang="en-US" sz="4400" u="none" strike="noStrike">
                          <a:effectLst/>
                        </a:rPr>
                        <a:t>Pistolety</a:t>
                      </a:r>
                      <a:endParaRPr lang="en-US" sz="4400" b="0" i="0" u="none" strike="noStrike">
                        <a:solidFill>
                          <a:srgbClr val="000000"/>
                        </a:solidFill>
                        <a:effectLst/>
                        <a:latin typeface="Calibri"/>
                      </a:endParaRPr>
                    </a:p>
                  </a:txBody>
                  <a:tcPr marL="9525" marR="9525" marT="9525" marB="0" vert="vert270" anchor="b"/>
                </a:tc>
                <a:tc>
                  <a:txBody>
                    <a:bodyPr/>
                    <a:lstStyle/>
                    <a:p>
                      <a:pPr algn="r" fontAlgn="b"/>
                      <a:r>
                        <a:rPr lang="en-US" sz="2800" b="1" u="none" strike="noStrike" dirty="0">
                          <a:effectLst/>
                        </a:rPr>
                        <a:t>24 000</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b="1" u="none" strike="noStrike" dirty="0">
                          <a:effectLst/>
                        </a:rPr>
                        <a:t>5%</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60040">
                <a:tc vMerge="1">
                  <a:txBody>
                    <a:bodyPr/>
                    <a:lstStyle/>
                    <a:p>
                      <a:endParaRPr lang="en-US"/>
                    </a:p>
                  </a:txBody>
                  <a:tcPr/>
                </a:tc>
                <a:tc>
                  <a:txBody>
                    <a:bodyPr/>
                    <a:lstStyle/>
                    <a:p>
                      <a:pPr algn="r" fontAlgn="b"/>
                      <a:r>
                        <a:rPr lang="en-US" sz="2800" b="1" u="none" strike="noStrike" dirty="0">
                          <a:effectLst/>
                        </a:rPr>
                        <a:t>28 000</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b="1" u="none" strike="noStrike" dirty="0">
                          <a:effectLst/>
                        </a:rPr>
                        <a:t>30%</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60040">
                <a:tc vMerge="1">
                  <a:txBody>
                    <a:bodyPr/>
                    <a:lstStyle/>
                    <a:p>
                      <a:endParaRPr lang="en-US"/>
                    </a:p>
                  </a:txBody>
                  <a:tcPr/>
                </a:tc>
                <a:tc>
                  <a:txBody>
                    <a:bodyPr/>
                    <a:lstStyle/>
                    <a:p>
                      <a:pPr algn="r" fontAlgn="b"/>
                      <a:r>
                        <a:rPr lang="en-US" sz="2800" b="1" u="none" strike="noStrike" dirty="0">
                          <a:effectLst/>
                        </a:rPr>
                        <a:t>30 000</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b="1" u="none" strike="noStrike" dirty="0">
                          <a:effectLst/>
                        </a:rPr>
                        <a:t>50%</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60040">
                <a:tc vMerge="1">
                  <a:txBody>
                    <a:bodyPr/>
                    <a:lstStyle/>
                    <a:p>
                      <a:endParaRPr lang="en-US"/>
                    </a:p>
                  </a:txBody>
                  <a:tcPr/>
                </a:tc>
                <a:tc>
                  <a:txBody>
                    <a:bodyPr/>
                    <a:lstStyle/>
                    <a:p>
                      <a:pPr algn="r" fontAlgn="b"/>
                      <a:r>
                        <a:rPr lang="en-US" sz="2800" b="1" u="none" strike="noStrike" dirty="0">
                          <a:effectLst/>
                        </a:rPr>
                        <a:t>31 000</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b="1" u="none" strike="noStrike" dirty="0">
                          <a:effectLst/>
                        </a:rPr>
                        <a:t>75%</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60040">
                <a:tc vMerge="1">
                  <a:txBody>
                    <a:bodyPr/>
                    <a:lstStyle/>
                    <a:p>
                      <a:endParaRPr lang="en-US"/>
                    </a:p>
                  </a:txBody>
                  <a:tcPr/>
                </a:tc>
                <a:tc>
                  <a:txBody>
                    <a:bodyPr/>
                    <a:lstStyle/>
                    <a:p>
                      <a:pPr algn="r" fontAlgn="b"/>
                      <a:r>
                        <a:rPr lang="en-US" sz="2800" b="1" u="none" strike="noStrike" dirty="0">
                          <a:effectLst/>
                        </a:rPr>
                        <a:t>33 000</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b="1" u="none" strike="noStrike" dirty="0">
                          <a:effectLst/>
                        </a:rPr>
                        <a:t>95%</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03051">
                <a:tc vMerge="1">
                  <a:txBody>
                    <a:bodyPr/>
                    <a:lstStyle/>
                    <a:p>
                      <a:endParaRPr lang="en-US"/>
                    </a:p>
                  </a:txBody>
                  <a:tcPr/>
                </a:tc>
                <a:tc>
                  <a:txBody>
                    <a:bodyPr/>
                    <a:lstStyle/>
                    <a:p>
                      <a:pPr algn="r" fontAlgn="b"/>
                      <a:r>
                        <a:rPr lang="en-US" sz="2800" b="1" u="none" strike="noStrike" dirty="0">
                          <a:effectLst/>
                        </a:rPr>
                        <a:t>36 000</a:t>
                      </a:r>
                      <a:endParaRPr lang="en-US" sz="2800" b="1" i="0" u="none" strike="noStrike" dirty="0">
                        <a:solidFill>
                          <a:srgbClr val="000000"/>
                        </a:solidFill>
                        <a:effectLst/>
                        <a:latin typeface="Calibri"/>
                      </a:endParaRPr>
                    </a:p>
                  </a:txBody>
                  <a:tcPr marL="9525" marR="9525" marT="9525" marB="0" anchor="b"/>
                </a:tc>
                <a:tc>
                  <a:txBody>
                    <a:bodyPr/>
                    <a:lstStyle/>
                    <a:p>
                      <a:pPr algn="r" fontAlgn="b"/>
                      <a:r>
                        <a:rPr lang="en-US" sz="2800" b="1" u="none" strike="noStrike" dirty="0">
                          <a:effectLst/>
                        </a:rPr>
                        <a:t>100%</a:t>
                      </a:r>
                      <a:endParaRPr lang="en-US" sz="2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7198928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604263"/>
            <a:ext cx="7467600" cy="584775"/>
          </a:xfrm>
        </p:spPr>
        <p:txBody>
          <a:bodyPr>
            <a:normAutofit fontScale="90000"/>
          </a:bodyPr>
          <a:lstStyle/>
          <a:p>
            <a:pPr algn="r"/>
            <a:r>
              <a:rPr lang="en-US" noProof="1"/>
              <a:t>Wilton Toy Company c.d.</a:t>
            </a:r>
            <a:endParaRPr lang="en-US" sz="2800" noProof="1"/>
          </a:p>
        </p:txBody>
      </p:sp>
      <p:pic>
        <p:nvPicPr>
          <p:cNvPr id="1226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272808" cy="505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7029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70866" y="1340768"/>
            <a:ext cx="8534400" cy="462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Font typeface="Wingdings" pitchFamily="2" charset="2"/>
              <a:buChar char="§"/>
              <a:defRPr sz="2000" b="1">
                <a:solidFill>
                  <a:schemeClr val="tx1"/>
                </a:solidFill>
                <a:latin typeface="+mn-lt"/>
                <a:ea typeface="+mn-ea"/>
                <a:cs typeface="+mn-cs"/>
              </a:defRPr>
            </a:lvl1pPr>
            <a:lvl2pPr marL="742950" indent="-285750" algn="l" rtl="0" fontAlgn="base">
              <a:spcBef>
                <a:spcPct val="20000"/>
              </a:spcBef>
              <a:spcAft>
                <a:spcPct val="0"/>
              </a:spcAft>
              <a:buClr>
                <a:schemeClr val="bg2"/>
              </a:buClr>
              <a:buFont typeface="Wingdings" pitchFamily="2" charset="2"/>
              <a:buChar char="§"/>
              <a:defRPr sz="1600" b="1">
                <a:solidFill>
                  <a:schemeClr val="tx1"/>
                </a:solidFill>
                <a:latin typeface="+mn-lt"/>
              </a:defRPr>
            </a:lvl2pPr>
            <a:lvl3pPr marL="1143000" indent="-228600" algn="l" rtl="0" fontAlgn="base">
              <a:spcBef>
                <a:spcPct val="20000"/>
              </a:spcBef>
              <a:spcAft>
                <a:spcPct val="0"/>
              </a:spcAft>
              <a:buClr>
                <a:schemeClr val="bg2"/>
              </a:buClr>
              <a:buFont typeface="Wingdings" pitchFamily="2" charset="2"/>
              <a:buChar char="§"/>
              <a:defRPr sz="1600" b="1">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1600" b="1">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b="1">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b="1">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b="1">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b="1">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b="1">
                <a:solidFill>
                  <a:schemeClr val="tx1"/>
                </a:solidFill>
                <a:latin typeface="+mn-lt"/>
              </a:defRPr>
            </a:lvl9pPr>
          </a:lstStyle>
          <a:p>
            <a:r>
              <a:rPr lang="pl-PL" kern="0" dirty="0"/>
              <a:t>Odwracanie dystrybuanty </a:t>
            </a:r>
            <a:r>
              <a:rPr lang="en-US" altLang="en-US" kern="0" dirty="0"/>
              <a:t>F(x) = P(</a:t>
            </a:r>
            <a:r>
              <a:rPr lang="pl-PL" altLang="en-US" kern="0" dirty="0"/>
              <a:t>X</a:t>
            </a:r>
            <a:r>
              <a:rPr lang="en-US" altLang="en-US" kern="0" dirty="0"/>
              <a:t> ≤ x)</a:t>
            </a:r>
            <a:endParaRPr lang="pl-PL" altLang="en-US" kern="0" dirty="0"/>
          </a:p>
          <a:p>
            <a:pPr lvl="1"/>
            <a:r>
              <a:rPr lang="pl-PL" altLang="en-US" kern="0" dirty="0"/>
              <a:t>przyporządkuj wartości liczb losowych do przedziałów dystrybuanty</a:t>
            </a:r>
          </a:p>
          <a:p>
            <a:pPr lvl="1"/>
            <a:r>
              <a:rPr lang="pl-PL" altLang="en-US" kern="0" dirty="0"/>
              <a:t>wylosuj liczbę losową i znajdź ją w przedziale dystrybuanty</a:t>
            </a:r>
          </a:p>
          <a:p>
            <a:pPr lvl="1"/>
            <a:r>
              <a:rPr lang="pl-PL" altLang="en-US" kern="0" dirty="0"/>
              <a:t>wyznacz wartość zmiennej losowej odpowiadającą wartości dystrybuanty</a:t>
            </a:r>
            <a:endParaRPr lang="pl-PL" kern="0" dirty="0"/>
          </a:p>
        </p:txBody>
      </p:sp>
      <p:sp>
        <p:nvSpPr>
          <p:cNvPr id="2" name="Tytuł 1"/>
          <p:cNvSpPr>
            <a:spLocks noGrp="1"/>
          </p:cNvSpPr>
          <p:nvPr>
            <p:ph type="title"/>
          </p:nvPr>
        </p:nvSpPr>
        <p:spPr>
          <a:xfrm>
            <a:off x="838200" y="111820"/>
            <a:ext cx="7467600" cy="1077218"/>
          </a:xfrm>
        </p:spPr>
        <p:txBody>
          <a:bodyPr>
            <a:normAutofit fontScale="90000"/>
          </a:bodyPr>
          <a:lstStyle/>
          <a:p>
            <a:r>
              <a:rPr lang="en-US" noProof="1"/>
              <a:t>Jak generować liczby losowe </a:t>
            </a:r>
            <a:br>
              <a:rPr lang="en-US" noProof="1"/>
            </a:br>
            <a:r>
              <a:rPr lang="en-US" noProof="1"/>
              <a:t>Metoda odwracania dystrybuanty</a:t>
            </a:r>
          </a:p>
        </p:txBody>
      </p:sp>
      <p:graphicFrame>
        <p:nvGraphicFramePr>
          <p:cNvPr id="7" name="Object 6"/>
          <p:cNvGraphicFramePr>
            <a:graphicFrameLocks noChangeAspect="1"/>
          </p:cNvGraphicFramePr>
          <p:nvPr>
            <p:extLst>
              <p:ext uri="{D42A27DB-BD31-4B8C-83A1-F6EECF244321}">
                <p14:modId xmlns:p14="http://schemas.microsoft.com/office/powerpoint/2010/main" val="3425699990"/>
              </p:ext>
            </p:extLst>
          </p:nvPr>
        </p:nvGraphicFramePr>
        <p:xfrm>
          <a:off x="395536" y="2659595"/>
          <a:ext cx="2930525" cy="2474913"/>
        </p:xfrm>
        <a:graphic>
          <a:graphicData uri="http://schemas.openxmlformats.org/presentationml/2006/ole">
            <mc:AlternateContent xmlns:mc="http://schemas.openxmlformats.org/markup-compatibility/2006">
              <mc:Choice xmlns:v="urn:schemas-microsoft-com:vml" Requires="v">
                <p:oleObj name="Równanie" r:id="rId2" imgW="2066925" imgH="1743075" progId="Equation.3">
                  <p:embed/>
                </p:oleObj>
              </mc:Choice>
              <mc:Fallback>
                <p:oleObj name="Równanie" r:id="rId2" imgW="2066925" imgH="1743075"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59595"/>
                        <a:ext cx="29305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09" y="2675971"/>
            <a:ext cx="919506" cy="8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a 4"/>
          <p:cNvGrpSpPr/>
          <p:nvPr/>
        </p:nvGrpSpPr>
        <p:grpSpPr>
          <a:xfrm>
            <a:off x="1151620" y="2637370"/>
            <a:ext cx="6679738" cy="3815966"/>
            <a:chOff x="4139952" y="3654760"/>
            <a:chExt cx="4078288" cy="2519363"/>
          </a:xfrm>
        </p:grpSpPr>
        <p:pic>
          <p:nvPicPr>
            <p:cNvPr id="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3654760"/>
              <a:ext cx="40782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p:cNvSpPr/>
            <p:nvPr/>
          </p:nvSpPr>
          <p:spPr bwMode="auto">
            <a:xfrm>
              <a:off x="5652120" y="3717032"/>
              <a:ext cx="936104" cy="36004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a:ln>
                  <a:noFill/>
                </a:ln>
                <a:solidFill>
                  <a:schemeClr val="tx1"/>
                </a:solidFill>
                <a:effectLst/>
                <a:latin typeface="Times New Roman" pitchFamily="18" charset="0"/>
              </a:endParaRPr>
            </a:p>
          </p:txBody>
        </p:sp>
      </p:grpSp>
      <p:sp>
        <p:nvSpPr>
          <p:cNvPr id="10" name="Rectangle 4"/>
          <p:cNvSpPr>
            <a:spLocks noChangeArrowheads="1"/>
          </p:cNvSpPr>
          <p:nvPr/>
        </p:nvSpPr>
        <p:spPr bwMode="auto">
          <a:xfrm>
            <a:off x="7842250" y="0"/>
            <a:ext cx="13017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pl-PL" sz="1600" b="1" i="1" dirty="0">
                <a:solidFill>
                  <a:srgbClr val="000099"/>
                </a:solidFill>
                <a:effectLst>
                  <a:outerShdw blurRad="38100" dist="38100" dir="2700000" algn="tl">
                    <a:srgbClr val="C0C0C0"/>
                  </a:outerShdw>
                </a:effectLst>
                <a:latin typeface="Arial Narrow" pitchFamily="34" charset="0"/>
              </a:rPr>
              <a:t>Symulacja</a:t>
            </a:r>
          </a:p>
        </p:txBody>
      </p:sp>
    </p:spTree>
    <p:extLst>
      <p:ext uri="{BB962C8B-B14F-4D97-AF65-F5344CB8AC3E}">
        <p14:creationId xmlns:p14="http://schemas.microsoft.com/office/powerpoint/2010/main" val="22885019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Wilton Toy Company - dane wejsciowe</a:t>
            </a:r>
          </a:p>
        </p:txBody>
      </p:sp>
      <p:sp>
        <p:nvSpPr>
          <p:cNvPr id="3" name="Symbol zastępczy zawartości 2"/>
          <p:cNvSpPr>
            <a:spLocks noGrp="1"/>
          </p:cNvSpPr>
          <p:nvPr>
            <p:ph sz="quarter" idx="1"/>
          </p:nvPr>
        </p:nvSpPr>
        <p:spPr>
          <a:xfrm>
            <a:off x="611560" y="1447800"/>
            <a:ext cx="8280920" cy="4572000"/>
          </a:xfrm>
        </p:spPr>
        <p:txBody>
          <a:bodyPr>
            <a:normAutofit lnSpcReduction="10000"/>
          </a:bodyPr>
          <a:lstStyle/>
          <a:p>
            <a:pPr marL="0" indent="0">
              <a:buNone/>
            </a:pPr>
            <a:r>
              <a:rPr lang="en-US" sz="2000" noProof="1">
                <a:latin typeface="Courier New" panose="02070309020205020404" pitchFamily="49" charset="0"/>
                <a:cs typeface="Courier New" panose="02070309020205020404" pitchFamily="49" charset="0"/>
              </a:rPr>
              <a:t>sprz_pr=[[0.05,0.25,0.20,0.25,0.20,0.05],\</a:t>
            </a:r>
          </a:p>
          <a:p>
            <a:pPr marL="0" indent="0">
              <a:buNone/>
            </a:pPr>
            <a:r>
              <a:rPr lang="en-US" sz="2000" noProof="1">
                <a:latin typeface="Courier New" panose="02070309020205020404" pitchFamily="49" charset="0"/>
                <a:cs typeface="Courier New" panose="02070309020205020404" pitchFamily="49" charset="0"/>
              </a:rPr>
              <a:t>[0.05,0.25,0.20,0.30,0.15,0.05]]</a:t>
            </a:r>
          </a:p>
          <a:p>
            <a:pPr marL="0" indent="0">
              <a:buNone/>
            </a:pPr>
            <a:r>
              <a:rPr lang="en-US" sz="2000" noProof="1">
                <a:latin typeface="Courier New" panose="02070309020205020404" pitchFamily="49" charset="0"/>
                <a:cs typeface="Courier New" panose="02070309020205020404" pitchFamily="49" charset="0"/>
              </a:rPr>
              <a:t>sprz=[[24000,28000,30000,31000,33000,36000],\</a:t>
            </a:r>
          </a:p>
          <a:p>
            <a:pPr marL="0" indent="0">
              <a:buNone/>
            </a:pPr>
            <a:r>
              <a:rPr lang="en-US" sz="2000" noProof="1">
                <a:latin typeface="Courier New" panose="02070309020205020404" pitchFamily="49" charset="0"/>
                <a:cs typeface="Courier New" panose="02070309020205020404" pitchFamily="49" charset="0"/>
              </a:rPr>
              <a:t>[2500,3500,6000,7500,9000,11000]]</a:t>
            </a:r>
          </a:p>
          <a:p>
            <a:pPr marL="0" indent="0">
              <a:buNone/>
            </a:pPr>
            <a:r>
              <a:rPr lang="en-US" sz="2000" noProof="1">
                <a:latin typeface="Courier New" panose="02070309020205020404" pitchFamily="49" charset="0"/>
                <a:cs typeface="Courier New" panose="02070309020205020404" pitchFamily="49" charset="0"/>
              </a:rPr>
              <a:t>koszt_pr=[[0.05,0.20,0.15,0.10,0.20,0.20,0.10],\</a:t>
            </a:r>
          </a:p>
          <a:p>
            <a:pPr marL="0" indent="0">
              <a:buNone/>
            </a:pPr>
            <a:r>
              <a:rPr lang="en-US" sz="2000" noProof="1">
                <a:latin typeface="Courier New" panose="02070309020205020404" pitchFamily="49" charset="0"/>
                <a:cs typeface="Courier New" panose="02070309020205020404" pitchFamily="49" charset="0"/>
              </a:rPr>
              <a:t>[0.05,0.15,0.20,0.10,0.25,0.15,0.10]]</a:t>
            </a:r>
          </a:p>
          <a:p>
            <a:pPr marL="0" indent="0">
              <a:buNone/>
            </a:pPr>
            <a:r>
              <a:rPr lang="en-US" sz="2000" noProof="1">
                <a:latin typeface="Courier New" panose="02070309020205020404" pitchFamily="49" charset="0"/>
                <a:cs typeface="Courier New" panose="02070309020205020404" pitchFamily="49" charset="0"/>
              </a:rPr>
              <a:t>koszt=[[2.94,2.96,2.98,3.00,3.02,3.04,3.07],\</a:t>
            </a:r>
          </a:p>
          <a:p>
            <a:pPr marL="0" indent="0">
              <a:buNone/>
            </a:pPr>
            <a:r>
              <a:rPr lang="en-US" sz="2000" noProof="1">
                <a:latin typeface="Courier New" panose="02070309020205020404" pitchFamily="49" charset="0"/>
                <a:cs typeface="Courier New" panose="02070309020205020404" pitchFamily="49" charset="0"/>
              </a:rPr>
              <a:t>[5.85,5.90,5.95,6.00,6.05,6.10,6.15]]</a:t>
            </a:r>
          </a:p>
          <a:p>
            <a:pPr marL="0" indent="0">
              <a:buNone/>
            </a:pPr>
            <a:r>
              <a:rPr lang="en-US" sz="2000" noProof="1">
                <a:latin typeface="Courier New" panose="02070309020205020404" pitchFamily="49" charset="0"/>
                <a:cs typeface="Courier New" panose="02070309020205020404" pitchFamily="49" charset="0"/>
              </a:rPr>
              <a:t>inwest_pr=[[0.05,0.10,0.15,0.20,0.30,0.20],\</a:t>
            </a:r>
          </a:p>
          <a:p>
            <a:pPr marL="0" indent="0">
              <a:buNone/>
            </a:pPr>
            <a:r>
              <a:rPr lang="en-US" sz="2000" noProof="1">
                <a:latin typeface="Courier New" panose="02070309020205020404" pitchFamily="49" charset="0"/>
                <a:cs typeface="Courier New" panose="02070309020205020404" pitchFamily="49" charset="0"/>
              </a:rPr>
              <a:t>[0.05,0.20,0.25,0.20,0.20,0.10]]</a:t>
            </a:r>
          </a:p>
          <a:p>
            <a:pPr marL="0" indent="0">
              <a:buNone/>
            </a:pPr>
            <a:r>
              <a:rPr lang="en-US" sz="2000" noProof="1">
                <a:latin typeface="Courier New" panose="02070309020205020404" pitchFamily="49" charset="0"/>
                <a:cs typeface="Courier New" panose="02070309020205020404" pitchFamily="49" charset="0"/>
              </a:rPr>
              <a:t>inwest=[[106000,108000,109000,110000,112000,115000],\</a:t>
            </a:r>
          </a:p>
          <a:p>
            <a:pPr marL="0" indent="0">
              <a:buNone/>
            </a:pPr>
            <a:r>
              <a:rPr lang="en-US" sz="2000" noProof="1">
                <a:latin typeface="Courier New" panose="02070309020205020404" pitchFamily="49" charset="0"/>
                <a:cs typeface="Courier New" panose="02070309020205020404" pitchFamily="49" charset="0"/>
              </a:rPr>
              <a:t>[113000,115000,116000,118000,120000,123000]]</a:t>
            </a:r>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157</a:t>
            </a:fld>
            <a:endParaRPr lang="en-GB" dirty="0"/>
          </a:p>
        </p:txBody>
      </p:sp>
    </p:spTree>
    <p:extLst>
      <p:ext uri="{BB962C8B-B14F-4D97-AF65-F5344CB8AC3E}">
        <p14:creationId xmlns:p14="http://schemas.microsoft.com/office/powerpoint/2010/main" val="26201220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Metoda odwracania dystrybuanty dla rozkładu dyskretnego w Pythonie</a:t>
            </a:r>
          </a:p>
        </p:txBody>
      </p:sp>
      <p:sp>
        <p:nvSpPr>
          <p:cNvPr id="3" name="Symbol zastępczy zawartości 2"/>
          <p:cNvSpPr>
            <a:spLocks noGrp="1"/>
          </p:cNvSpPr>
          <p:nvPr>
            <p:ph sz="quarter" idx="1"/>
          </p:nvPr>
        </p:nvSpPr>
        <p:spPr/>
        <p:txBody>
          <a:bodyPr>
            <a:normAutofit fontScale="85000" lnSpcReduction="10000"/>
          </a:bodyPr>
          <a:lstStyle/>
          <a:p>
            <a:pPr marL="0" indent="0">
              <a:buNone/>
            </a:pPr>
            <a:r>
              <a:rPr lang="en-US" b="1" noProof="1">
                <a:latin typeface="Courier New" panose="02070309020205020404" pitchFamily="49" charset="0"/>
                <a:cs typeface="Courier New" panose="02070309020205020404" pitchFamily="49" charset="0"/>
              </a:rPr>
              <a:t>def losuj_wagi(values, probs, size):</a:t>
            </a:r>
          </a:p>
          <a:p>
            <a:pPr marL="0" indent="0">
              <a:buNone/>
            </a:pPr>
            <a:r>
              <a:rPr lang="en-US" b="1" noProof="1">
                <a:latin typeface="Courier New" panose="02070309020205020404" pitchFamily="49" charset="0"/>
                <a:cs typeface="Courier New" panose="02070309020205020404" pitchFamily="49" charset="0"/>
              </a:rPr>
              <a:t>    bins = np.add.accumulate(probs)</a:t>
            </a:r>
          </a:p>
          <a:p>
            <a:pPr marL="0" indent="0">
              <a:buNone/>
            </a:pPr>
            <a:r>
              <a:rPr lang="en-US" b="1" noProof="1">
                <a:latin typeface="Courier New" panose="02070309020205020404" pitchFamily="49" charset="0"/>
                <a:cs typeface="Courier New" panose="02070309020205020404" pitchFamily="49" charset="0"/>
              </a:rPr>
              <a:t>    return np.array(values)[   \</a:t>
            </a:r>
          </a:p>
          <a:p>
            <a:pPr marL="0" indent="0">
              <a:buNone/>
            </a:pPr>
            <a:r>
              <a:rPr lang="en-US" b="1" noProof="1">
                <a:latin typeface="Courier New" panose="02070309020205020404" pitchFamily="49" charset="0"/>
                <a:cs typeface="Courier New" panose="02070309020205020404" pitchFamily="49" charset="0"/>
              </a:rPr>
              <a:t>       np.digitize(            \</a:t>
            </a:r>
          </a:p>
          <a:p>
            <a:pPr marL="0" indent="0">
              <a:buNone/>
            </a:pPr>
            <a:r>
              <a:rPr lang="en-US" b="1" noProof="1">
                <a:latin typeface="Courier New" panose="02070309020205020404" pitchFamily="49" charset="0"/>
                <a:cs typeface="Courier New" panose="02070309020205020404" pitchFamily="49" charset="0"/>
              </a:rPr>
              <a:t>       np.random.random_sample(size), bins)]</a:t>
            </a:r>
          </a:p>
          <a:p>
            <a:pPr marL="0" indent="0">
              <a:buNone/>
            </a:pPr>
            <a:endParaRPr lang="en-US" b="1" noProof="1">
              <a:latin typeface="Courier New" panose="02070309020205020404" pitchFamily="49" charset="0"/>
              <a:cs typeface="Courier New" panose="02070309020205020404" pitchFamily="49" charset="0"/>
            </a:endParaRPr>
          </a:p>
          <a:p>
            <a:pPr marL="0" indent="0">
              <a:buNone/>
            </a:pPr>
            <a:r>
              <a:rPr lang="en-US" b="1" noProof="1">
                <a:latin typeface="Courier New" panose="02070309020205020404" pitchFamily="49" charset="0"/>
                <a:cs typeface="Courier New" panose="02070309020205020404" pitchFamily="49" charset="0"/>
              </a:rPr>
              <a:t>Albo po prostu:</a:t>
            </a:r>
          </a:p>
          <a:p>
            <a:pPr marL="0" indent="0">
              <a:buNone/>
            </a:pPr>
            <a:r>
              <a:rPr lang="en-US" noProof="1">
                <a:latin typeface="Courier New" panose="02070309020205020404" pitchFamily="49" charset="0"/>
                <a:cs typeface="Courier New" panose="02070309020205020404" pitchFamily="49" charset="0"/>
              </a:rPr>
              <a:t>np.random.choice(</a:t>
            </a:r>
            <a:r>
              <a:rPr lang="en-US" b="1" noProof="1">
                <a:latin typeface="Courier New" panose="02070309020205020404" pitchFamily="49" charset="0"/>
                <a:cs typeface="Courier New" panose="02070309020205020404" pitchFamily="49" charset="0"/>
              </a:rPr>
              <a:t>values</a:t>
            </a:r>
            <a:r>
              <a:rPr lang="en-US" noProof="1">
                <a:latin typeface="Courier New" panose="02070309020205020404" pitchFamily="49" charset="0"/>
                <a:cs typeface="Courier New" panose="02070309020205020404" pitchFamily="49" charset="0"/>
              </a:rPr>
              <a:t>,p=</a:t>
            </a:r>
            <a:r>
              <a:rPr lang="en-US" b="1" noProof="1">
                <a:latin typeface="Courier New" panose="02070309020205020404" pitchFamily="49" charset="0"/>
                <a:cs typeface="Courier New" panose="02070309020205020404" pitchFamily="49" charset="0"/>
              </a:rPr>
              <a:t> probs</a:t>
            </a:r>
            <a:r>
              <a:rPr lang="en-US" noProof="1">
                <a:latin typeface="Courier New" panose="02070309020205020404" pitchFamily="49" charset="0"/>
                <a:cs typeface="Courier New" panose="02070309020205020404" pitchFamily="49" charset="0"/>
              </a:rPr>
              <a:t>, size=</a:t>
            </a:r>
            <a:r>
              <a:rPr lang="en-US" b="1" noProof="1">
                <a:latin typeface="Courier New" panose="02070309020205020404" pitchFamily="49" charset="0"/>
                <a:cs typeface="Courier New" panose="02070309020205020404" pitchFamily="49" charset="0"/>
              </a:rPr>
              <a:t>size</a:t>
            </a:r>
            <a:r>
              <a:rPr lang="en-US" noProof="1">
                <a:latin typeface="Courier New" panose="02070309020205020404" pitchFamily="49" charset="0"/>
                <a:cs typeface="Courier New" panose="02070309020205020404" pitchFamily="49" charset="0"/>
              </a:rPr>
              <a:t>)</a:t>
            </a:r>
          </a:p>
          <a:p>
            <a:pPr marL="0" indent="0">
              <a:buNone/>
            </a:pPr>
            <a:endParaRPr lang="en-US" noProof="1">
              <a:latin typeface="Courier New" panose="02070309020205020404" pitchFamily="49" charset="0"/>
              <a:cs typeface="Courier New" panose="02070309020205020404" pitchFamily="49" charset="0"/>
            </a:endParaRPr>
          </a:p>
          <a:p>
            <a:pPr marL="0" indent="0">
              <a:buNone/>
            </a:pPr>
            <a:br>
              <a:rPr lang="en-US" noProof="1">
                <a:latin typeface="Courier New" panose="02070309020205020404" pitchFamily="49" charset="0"/>
                <a:cs typeface="Courier New" panose="02070309020205020404" pitchFamily="49" charset="0"/>
              </a:rPr>
            </a:br>
            <a:r>
              <a:rPr lang="en-US" noProof="1">
                <a:latin typeface="Courier New" panose="02070309020205020404" pitchFamily="49" charset="0"/>
                <a:cs typeface="Courier New" panose="02070309020205020404" pitchFamily="49" charset="0"/>
              </a:rPr>
              <a:t>import numpy.random as rd</a:t>
            </a:r>
          </a:p>
          <a:p>
            <a:pPr marL="0" indent="0">
              <a:buNone/>
            </a:pPr>
            <a:r>
              <a:rPr lang="en-US" noProof="1">
                <a:latin typeface="Courier New" panose="02070309020205020404" pitchFamily="49" charset="0"/>
                <a:cs typeface="Courier New" panose="02070309020205020404" pitchFamily="49" charset="0"/>
              </a:rPr>
              <a:t>rd.choice([1,2,3],p=[0.25,0.5,0.25], size=8)</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158</a:t>
            </a:fld>
            <a:endParaRPr lang="en-GB" dirty="0"/>
          </a:p>
        </p:txBody>
      </p:sp>
    </p:spTree>
    <p:extLst>
      <p:ext uri="{BB962C8B-B14F-4D97-AF65-F5344CB8AC3E}">
        <p14:creationId xmlns:p14="http://schemas.microsoft.com/office/powerpoint/2010/main" val="33390325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Porównywanie i ocena wyników symulacji</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CB6F979-1682-4FAD-969F-D0E2E534A1AB}" type="slidenum">
              <a:rPr lang="en-GB" smtClean="0"/>
              <a:pPr/>
              <a:t>159</a:t>
            </a:fld>
            <a:endParaRPr lang="en-GB"/>
          </a:p>
        </p:txBody>
      </p:sp>
    </p:spTree>
    <p:extLst>
      <p:ext uri="{BB962C8B-B14F-4D97-AF65-F5344CB8AC3E}">
        <p14:creationId xmlns:p14="http://schemas.microsoft.com/office/powerpoint/2010/main" val="181364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43807" y="1420082"/>
            <a:ext cx="6237041" cy="4529198"/>
          </a:xfrm>
          <a:prstGeom prst="rect">
            <a:avLst/>
          </a:prstGeom>
        </p:spPr>
      </p:pic>
      <p:sp>
        <p:nvSpPr>
          <p:cNvPr id="2" name="Tytuł 1"/>
          <p:cNvSpPr>
            <a:spLocks noGrp="1"/>
          </p:cNvSpPr>
          <p:nvPr>
            <p:ph type="title"/>
          </p:nvPr>
        </p:nvSpPr>
        <p:spPr>
          <a:xfrm>
            <a:off x="539552" y="210705"/>
            <a:ext cx="7886700" cy="994172"/>
          </a:xfrm>
        </p:spPr>
        <p:txBody>
          <a:bodyPr>
            <a:normAutofit fontScale="90000"/>
          </a:bodyPr>
          <a:lstStyle/>
          <a:p>
            <a:r>
              <a:rPr lang="en-US" noProof="1"/>
              <a:t>Wydajność kodu w języku Python</a:t>
            </a:r>
            <a:br>
              <a:rPr lang="en-US" noProof="1"/>
            </a:br>
            <a:r>
              <a:rPr lang="en-US" noProof="1"/>
              <a:t>  (kod w języku C = 1.0</a:t>
            </a:r>
            <a:r>
              <a:rPr lang="pl-PL" noProof="1"/>
              <a:t>, skala log</a:t>
            </a:r>
            <a:r>
              <a:rPr lang="en-US" noProof="1"/>
              <a:t>)</a:t>
            </a:r>
            <a:endParaRPr lang="en-US" dirty="0"/>
          </a:p>
        </p:txBody>
      </p:sp>
      <p:sp>
        <p:nvSpPr>
          <p:cNvPr id="3" name="pole tekstowe 2"/>
          <p:cNvSpPr txBox="1"/>
          <p:nvPr/>
        </p:nvSpPr>
        <p:spPr>
          <a:xfrm>
            <a:off x="160734" y="1917168"/>
            <a:ext cx="7190186" cy="2793072"/>
          </a:xfrm>
          <a:prstGeom prst="rect">
            <a:avLst/>
          </a:prstGeom>
          <a:noFill/>
        </p:spPr>
        <p:txBody>
          <a:bodyPr wrap="square" rtlCol="0">
            <a:spAutoFit/>
          </a:bodyPr>
          <a:lstStyle/>
          <a:p>
            <a:r>
              <a:rPr lang="en-US" sz="1350" i="1" dirty="0"/>
              <a:t>Conclusions</a:t>
            </a:r>
          </a:p>
          <a:p>
            <a:pPr marL="214313" indent="-214313">
              <a:buFont typeface="Arial" panose="020B0604020202020204" pitchFamily="34" charset="0"/>
              <a:buChar char="•"/>
            </a:pPr>
            <a:r>
              <a:rPr lang="en-US" sz="1350" i="1" dirty="0"/>
              <a:t>Python is 20x slower than C</a:t>
            </a:r>
          </a:p>
          <a:p>
            <a:pPr marL="214313" indent="-214313">
              <a:buFont typeface="Arial" panose="020B0604020202020204" pitchFamily="34" charset="0"/>
              <a:buChar char="•"/>
            </a:pPr>
            <a:r>
              <a:rPr lang="en-US" sz="1350" i="1" dirty="0"/>
              <a:t>R is 100x slower than C</a:t>
            </a:r>
          </a:p>
          <a:p>
            <a:endParaRPr lang="en-US" sz="1350" i="1" dirty="0"/>
          </a:p>
          <a:p>
            <a:r>
              <a:rPr lang="en-US" sz="1350" i="1" u="sng" dirty="0"/>
              <a:t>Note</a:t>
            </a:r>
          </a:p>
          <a:p>
            <a:r>
              <a:rPr lang="en-US" sz="1350" i="1" dirty="0"/>
              <a:t>Those benchmark compare just </a:t>
            </a:r>
          </a:p>
          <a:p>
            <a:r>
              <a:rPr lang="en-US" sz="1350" i="1" dirty="0"/>
              <a:t>“bare code” execution speed. </a:t>
            </a:r>
          </a:p>
          <a:p>
            <a:r>
              <a:rPr lang="en-US" sz="1350" i="1" dirty="0"/>
              <a:t>In many scenarios you would call</a:t>
            </a:r>
            <a:br>
              <a:rPr lang="en-US" sz="1350" i="1" dirty="0"/>
            </a:br>
            <a:r>
              <a:rPr lang="en-US" sz="1350" i="1" dirty="0"/>
              <a:t>a C library from Python or R </a:t>
            </a:r>
          </a:p>
          <a:p>
            <a:r>
              <a:rPr lang="en-US" sz="1350" i="1" dirty="0"/>
              <a:t>(and achieve speed-up comparable </a:t>
            </a:r>
          </a:p>
          <a:p>
            <a:r>
              <a:rPr lang="en-US" sz="1350" i="1" dirty="0"/>
              <a:t>to that of C) or use features </a:t>
            </a:r>
          </a:p>
          <a:p>
            <a:r>
              <a:rPr lang="en-US" sz="1350" i="1" dirty="0"/>
              <a:t>such as Python </a:t>
            </a:r>
            <a:r>
              <a:rPr lang="en-US" sz="1350" i="1" dirty="0" err="1"/>
              <a:t>numpy</a:t>
            </a:r>
            <a:r>
              <a:rPr lang="en-US" sz="1350" i="1" dirty="0"/>
              <a:t> </a:t>
            </a:r>
          </a:p>
          <a:p>
            <a:r>
              <a:rPr lang="en-US" sz="1350" i="1" dirty="0"/>
              <a:t>or R vectorization. </a:t>
            </a:r>
            <a:endParaRPr lang="en-US" sz="1350" dirty="0"/>
          </a:p>
        </p:txBody>
      </p:sp>
      <p:sp>
        <p:nvSpPr>
          <p:cNvPr id="9" name="Slide Number Placeholder 3"/>
          <p:cNvSpPr>
            <a:spLocks noGrp="1"/>
          </p:cNvSpPr>
          <p:nvPr>
            <p:ph type="sldNum" sz="quarter" idx="10"/>
          </p:nvPr>
        </p:nvSpPr>
        <p:spPr>
          <a:xfrm>
            <a:off x="146304" y="6210300"/>
            <a:ext cx="457200" cy="457200"/>
          </a:xfrm>
        </p:spPr>
        <p:txBody>
          <a:bodyPr/>
          <a:lstStyle/>
          <a:p>
            <a:fld id="{DCB6F979-1682-4FAD-969F-D0E2E534A1AB}" type="slidenum">
              <a:rPr lang="en-GB" smtClean="0"/>
              <a:pPr/>
              <a:t>16</a:t>
            </a:fld>
            <a:endParaRPr lang="en-GB" dirty="0"/>
          </a:p>
        </p:txBody>
      </p:sp>
      <p:sp>
        <p:nvSpPr>
          <p:cNvPr id="10" name="Rectangle 9"/>
          <p:cNvSpPr/>
          <p:nvPr/>
        </p:nvSpPr>
        <p:spPr>
          <a:xfrm>
            <a:off x="539552" y="5808509"/>
            <a:ext cx="6920484" cy="584775"/>
          </a:xfrm>
          <a:prstGeom prst="rect">
            <a:avLst/>
          </a:prstGeom>
        </p:spPr>
        <p:txBody>
          <a:bodyPr wrap="none">
            <a:spAutoFit/>
          </a:bodyPr>
          <a:lstStyle/>
          <a:p>
            <a:r>
              <a:rPr lang="pl-PL" sz="3200" dirty="0"/>
              <a:t>…ale </a:t>
            </a:r>
            <a:r>
              <a:rPr lang="pl-PL" sz="3200" dirty="0" err="1"/>
              <a:t>PyPy</a:t>
            </a:r>
            <a:r>
              <a:rPr lang="pl-PL" sz="3200" dirty="0"/>
              <a:t>, …ale </a:t>
            </a:r>
            <a:r>
              <a:rPr lang="pl-PL" sz="3200" dirty="0" err="1"/>
              <a:t>Cython</a:t>
            </a:r>
            <a:r>
              <a:rPr lang="pl-PL" sz="3200" dirty="0"/>
              <a:t>, ale </a:t>
            </a:r>
            <a:r>
              <a:rPr lang="pl-PL" sz="3200" dirty="0" err="1"/>
              <a:t>numba</a:t>
            </a:r>
            <a:endParaRPr lang="pl-PL" sz="3200" dirty="0"/>
          </a:p>
        </p:txBody>
      </p:sp>
      <p:sp>
        <p:nvSpPr>
          <p:cNvPr id="11" name="Rectangle 10"/>
          <p:cNvSpPr/>
          <p:nvPr/>
        </p:nvSpPr>
        <p:spPr>
          <a:xfrm>
            <a:off x="1285533" y="6327587"/>
            <a:ext cx="7708008" cy="369332"/>
          </a:xfrm>
          <a:prstGeom prst="rect">
            <a:avLst/>
          </a:prstGeom>
        </p:spPr>
        <p:txBody>
          <a:bodyPr wrap="none">
            <a:spAutoFit/>
          </a:bodyPr>
          <a:lstStyle/>
          <a:p>
            <a:r>
              <a:rPr lang="pl-PL" i="1" dirty="0"/>
              <a:t>http://nbviewer.jupyter.org/url/julialang.org/benchmarks/benchmarks.ipynb</a:t>
            </a:r>
            <a:endParaRPr lang="en-US" i="1" dirty="0"/>
          </a:p>
        </p:txBody>
      </p:sp>
    </p:spTree>
    <p:extLst>
      <p:ext uri="{BB962C8B-B14F-4D97-AF65-F5344CB8AC3E}">
        <p14:creationId xmlns:p14="http://schemas.microsoft.com/office/powerpoint/2010/main" val="190652897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pl-PL" sz="4400" b="1" noProof="1"/>
              <a:t>Porównywanie wyników</a:t>
            </a:r>
          </a:p>
        </p:txBody>
      </p:sp>
      <p:sp>
        <p:nvSpPr>
          <p:cNvPr id="3075" name="Rectangle 3"/>
          <p:cNvSpPr>
            <a:spLocks noGrp="1" noChangeArrowheads="1"/>
          </p:cNvSpPr>
          <p:nvPr>
            <p:ph type="body" idx="1"/>
          </p:nvPr>
        </p:nvSpPr>
        <p:spPr/>
        <p:txBody>
          <a:bodyPr/>
          <a:lstStyle/>
          <a:p>
            <a:pPr eaLnBrk="1" hangingPunct="1"/>
            <a:r>
              <a:rPr lang="en-US" altLang="pl-PL" sz="2800" noProof="1"/>
              <a:t>Testy statystyczne</a:t>
            </a:r>
          </a:p>
          <a:p>
            <a:pPr lvl="1"/>
            <a:r>
              <a:rPr lang="en-US" altLang="pl-PL" noProof="1"/>
              <a:t>Średnie (istotność różnicy)</a:t>
            </a:r>
          </a:p>
          <a:p>
            <a:pPr lvl="1"/>
            <a:r>
              <a:rPr lang="en-US" altLang="pl-PL" noProof="1"/>
              <a:t>Przedziały ufności</a:t>
            </a:r>
          </a:p>
          <a:p>
            <a:pPr eaLnBrk="1" hangingPunct="1"/>
            <a:r>
              <a:rPr lang="en-US" altLang="pl-PL" sz="2800" noProof="1"/>
              <a:t>Badanie dominacji stochastycznej</a:t>
            </a:r>
          </a:p>
          <a:p>
            <a:pPr eaLnBrk="1" hangingPunct="1"/>
            <a:r>
              <a:rPr lang="en-US" altLang="pl-PL" sz="2800" noProof="1"/>
              <a:t>Inne…</a:t>
            </a:r>
          </a:p>
          <a:p>
            <a:pPr eaLnBrk="1" hangingPunct="1"/>
            <a:endParaRPr lang="en-US" altLang="pl-PL" sz="2800" noProof="1"/>
          </a:p>
          <a:p>
            <a:pPr eaLnBrk="1" hangingPunct="1">
              <a:buFont typeface="Wingdings" pitchFamily="2" charset="2"/>
              <a:buNone/>
            </a:pPr>
            <a:endParaRPr lang="en-US" altLang="pl-PL" sz="2800" noProof="1"/>
          </a:p>
        </p:txBody>
      </p:sp>
      <p:sp>
        <p:nvSpPr>
          <p:cNvPr id="4100" name="Text Box 12"/>
          <p:cNvSpPr txBox="1">
            <a:spLocks noChangeArrowheads="1"/>
          </p:cNvSpPr>
          <p:nvPr/>
        </p:nvSpPr>
        <p:spPr bwMode="auto">
          <a:xfrm>
            <a:off x="7164388" y="64531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pl-PL"/>
          </a:p>
        </p:txBody>
      </p:sp>
    </p:spTree>
    <p:extLst>
      <p:ext uri="{BB962C8B-B14F-4D97-AF65-F5344CB8AC3E}">
        <p14:creationId xmlns:p14="http://schemas.microsoft.com/office/powerpoint/2010/main" val="4330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 calcmode="lin" valueType="num">
                                      <p:cBhvr additive="base">
                                        <p:cTn id="2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Analiza wyników symulacji</a:t>
            </a:r>
            <a:br>
              <a:rPr lang="en-US" noProof="1"/>
            </a:br>
            <a:r>
              <a:rPr lang="en-US" sz="2700" noProof="1"/>
              <a:t>podstawowe miary statystyczne</a:t>
            </a:r>
            <a:endParaRPr lang="en-US" sz="2200" noProof="1"/>
          </a:p>
        </p:txBody>
      </p:sp>
      <p:sp>
        <p:nvSpPr>
          <p:cNvPr id="3" name="Symbol zastępczy zawartości 2"/>
          <p:cNvSpPr>
            <a:spLocks noGrp="1"/>
          </p:cNvSpPr>
          <p:nvPr>
            <p:ph idx="1"/>
          </p:nvPr>
        </p:nvSpPr>
        <p:spPr>
          <a:xfrm>
            <a:off x="914400" y="1232756"/>
            <a:ext cx="7978080" cy="5364596"/>
          </a:xfrm>
        </p:spPr>
        <p:txBody>
          <a:bodyPr>
            <a:normAutofit fontScale="77500" lnSpcReduction="20000"/>
          </a:bodyPr>
          <a:lstStyle/>
          <a:p>
            <a:pPr>
              <a:spcBef>
                <a:spcPts val="300"/>
              </a:spcBef>
              <a:spcAft>
                <a:spcPts val="600"/>
              </a:spcAft>
            </a:pPr>
            <a:r>
              <a:rPr lang="en-US" noProof="1"/>
              <a:t>Liczebność próby a (liczba symulacji) </a:t>
            </a:r>
            <a:r>
              <a:rPr lang="en-US" i="1" noProof="1">
                <a:latin typeface="Times New Roman" pitchFamily="18" charset="0"/>
                <a:cs typeface="Times New Roman" pitchFamily="18" charset="0"/>
              </a:rPr>
              <a:t>n  </a:t>
            </a:r>
            <a:r>
              <a:rPr lang="en-US" noProof="1">
                <a:solidFill>
                  <a:srgbClr val="00B050"/>
                </a:solidFill>
                <a:latin typeface="Courier New" panose="02070309020205020404" pitchFamily="49" charset="0"/>
                <a:cs typeface="Courier New" panose="02070309020205020404" pitchFamily="49" charset="0"/>
              </a:rPr>
              <a:t>   len(a)</a:t>
            </a:r>
          </a:p>
          <a:p>
            <a:pPr>
              <a:spcBef>
                <a:spcPts val="300"/>
              </a:spcBef>
              <a:spcAft>
                <a:spcPts val="600"/>
              </a:spcAft>
            </a:pPr>
            <a:r>
              <a:rPr lang="en-US" noProof="1"/>
              <a:t>Wartość minimalna i maksymalna </a:t>
            </a:r>
            <a:r>
              <a:rPr lang="en-US" noProof="1">
                <a:solidFill>
                  <a:srgbClr val="00B050"/>
                </a:solidFill>
                <a:latin typeface="Courier New" panose="02070309020205020404" pitchFamily="49" charset="0"/>
                <a:cs typeface="Courier New" panose="02070309020205020404" pitchFamily="49" charset="0"/>
              </a:rPr>
              <a:t>(np.min(a), np.max(a))</a:t>
            </a:r>
          </a:p>
          <a:p>
            <a:pPr>
              <a:spcBef>
                <a:spcPts val="300"/>
              </a:spcBef>
              <a:spcAft>
                <a:spcPts val="600"/>
              </a:spcAft>
            </a:pPr>
            <a:r>
              <a:rPr lang="en-US" noProof="1"/>
              <a:t>Średnia z próby </a:t>
            </a:r>
            <a:r>
              <a:rPr lang="pl-PL" noProof="1"/>
              <a:t>  u=</a:t>
            </a:r>
            <a:r>
              <a:rPr lang="en-US" noProof="1"/>
              <a:t>              </a:t>
            </a:r>
            <a:r>
              <a:rPr lang="en-US" noProof="1">
                <a:solidFill>
                  <a:srgbClr val="00B050"/>
                </a:solidFill>
                <a:latin typeface="Courier New" panose="02070309020205020404" pitchFamily="49" charset="0"/>
                <a:cs typeface="Courier New" panose="02070309020205020404" pitchFamily="49" charset="0"/>
              </a:rPr>
              <a:t>np.average(a)</a:t>
            </a:r>
          </a:p>
          <a:p>
            <a:pPr>
              <a:spcBef>
                <a:spcPts val="300"/>
              </a:spcBef>
            </a:pPr>
            <a:r>
              <a:rPr lang="en-US" noProof="1"/>
              <a:t>Odchylenie standardowe </a:t>
            </a:r>
            <a:r>
              <a:rPr lang="en-US" i="1" noProof="1">
                <a:latin typeface="Times New Roman" pitchFamily="18" charset="0"/>
                <a:cs typeface="Times New Roman" pitchFamily="18" charset="0"/>
              </a:rPr>
              <a:t>s = </a:t>
            </a:r>
            <a:r>
              <a:rPr lang="en-US" noProof="1">
                <a:solidFill>
                  <a:srgbClr val="00B050"/>
                </a:solidFill>
                <a:latin typeface="Courier New" panose="02070309020205020404" pitchFamily="49" charset="0"/>
                <a:cs typeface="Courier New" panose="02070309020205020404" pitchFamily="49" charset="0"/>
              </a:rPr>
              <a:t>np.std(a,ddof=1)</a:t>
            </a:r>
          </a:p>
          <a:p>
            <a:pPr>
              <a:spcBef>
                <a:spcPts val="300"/>
              </a:spcBef>
            </a:pPr>
            <a:endParaRPr lang="en-US" noProof="1"/>
          </a:p>
          <a:p>
            <a:pPr>
              <a:spcBef>
                <a:spcPts val="300"/>
              </a:spcBef>
            </a:pPr>
            <a:r>
              <a:rPr lang="en-US" noProof="1"/>
              <a:t>Wariancja </a:t>
            </a:r>
            <a:r>
              <a:rPr lang="en-US" i="1" noProof="1">
                <a:latin typeface="Times New Roman" panose="02020603050405020304" pitchFamily="18" charset="0"/>
                <a:cs typeface="Times New Roman" panose="02020603050405020304" pitchFamily="18" charset="0"/>
              </a:rPr>
              <a:t>s</a:t>
            </a:r>
            <a:r>
              <a:rPr lang="en-US" i="1" baseline="30000" noProof="1">
                <a:latin typeface="Times New Roman" panose="02020603050405020304" pitchFamily="18" charset="0"/>
                <a:cs typeface="Times New Roman" panose="02020603050405020304" pitchFamily="18" charset="0"/>
              </a:rPr>
              <a:t>2</a:t>
            </a:r>
          </a:p>
          <a:p>
            <a:pPr>
              <a:spcBef>
                <a:spcPts val="300"/>
              </a:spcBef>
            </a:pPr>
            <a:endParaRPr lang="en-US" noProof="1"/>
          </a:p>
          <a:p>
            <a:pPr>
              <a:spcBef>
                <a:spcPts val="300"/>
              </a:spcBef>
            </a:pPr>
            <a:r>
              <a:rPr lang="en-US" noProof="1"/>
              <a:t>Skośność </a:t>
            </a:r>
            <a:r>
              <a:rPr lang="en-US" sz="1900" noProof="1"/>
              <a:t>(miara asymetrii)</a:t>
            </a:r>
            <a:endParaRPr lang="en-US" noProof="1"/>
          </a:p>
          <a:p>
            <a:pPr>
              <a:spcBef>
                <a:spcPts val="300"/>
              </a:spcBef>
            </a:pPr>
            <a:endParaRPr lang="en-US" i="1" noProof="1">
              <a:latin typeface="Times New Roman" pitchFamily="18" charset="0"/>
            </a:endParaRPr>
          </a:p>
          <a:p>
            <a:pPr marL="0" indent="0">
              <a:spcBef>
                <a:spcPts val="300"/>
              </a:spcBef>
              <a:buNone/>
            </a:pPr>
            <a:endParaRPr lang="en-US" i="1" noProof="1">
              <a:latin typeface="Times New Roman" pitchFamily="18" charset="0"/>
            </a:endParaRPr>
          </a:p>
          <a:p>
            <a:pPr>
              <a:spcBef>
                <a:spcPts val="300"/>
              </a:spcBef>
            </a:pPr>
            <a:r>
              <a:rPr lang="en-US" noProof="1"/>
              <a:t>Kurtoza </a:t>
            </a:r>
            <a:r>
              <a:rPr lang="en-US" sz="1900" noProof="1"/>
              <a:t>(miara spłaszczenia)</a:t>
            </a:r>
            <a:endParaRPr lang="en-US" noProof="1"/>
          </a:p>
          <a:p>
            <a:pPr marL="0" indent="0">
              <a:spcBef>
                <a:spcPts val="300"/>
              </a:spcBef>
              <a:buNone/>
            </a:pPr>
            <a:endParaRPr lang="en-US" i="1" noProof="1"/>
          </a:p>
          <a:p>
            <a:pPr>
              <a:spcBef>
                <a:spcPts val="300"/>
              </a:spcBef>
            </a:pPr>
            <a:r>
              <a:rPr lang="en-US" b="1" noProof="1"/>
              <a:t>Kod Python - moduł stats</a:t>
            </a:r>
          </a:p>
          <a:p>
            <a:pPr marL="0" indent="0">
              <a:spcBef>
                <a:spcPts val="300"/>
              </a:spcBef>
              <a:buNone/>
            </a:pPr>
            <a:r>
              <a:rPr lang="en-US" sz="2300" b="1" noProof="1">
                <a:solidFill>
                  <a:srgbClr val="00B050"/>
                </a:solidFill>
                <a:latin typeface="Courier New" panose="02070309020205020404" pitchFamily="49" charset="0"/>
                <a:cs typeface="Courier New" panose="02070309020205020404" pitchFamily="49" charset="0"/>
              </a:rPr>
              <a:t>import</a:t>
            </a:r>
            <a:r>
              <a:rPr lang="en-US" sz="2300" noProof="1">
                <a:solidFill>
                  <a:srgbClr val="00B050"/>
                </a:solidFill>
                <a:latin typeface="Courier New" panose="02070309020205020404" pitchFamily="49" charset="0"/>
                <a:cs typeface="Courier New" panose="02070309020205020404" pitchFamily="49" charset="0"/>
              </a:rPr>
              <a:t> scipy.stats</a:t>
            </a:r>
          </a:p>
          <a:p>
            <a:pPr marL="0" indent="0">
              <a:spcBef>
                <a:spcPts val="300"/>
              </a:spcBef>
              <a:buNone/>
            </a:pPr>
            <a:r>
              <a:rPr lang="en-US" sz="2300" noProof="1">
                <a:solidFill>
                  <a:srgbClr val="00B050"/>
                </a:solidFill>
                <a:latin typeface="Courier New" panose="02070309020205020404" pitchFamily="49" charset="0"/>
                <a:cs typeface="Courier New" panose="02070309020205020404" pitchFamily="49" charset="0"/>
              </a:rPr>
              <a:t>n, min_max, srednia, wariancja, skosnosc, kurtoza =  \</a:t>
            </a:r>
            <a:br>
              <a:rPr lang="en-US" sz="2300" noProof="1">
                <a:solidFill>
                  <a:srgbClr val="00B050"/>
                </a:solidFill>
                <a:latin typeface="Courier New" panose="02070309020205020404" pitchFamily="49" charset="0"/>
                <a:cs typeface="Courier New" panose="02070309020205020404" pitchFamily="49" charset="0"/>
              </a:rPr>
            </a:br>
            <a:r>
              <a:rPr lang="en-US" sz="2300" noProof="1">
                <a:solidFill>
                  <a:srgbClr val="00B050"/>
                </a:solidFill>
                <a:latin typeface="Courier New" panose="02070309020205020404" pitchFamily="49" charset="0"/>
                <a:cs typeface="Courier New" panose="02070309020205020404" pitchFamily="49" charset="0"/>
              </a:rPr>
              <a:t>	stats.describe(s)</a:t>
            </a:r>
          </a:p>
          <a:p>
            <a:pPr>
              <a:spcBef>
                <a:spcPts val="300"/>
              </a:spcBef>
            </a:pPr>
            <a:endParaRPr lang="en-US" noProof="1"/>
          </a:p>
        </p:txBody>
      </p:sp>
      <p:pic>
        <p:nvPicPr>
          <p:cNvPr id="1031" name="Picture 7" descr="&#10;    b_1 = \frac{m_3}{s^3} &#10;        = \frac{\tfrac{1}{n} \sum_{i=1}^n (x_i-\overline{x})^3}{\left[\tfrac{1}{n-1} \sum_{i=1}^n (x_i-\overline{x})^2\right]^{3/2}}\ ,&#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663998"/>
            <a:ext cx="28956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 g_2 = \frac{m_4}{m_{2}^2} -3 = \frac{\tfrac{1}{n} \sum_{i=1}^n (x_i - \overline{x})^4}{\left(\tfrac{1}{n} \sum_{i=1}^n (x_i - \overline{x})^2\right)^2} - 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329100"/>
            <a:ext cx="4194142" cy="720080"/>
          </a:xfrm>
          <a:prstGeom prst="rect">
            <a:avLst/>
          </a:prstGeom>
          <a:noFill/>
          <a:extLst>
            <a:ext uri="{909E8E84-426E-40DD-AFC4-6F175D3DCCD1}">
              <a14:hiddenFill xmlns:a14="http://schemas.microsoft.com/office/drawing/2010/main">
                <a:solidFill>
                  <a:srgbClr val="FFFFFF"/>
                </a:solidFill>
              </a14:hiddenFill>
            </a:ext>
          </a:extLst>
        </p:spPr>
      </p:pic>
      <p:sp>
        <p:nvSpPr>
          <p:cNvPr id="11" name="Symbol zastępczy numeru slajdu 3"/>
          <p:cNvSpPr>
            <a:spLocks noGrp="1"/>
          </p:cNvSpPr>
          <p:nvPr>
            <p:ph type="sldNum" sz="quarter" idx="10"/>
          </p:nvPr>
        </p:nvSpPr>
        <p:spPr>
          <a:xfrm>
            <a:off x="146304" y="6210300"/>
            <a:ext cx="457200" cy="457200"/>
          </a:xfrm>
        </p:spPr>
        <p:txBody>
          <a:bodyPr/>
          <a:lstStyle/>
          <a:p>
            <a:fld id="{DCB6F979-1682-4FAD-969F-D0E2E534A1AB}" type="slidenum">
              <a:rPr lang="en-GB" smtClean="0"/>
              <a:pPr/>
              <a:t>161</a:t>
            </a:fld>
            <a:endParaRPr lang="en-GB" dirty="0"/>
          </a:p>
        </p:txBody>
      </p:sp>
    </p:spTree>
    <p:extLst>
      <p:ext uri="{BB962C8B-B14F-4D97-AF65-F5344CB8AC3E}">
        <p14:creationId xmlns:p14="http://schemas.microsoft.com/office/powerpoint/2010/main" val="4011678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Analiza wyników symulacji</a:t>
            </a:r>
            <a:br>
              <a:rPr lang="en-US" noProof="1"/>
            </a:br>
            <a:r>
              <a:rPr lang="en-US" sz="3100" noProof="1"/>
              <a:t>porównywanie średnich</a:t>
            </a:r>
            <a:endParaRPr lang="en-US" sz="2700" noProof="1"/>
          </a:p>
        </p:txBody>
      </p:sp>
      <p:sp>
        <p:nvSpPr>
          <p:cNvPr id="3" name="Symbol zastępczy zawartości 2"/>
          <p:cNvSpPr>
            <a:spLocks noGrp="1"/>
          </p:cNvSpPr>
          <p:nvPr>
            <p:ph idx="1"/>
          </p:nvPr>
        </p:nvSpPr>
        <p:spPr>
          <a:xfrm>
            <a:off x="611560" y="1447800"/>
            <a:ext cx="8075240" cy="5149552"/>
          </a:xfrm>
        </p:spPr>
        <p:txBody>
          <a:bodyPr>
            <a:normAutofit fontScale="92500" lnSpcReduction="10000"/>
          </a:bodyPr>
          <a:lstStyle/>
          <a:p>
            <a:pPr>
              <a:spcBef>
                <a:spcPts val="300"/>
              </a:spcBef>
            </a:pPr>
            <a:r>
              <a:rPr lang="en-US" noProof="1"/>
              <a:t>Testy statystyczne </a:t>
            </a:r>
            <a:r>
              <a:rPr lang="en-US" sz="1600" noProof="1"/>
              <a:t>(dla dużej próby = „wystarczającej” liczby symulacji)</a:t>
            </a:r>
            <a:endParaRPr lang="en-US" noProof="1"/>
          </a:p>
          <a:p>
            <a:pPr lvl="2">
              <a:spcBef>
                <a:spcPts val="300"/>
              </a:spcBef>
            </a:pPr>
            <a:r>
              <a:rPr lang="en-US" noProof="1"/>
              <a:t>Test na istotność różnicy pomiędzy średnimi, żaden z parametrów nie jest znany, rozkład nie jest znany			</a:t>
            </a:r>
          </a:p>
          <a:p>
            <a:pPr marL="914400" lvl="2" indent="0">
              <a:spcBef>
                <a:spcPts val="300"/>
              </a:spcBef>
              <a:buNone/>
            </a:pPr>
            <a:r>
              <a:rPr lang="en-US" noProof="1"/>
              <a:t>   H</a:t>
            </a:r>
            <a:r>
              <a:rPr lang="en-US" baseline="30000" noProof="1"/>
              <a:t>0</a:t>
            </a:r>
            <a:r>
              <a:rPr lang="en-US" noProof="1"/>
              <a:t>	m</a:t>
            </a:r>
            <a:r>
              <a:rPr lang="en-US" baseline="-25000" noProof="1"/>
              <a:t>1</a:t>
            </a:r>
            <a:r>
              <a:rPr lang="en-US" noProof="1"/>
              <a:t> = m</a:t>
            </a:r>
            <a:r>
              <a:rPr lang="en-US" baseline="-25000" noProof="1"/>
              <a:t>2</a:t>
            </a:r>
          </a:p>
          <a:p>
            <a:pPr marL="914400" lvl="2" indent="0">
              <a:spcBef>
                <a:spcPts val="300"/>
              </a:spcBef>
              <a:buNone/>
            </a:pPr>
            <a:r>
              <a:rPr lang="en-US" noProof="1"/>
              <a:t>   H</a:t>
            </a:r>
            <a:r>
              <a:rPr lang="en-US" baseline="30000" noProof="1"/>
              <a:t>1</a:t>
            </a:r>
            <a:r>
              <a:rPr lang="en-US" noProof="1"/>
              <a:t>	m</a:t>
            </a:r>
            <a:r>
              <a:rPr lang="en-US" baseline="-25000" noProof="1"/>
              <a:t>1</a:t>
            </a:r>
            <a:r>
              <a:rPr lang="en-US" noProof="1"/>
              <a:t> ≠ m</a:t>
            </a:r>
            <a:r>
              <a:rPr lang="en-US" baseline="-25000" noProof="1"/>
              <a:t>2</a:t>
            </a:r>
          </a:p>
          <a:p>
            <a:pPr marL="914400" lvl="2" indent="0">
              <a:spcBef>
                <a:spcPts val="300"/>
              </a:spcBef>
              <a:buNone/>
            </a:pPr>
            <a:endParaRPr lang="en-US" baseline="-25000" noProof="1"/>
          </a:p>
          <a:p>
            <a:pPr marL="0" indent="0">
              <a:spcBef>
                <a:spcPts val="300"/>
              </a:spcBef>
              <a:buNone/>
            </a:pPr>
            <a:r>
              <a:rPr lang="en-US" sz="1800" noProof="1">
                <a:solidFill>
                  <a:srgbClr val="00B050"/>
                </a:solidFill>
                <a:latin typeface="Courier New" panose="02070309020205020404" pitchFamily="49" charset="0"/>
                <a:cs typeface="Courier New" panose="02070309020205020404" pitchFamily="49" charset="0"/>
              </a:rPr>
              <a:t>scipy.stats.ttest_ind(a, b, equal_var=False)</a:t>
            </a:r>
          </a:p>
          <a:p>
            <a:pPr marL="0" indent="0">
              <a:spcBef>
                <a:spcPts val="300"/>
              </a:spcBef>
              <a:buNone/>
            </a:pPr>
            <a:endParaRPr lang="en-US" sz="1900" noProof="1">
              <a:latin typeface="Courier New" panose="02070309020205020404" pitchFamily="49" charset="0"/>
              <a:cs typeface="Courier New" panose="02070309020205020404" pitchFamily="49" charset="0"/>
            </a:endParaRPr>
          </a:p>
          <a:p>
            <a:pPr>
              <a:spcBef>
                <a:spcPts val="300"/>
              </a:spcBef>
            </a:pPr>
            <a:r>
              <a:rPr lang="en-US" noProof="1"/>
              <a:t>Estymacja przedziałowa średniej (dla dużej próby)</a:t>
            </a:r>
          </a:p>
          <a:p>
            <a:pPr marL="319087" lvl="1" indent="0">
              <a:spcBef>
                <a:spcPts val="300"/>
              </a:spcBef>
              <a:buNone/>
            </a:pPr>
            <a:r>
              <a:rPr lang="en-US" noProof="1"/>
              <a:t>	</a:t>
            </a:r>
          </a:p>
          <a:p>
            <a:pPr marL="319087" lvl="1" indent="0">
              <a:spcBef>
                <a:spcPts val="300"/>
              </a:spcBef>
              <a:buNone/>
            </a:pPr>
            <a:endParaRPr lang="en-US" noProof="1"/>
          </a:p>
          <a:p>
            <a:pPr marL="319087" lvl="1" indent="0">
              <a:spcBef>
                <a:spcPts val="300"/>
              </a:spcBef>
              <a:buNone/>
            </a:pPr>
            <a:endParaRPr lang="en-US" noProof="1"/>
          </a:p>
          <a:p>
            <a:pPr marL="0" indent="0">
              <a:spcBef>
                <a:spcPts val="300"/>
              </a:spcBef>
              <a:buNone/>
            </a:pPr>
            <a:endParaRPr lang="en-US" sz="1800" noProof="1"/>
          </a:p>
          <a:p>
            <a:pPr marL="0" indent="0">
              <a:spcBef>
                <a:spcPts val="300"/>
              </a:spcBef>
              <a:buNone/>
            </a:pPr>
            <a:r>
              <a:rPr lang="en-US" sz="1800" b="1" noProof="1">
                <a:solidFill>
                  <a:srgbClr val="00B050"/>
                </a:solidFill>
                <a:latin typeface="Courier New" panose="02070309020205020404" pitchFamily="49" charset="0"/>
                <a:cs typeface="Courier New" panose="02070309020205020404" pitchFamily="49" charset="0"/>
              </a:rPr>
              <a:t>import</a:t>
            </a:r>
            <a:r>
              <a:rPr lang="en-US" sz="1800" noProof="1">
                <a:solidFill>
                  <a:srgbClr val="00B050"/>
                </a:solidFill>
                <a:latin typeface="Courier New" panose="02070309020205020404" pitchFamily="49" charset="0"/>
                <a:cs typeface="Courier New" panose="02070309020205020404" pitchFamily="49" charset="0"/>
              </a:rPr>
              <a:t> numpy </a:t>
            </a:r>
            <a:r>
              <a:rPr lang="en-US" sz="1800" b="1" noProof="1">
                <a:solidFill>
                  <a:srgbClr val="00B050"/>
                </a:solidFill>
                <a:latin typeface="Courier New" panose="02070309020205020404" pitchFamily="49" charset="0"/>
                <a:cs typeface="Courier New" panose="02070309020205020404" pitchFamily="49" charset="0"/>
              </a:rPr>
              <a:t>as</a:t>
            </a:r>
            <a:r>
              <a:rPr lang="en-US" sz="1800" noProof="1">
                <a:solidFill>
                  <a:srgbClr val="00B050"/>
                </a:solidFill>
                <a:latin typeface="Courier New" panose="02070309020205020404" pitchFamily="49" charset="0"/>
                <a:cs typeface="Courier New" panose="02070309020205020404" pitchFamily="49" charset="0"/>
              </a:rPr>
              <a:t> np</a:t>
            </a:r>
          </a:p>
          <a:p>
            <a:pPr marL="0" indent="0">
              <a:spcBef>
                <a:spcPts val="300"/>
              </a:spcBef>
              <a:buNone/>
            </a:pPr>
            <a:r>
              <a:rPr lang="en-US" sz="1800" noProof="1">
                <a:solidFill>
                  <a:srgbClr val="00B050"/>
                </a:solidFill>
                <a:latin typeface="Courier New" panose="02070309020205020404" pitchFamily="49" charset="0"/>
                <a:cs typeface="Courier New" panose="02070309020205020404" pitchFamily="49" charset="0"/>
              </a:rPr>
              <a:t>x = np.mean(a), </a:t>
            </a:r>
          </a:p>
          <a:p>
            <a:pPr marL="0" indent="0">
              <a:spcBef>
                <a:spcPts val="300"/>
              </a:spcBef>
              <a:buNone/>
            </a:pPr>
            <a:r>
              <a:rPr lang="en-US" sz="1800" noProof="1">
                <a:solidFill>
                  <a:srgbClr val="00B050"/>
                </a:solidFill>
                <a:latin typeface="Courier New" panose="02070309020205020404" pitchFamily="49" charset="0"/>
                <a:cs typeface="Courier New" panose="02070309020205020404" pitchFamily="49" charset="0"/>
              </a:rPr>
              <a:t>z = scipy.stats.sem(a) * sp.stats.t._ppf(1-alfa/2., n-1)</a:t>
            </a:r>
          </a:p>
          <a:p>
            <a:pPr marL="0" indent="0">
              <a:spcBef>
                <a:spcPts val="300"/>
              </a:spcBef>
              <a:buNone/>
            </a:pPr>
            <a:r>
              <a:rPr lang="en-US" sz="1800" noProof="1">
                <a:solidFill>
                  <a:srgbClr val="00B050"/>
                </a:solidFill>
                <a:latin typeface="Courier New" panose="02070309020205020404" pitchFamily="49" charset="0"/>
                <a:cs typeface="Courier New" panose="02070309020205020404" pitchFamily="49" charset="0"/>
              </a:rPr>
              <a:t>przedział = (x-z, x+z)</a:t>
            </a:r>
          </a:p>
          <a:p>
            <a:pPr marL="0" indent="0">
              <a:spcBef>
                <a:spcPts val="300"/>
              </a:spcBef>
              <a:buNone/>
            </a:pPr>
            <a:endParaRPr lang="en-US" sz="1800" noProof="1"/>
          </a:p>
        </p:txBody>
      </p:sp>
      <p:graphicFrame>
        <p:nvGraphicFramePr>
          <p:cNvPr id="5" name="Obiekt 4"/>
          <p:cNvGraphicFramePr>
            <a:graphicFrameLocks noChangeAspect="1"/>
          </p:cNvGraphicFramePr>
          <p:nvPr>
            <p:extLst>
              <p:ext uri="{D42A27DB-BD31-4B8C-83A1-F6EECF244321}">
                <p14:modId xmlns:p14="http://schemas.microsoft.com/office/powerpoint/2010/main" val="2628108076"/>
              </p:ext>
            </p:extLst>
          </p:nvPr>
        </p:nvGraphicFramePr>
        <p:xfrm>
          <a:off x="6697226" y="2276872"/>
          <a:ext cx="2210441" cy="903191"/>
        </p:xfrm>
        <a:graphic>
          <a:graphicData uri="http://schemas.openxmlformats.org/presentationml/2006/ole">
            <mc:AlternateContent xmlns:mc="http://schemas.openxmlformats.org/markup-compatibility/2006">
              <mc:Choice xmlns:v="urn:schemas-microsoft-com:vml" Requires="v">
                <p:oleObj name="Równanie" r:id="rId3" imgW="1028520" imgH="711000" progId="Equation.3">
                  <p:embed/>
                </p:oleObj>
              </mc:Choice>
              <mc:Fallback>
                <p:oleObj name="Równanie" r:id="rId3" imgW="1028520" imgH="711000" progId="Equation.3">
                  <p:embed/>
                  <p:pic>
                    <p:nvPicPr>
                      <p:cNvPr id="0" name=""/>
                      <p:cNvPicPr>
                        <a:picLocks noChangeAspect="1" noChangeArrowheads="1"/>
                      </p:cNvPicPr>
                      <p:nvPr/>
                    </p:nvPicPr>
                    <p:blipFill>
                      <a:blip r:embed="rId4"/>
                      <a:srcRect/>
                      <a:stretch>
                        <a:fillRect/>
                      </a:stretch>
                    </p:blipFill>
                    <p:spPr bwMode="auto">
                      <a:xfrm>
                        <a:off x="6697226" y="2276872"/>
                        <a:ext cx="2210441" cy="903191"/>
                      </a:xfrm>
                      <a:prstGeom prst="rect">
                        <a:avLst/>
                      </a:prstGeom>
                      <a:solidFill>
                        <a:srgbClr val="FFFFFF"/>
                      </a:solidFill>
                      <a:ln w="9525">
                        <a:solidFill>
                          <a:srgbClr val="000000"/>
                        </a:solidFill>
                        <a:miter lim="800000"/>
                        <a:headEnd/>
                        <a:tailEnd/>
                      </a:ln>
                    </p:spPr>
                  </p:pic>
                </p:oleObj>
              </mc:Fallback>
            </mc:AlternateContent>
          </a:graphicData>
        </a:graphic>
      </p:graphicFrame>
      <p:pic>
        <p:nvPicPr>
          <p:cNvPr id="1225738" name="Picture 10" descr="P \left( \overline{X} - u_{1-\frac{\alpha}{2}} \frac{S}{\sqrt{n}} &lt; m &lt; \overline{X} + u_{1-\frac{\alpha}{2}} &#10; \frac{S}{\sqrt{n}} \right) = 1 - \alp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80" y="4617132"/>
            <a:ext cx="39909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225774" name="Picture 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4255826"/>
            <a:ext cx="2681889" cy="169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ymbol zastępczy numeru slajdu 3"/>
          <p:cNvSpPr>
            <a:spLocks noGrp="1"/>
          </p:cNvSpPr>
          <p:nvPr>
            <p:ph type="sldNum" sz="quarter" idx="10"/>
          </p:nvPr>
        </p:nvSpPr>
        <p:spPr>
          <a:xfrm>
            <a:off x="146304" y="6210300"/>
            <a:ext cx="457200" cy="457200"/>
          </a:xfrm>
        </p:spPr>
        <p:txBody>
          <a:bodyPr/>
          <a:lstStyle/>
          <a:p>
            <a:fld id="{DCB6F979-1682-4FAD-969F-D0E2E534A1AB}" type="slidenum">
              <a:rPr lang="en-GB" smtClean="0"/>
              <a:pPr/>
              <a:t>162</a:t>
            </a:fld>
            <a:endParaRPr lang="en-GB" dirty="0"/>
          </a:p>
        </p:txBody>
      </p:sp>
    </p:spTree>
    <p:extLst>
      <p:ext uri="{BB962C8B-B14F-4D97-AF65-F5344CB8AC3E}">
        <p14:creationId xmlns:p14="http://schemas.microsoft.com/office/powerpoint/2010/main" val="15108661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pl-PL" sz="4400" b="1" noProof="1"/>
              <a:t>Dominacja stochastyczna</a:t>
            </a:r>
          </a:p>
        </p:txBody>
      </p:sp>
      <p:sp>
        <p:nvSpPr>
          <p:cNvPr id="3075" name="Rectangle 3"/>
          <p:cNvSpPr>
            <a:spLocks noGrp="1" noChangeArrowheads="1"/>
          </p:cNvSpPr>
          <p:nvPr>
            <p:ph type="body" idx="1"/>
          </p:nvPr>
        </p:nvSpPr>
        <p:spPr/>
        <p:txBody>
          <a:bodyPr/>
          <a:lstStyle/>
          <a:p>
            <a:pPr eaLnBrk="1" hangingPunct="1"/>
            <a:r>
              <a:rPr lang="en-US" altLang="pl-PL" sz="2800" noProof="1"/>
              <a:t>Porównujemy dwa rozkłady prawdopodobieństwa cechy ciągłej x: F(x) oraz H(x) </a:t>
            </a:r>
          </a:p>
          <a:p>
            <a:pPr eaLnBrk="1" hangingPunct="1">
              <a:buFont typeface="Wingdings" pitchFamily="2" charset="2"/>
              <a:buNone/>
            </a:pPr>
            <a:r>
              <a:rPr lang="en-US" altLang="pl-PL" sz="2800" noProof="1"/>
              <a:t>	np. rozkład zysku przy inwestycjach F: f(x) oraz H: h(x)</a:t>
            </a:r>
          </a:p>
          <a:p>
            <a:pPr eaLnBrk="1" hangingPunct="1">
              <a:buFont typeface="Wingdings" pitchFamily="2" charset="2"/>
              <a:buNone/>
            </a:pPr>
            <a:endParaRPr lang="en-US" altLang="pl-PL" sz="2800" noProof="1"/>
          </a:p>
        </p:txBody>
      </p:sp>
      <p:sp>
        <p:nvSpPr>
          <p:cNvPr id="4100" name="Text Box 12"/>
          <p:cNvSpPr txBox="1">
            <a:spLocks noChangeArrowheads="1"/>
          </p:cNvSpPr>
          <p:nvPr/>
        </p:nvSpPr>
        <p:spPr bwMode="auto">
          <a:xfrm>
            <a:off x="7164388" y="64531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pl-PL"/>
          </a:p>
        </p:txBody>
      </p:sp>
      <p:grpSp>
        <p:nvGrpSpPr>
          <p:cNvPr id="3088" name="Group 16"/>
          <p:cNvGrpSpPr>
            <a:grpSpLocks/>
          </p:cNvGrpSpPr>
          <p:nvPr/>
        </p:nvGrpSpPr>
        <p:grpSpPr bwMode="auto">
          <a:xfrm>
            <a:off x="179388" y="3787776"/>
            <a:ext cx="8713788" cy="2890838"/>
            <a:chOff x="113" y="2386"/>
            <a:chExt cx="5489" cy="1821"/>
          </a:xfrm>
        </p:grpSpPr>
        <p:sp>
          <p:nvSpPr>
            <p:cNvPr id="4102" name="Line 4"/>
            <p:cNvSpPr>
              <a:spLocks noChangeShapeType="1"/>
            </p:cNvSpPr>
            <p:nvPr/>
          </p:nvSpPr>
          <p:spPr bwMode="auto">
            <a:xfrm flipV="1">
              <a:off x="930" y="2387"/>
              <a:ext cx="0" cy="16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Line 6"/>
            <p:cNvSpPr>
              <a:spLocks noChangeShapeType="1"/>
            </p:cNvSpPr>
            <p:nvPr/>
          </p:nvSpPr>
          <p:spPr bwMode="auto">
            <a:xfrm>
              <a:off x="113" y="4020"/>
              <a:ext cx="53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Freeform 7"/>
            <p:cNvSpPr>
              <a:spLocks/>
            </p:cNvSpPr>
            <p:nvPr/>
          </p:nvSpPr>
          <p:spPr bwMode="auto">
            <a:xfrm>
              <a:off x="884" y="3087"/>
              <a:ext cx="4185" cy="918"/>
            </a:xfrm>
            <a:custGeom>
              <a:avLst/>
              <a:gdLst>
                <a:gd name="T0" fmla="*/ 91 w 4185"/>
                <a:gd name="T1" fmla="*/ 888 h 918"/>
                <a:gd name="T2" fmla="*/ 136 w 4185"/>
                <a:gd name="T3" fmla="*/ 888 h 918"/>
                <a:gd name="T4" fmla="*/ 907 w 4185"/>
                <a:gd name="T5" fmla="*/ 706 h 918"/>
                <a:gd name="T6" fmla="*/ 1270 w 4185"/>
                <a:gd name="T7" fmla="*/ 162 h 918"/>
                <a:gd name="T8" fmla="*/ 1724 w 4185"/>
                <a:gd name="T9" fmla="*/ 71 h 918"/>
                <a:gd name="T10" fmla="*/ 2252 w 4185"/>
                <a:gd name="T11" fmla="*/ 591 h 918"/>
                <a:gd name="T12" fmla="*/ 3334 w 4185"/>
                <a:gd name="T13" fmla="*/ 815 h 918"/>
                <a:gd name="T14" fmla="*/ 4185 w 4185"/>
                <a:gd name="T15" fmla="*/ 905 h 9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85" h="918">
                  <a:moveTo>
                    <a:pt x="91" y="888"/>
                  </a:moveTo>
                  <a:cubicBezTo>
                    <a:pt x="45" y="903"/>
                    <a:pt x="0" y="918"/>
                    <a:pt x="136" y="888"/>
                  </a:cubicBezTo>
                  <a:cubicBezTo>
                    <a:pt x="272" y="858"/>
                    <a:pt x="718" y="827"/>
                    <a:pt x="907" y="706"/>
                  </a:cubicBezTo>
                  <a:cubicBezTo>
                    <a:pt x="1096" y="585"/>
                    <a:pt x="1134" y="268"/>
                    <a:pt x="1270" y="162"/>
                  </a:cubicBezTo>
                  <a:cubicBezTo>
                    <a:pt x="1406" y="56"/>
                    <a:pt x="1560" y="0"/>
                    <a:pt x="1724" y="71"/>
                  </a:cubicBezTo>
                  <a:cubicBezTo>
                    <a:pt x="1888" y="142"/>
                    <a:pt x="1984" y="467"/>
                    <a:pt x="2252" y="591"/>
                  </a:cubicBezTo>
                  <a:cubicBezTo>
                    <a:pt x="2520" y="715"/>
                    <a:pt x="3012" y="763"/>
                    <a:pt x="3334" y="815"/>
                  </a:cubicBezTo>
                  <a:cubicBezTo>
                    <a:pt x="3656" y="867"/>
                    <a:pt x="4043" y="890"/>
                    <a:pt x="4185" y="905"/>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Freeform 9"/>
            <p:cNvSpPr>
              <a:spLocks/>
            </p:cNvSpPr>
            <p:nvPr/>
          </p:nvSpPr>
          <p:spPr bwMode="auto">
            <a:xfrm>
              <a:off x="340" y="2773"/>
              <a:ext cx="4173" cy="1247"/>
            </a:xfrm>
            <a:custGeom>
              <a:avLst/>
              <a:gdLst>
                <a:gd name="T0" fmla="*/ 0 w 4173"/>
                <a:gd name="T1" fmla="*/ 1202 h 1247"/>
                <a:gd name="T2" fmla="*/ 1497 w 4173"/>
                <a:gd name="T3" fmla="*/ 1111 h 1247"/>
                <a:gd name="T4" fmla="*/ 2034 w 4173"/>
                <a:gd name="T5" fmla="*/ 559 h 1247"/>
                <a:gd name="T6" fmla="*/ 2335 w 4173"/>
                <a:gd name="T7" fmla="*/ 9 h 1247"/>
                <a:gd name="T8" fmla="*/ 2559 w 4173"/>
                <a:gd name="T9" fmla="*/ 502 h 1247"/>
                <a:gd name="T10" fmla="*/ 2834 w 4173"/>
                <a:gd name="T11" fmla="*/ 995 h 1247"/>
                <a:gd name="T12" fmla="*/ 4173 w 4173"/>
                <a:gd name="T13" fmla="*/ 1247 h 1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3" h="1247">
                  <a:moveTo>
                    <a:pt x="0" y="1202"/>
                  </a:moveTo>
                  <a:cubicBezTo>
                    <a:pt x="571" y="1209"/>
                    <a:pt x="1158" y="1218"/>
                    <a:pt x="1497" y="1111"/>
                  </a:cubicBezTo>
                  <a:cubicBezTo>
                    <a:pt x="1836" y="1004"/>
                    <a:pt x="1950" y="744"/>
                    <a:pt x="2034" y="559"/>
                  </a:cubicBezTo>
                  <a:cubicBezTo>
                    <a:pt x="2118" y="374"/>
                    <a:pt x="2248" y="18"/>
                    <a:pt x="2335" y="9"/>
                  </a:cubicBezTo>
                  <a:cubicBezTo>
                    <a:pt x="2422" y="0"/>
                    <a:pt x="2514" y="329"/>
                    <a:pt x="2559" y="502"/>
                  </a:cubicBezTo>
                  <a:cubicBezTo>
                    <a:pt x="2604" y="675"/>
                    <a:pt x="2565" y="871"/>
                    <a:pt x="2834" y="995"/>
                  </a:cubicBezTo>
                  <a:cubicBezTo>
                    <a:pt x="3103" y="1119"/>
                    <a:pt x="3894" y="1195"/>
                    <a:pt x="4173" y="1247"/>
                  </a:cubicBezTo>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Text Box 10"/>
            <p:cNvSpPr txBox="1">
              <a:spLocks noChangeArrowheads="1"/>
            </p:cNvSpPr>
            <p:nvPr/>
          </p:nvSpPr>
          <p:spPr bwMode="auto">
            <a:xfrm>
              <a:off x="2744" y="2659"/>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rgbClr val="33CC33"/>
                  </a:solidFill>
                </a:rPr>
                <a:t>h(x)</a:t>
              </a:r>
            </a:p>
          </p:txBody>
        </p:sp>
        <p:sp>
          <p:nvSpPr>
            <p:cNvPr id="4107" name="Text Box 11"/>
            <p:cNvSpPr txBox="1">
              <a:spLocks noChangeArrowheads="1"/>
            </p:cNvSpPr>
            <p:nvPr/>
          </p:nvSpPr>
          <p:spPr bwMode="auto">
            <a:xfrm>
              <a:off x="1837" y="3112"/>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dirty="0">
                  <a:solidFill>
                    <a:schemeClr val="accent2"/>
                  </a:solidFill>
                </a:rPr>
                <a:t>f(x)</a:t>
              </a:r>
            </a:p>
          </p:txBody>
        </p:sp>
        <p:sp>
          <p:nvSpPr>
            <p:cNvPr id="4108" name="Text Box 13"/>
            <p:cNvSpPr txBox="1">
              <a:spLocks noChangeArrowheads="1"/>
            </p:cNvSpPr>
            <p:nvPr/>
          </p:nvSpPr>
          <p:spPr bwMode="auto">
            <a:xfrm>
              <a:off x="4967" y="3974"/>
              <a:ext cx="63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dirty="0"/>
                <a:t>x (zysk)</a:t>
              </a:r>
            </a:p>
          </p:txBody>
        </p:sp>
        <p:sp>
          <p:nvSpPr>
            <p:cNvPr id="4109" name="Text Box 14"/>
            <p:cNvSpPr txBox="1">
              <a:spLocks noChangeArrowheads="1"/>
            </p:cNvSpPr>
            <p:nvPr/>
          </p:nvSpPr>
          <p:spPr bwMode="auto">
            <a:xfrm rot="16200000">
              <a:off x="-216" y="2899"/>
              <a:ext cx="1520"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i="1" dirty="0"/>
                <a:t>h(x), f(x) </a:t>
              </a:r>
            </a:p>
            <a:p>
              <a:pPr eaLnBrk="1" hangingPunct="1">
                <a:spcBef>
                  <a:spcPct val="50000"/>
                </a:spcBef>
              </a:pPr>
              <a:r>
                <a:rPr lang="pl-PL" altLang="pl-PL" i="1" dirty="0"/>
                <a:t>prawdopodobieństwo </a:t>
              </a:r>
              <a:endParaRPr lang="pl-PL" altLang="pl-PL" dirty="0"/>
            </a:p>
          </p:txBody>
        </p:sp>
      </p:grpSp>
    </p:spTree>
    <p:extLst>
      <p:ext uri="{BB962C8B-B14F-4D97-AF65-F5344CB8AC3E}">
        <p14:creationId xmlns:p14="http://schemas.microsoft.com/office/powerpoint/2010/main" val="2365172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88"/>
                                        </p:tgtEl>
                                        <p:attrNameLst>
                                          <p:attrName>style.visibility</p:attrName>
                                        </p:attrNameLst>
                                      </p:cBhvr>
                                      <p:to>
                                        <p:strVal val="visible"/>
                                      </p:to>
                                    </p:set>
                                    <p:anim calcmode="lin" valueType="num">
                                      <p:cBhvr additive="base">
                                        <p:cTn id="19" dur="500" fill="hold"/>
                                        <p:tgtEl>
                                          <p:spTgt spid="3088"/>
                                        </p:tgtEl>
                                        <p:attrNameLst>
                                          <p:attrName>ppt_x</p:attrName>
                                        </p:attrNameLst>
                                      </p:cBhvr>
                                      <p:tavLst>
                                        <p:tav tm="0">
                                          <p:val>
                                            <p:strVal val="#ppt_x"/>
                                          </p:val>
                                        </p:tav>
                                        <p:tav tm="100000">
                                          <p:val>
                                            <p:strVal val="#ppt_x"/>
                                          </p:val>
                                        </p:tav>
                                      </p:tavLst>
                                    </p:anim>
                                    <p:anim calcmode="lin" valueType="num">
                                      <p:cBhvr additive="base">
                                        <p:cTn id="20"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4400" noProof="1"/>
              <a:t>Analiza wyników symulacji</a:t>
            </a:r>
            <a:br>
              <a:rPr lang="en-US" sz="4400" noProof="1"/>
            </a:br>
            <a:r>
              <a:rPr lang="en-US" altLang="pl-PL" sz="2700" b="1" noProof="1"/>
              <a:t>Dominacja stochastyczna</a:t>
            </a:r>
          </a:p>
        </p:txBody>
      </p:sp>
      <p:sp>
        <p:nvSpPr>
          <p:cNvPr id="3075" name="Rectangle 3"/>
          <p:cNvSpPr>
            <a:spLocks noGrp="1" noChangeArrowheads="1"/>
          </p:cNvSpPr>
          <p:nvPr>
            <p:ph type="body" idx="1"/>
          </p:nvPr>
        </p:nvSpPr>
        <p:spPr/>
        <p:txBody>
          <a:bodyPr/>
          <a:lstStyle/>
          <a:p>
            <a:pPr eaLnBrk="1" hangingPunct="1"/>
            <a:r>
              <a:rPr lang="en-US" altLang="pl-PL" sz="2800" noProof="1"/>
              <a:t>Porównujemy dwa rozkłady prawdopodobieństwa cechy ciągłej x: F(x) oraz G(x) </a:t>
            </a:r>
          </a:p>
          <a:p>
            <a:pPr eaLnBrk="1" hangingPunct="1">
              <a:buFont typeface="Wingdings" pitchFamily="2" charset="2"/>
              <a:buNone/>
            </a:pPr>
            <a:r>
              <a:rPr lang="en-US" altLang="pl-PL" sz="2800" noProof="1"/>
              <a:t>	np. rozkład zysku przy inwestycjach H: h(x) oraz G: g(x)</a:t>
            </a:r>
          </a:p>
          <a:p>
            <a:pPr eaLnBrk="1" hangingPunct="1">
              <a:buFont typeface="Wingdings" pitchFamily="2" charset="2"/>
              <a:buNone/>
            </a:pPr>
            <a:endParaRPr lang="en-US" altLang="pl-PL" sz="2800" noProof="1"/>
          </a:p>
        </p:txBody>
      </p:sp>
      <p:sp>
        <p:nvSpPr>
          <p:cNvPr id="4100" name="Text Box 12"/>
          <p:cNvSpPr txBox="1">
            <a:spLocks noChangeArrowheads="1"/>
          </p:cNvSpPr>
          <p:nvPr/>
        </p:nvSpPr>
        <p:spPr bwMode="auto">
          <a:xfrm>
            <a:off x="7164388" y="64531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pl-PL"/>
          </a:p>
        </p:txBody>
      </p:sp>
      <p:grpSp>
        <p:nvGrpSpPr>
          <p:cNvPr id="3088" name="Group 16"/>
          <p:cNvGrpSpPr>
            <a:grpSpLocks/>
          </p:cNvGrpSpPr>
          <p:nvPr/>
        </p:nvGrpSpPr>
        <p:grpSpPr bwMode="auto">
          <a:xfrm>
            <a:off x="179388" y="3789363"/>
            <a:ext cx="8569325" cy="2886075"/>
            <a:chOff x="113" y="2387"/>
            <a:chExt cx="5398" cy="1818"/>
          </a:xfrm>
        </p:grpSpPr>
        <p:sp>
          <p:nvSpPr>
            <p:cNvPr id="4102" name="Line 4"/>
            <p:cNvSpPr>
              <a:spLocks noChangeShapeType="1"/>
            </p:cNvSpPr>
            <p:nvPr/>
          </p:nvSpPr>
          <p:spPr bwMode="auto">
            <a:xfrm flipV="1">
              <a:off x="930" y="2387"/>
              <a:ext cx="0" cy="16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Line 6"/>
            <p:cNvSpPr>
              <a:spLocks noChangeShapeType="1"/>
            </p:cNvSpPr>
            <p:nvPr/>
          </p:nvSpPr>
          <p:spPr bwMode="auto">
            <a:xfrm>
              <a:off x="113" y="4020"/>
              <a:ext cx="53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Freeform 7"/>
            <p:cNvSpPr>
              <a:spLocks/>
            </p:cNvSpPr>
            <p:nvPr/>
          </p:nvSpPr>
          <p:spPr bwMode="auto">
            <a:xfrm>
              <a:off x="884" y="3087"/>
              <a:ext cx="4185" cy="918"/>
            </a:xfrm>
            <a:custGeom>
              <a:avLst/>
              <a:gdLst>
                <a:gd name="T0" fmla="*/ 91 w 4185"/>
                <a:gd name="T1" fmla="*/ 888 h 918"/>
                <a:gd name="T2" fmla="*/ 136 w 4185"/>
                <a:gd name="T3" fmla="*/ 888 h 918"/>
                <a:gd name="T4" fmla="*/ 907 w 4185"/>
                <a:gd name="T5" fmla="*/ 706 h 918"/>
                <a:gd name="T6" fmla="*/ 1270 w 4185"/>
                <a:gd name="T7" fmla="*/ 162 h 918"/>
                <a:gd name="T8" fmla="*/ 1724 w 4185"/>
                <a:gd name="T9" fmla="*/ 71 h 918"/>
                <a:gd name="T10" fmla="*/ 2252 w 4185"/>
                <a:gd name="T11" fmla="*/ 591 h 918"/>
                <a:gd name="T12" fmla="*/ 3334 w 4185"/>
                <a:gd name="T13" fmla="*/ 815 h 918"/>
                <a:gd name="T14" fmla="*/ 4185 w 4185"/>
                <a:gd name="T15" fmla="*/ 905 h 9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85" h="918">
                  <a:moveTo>
                    <a:pt x="91" y="888"/>
                  </a:moveTo>
                  <a:cubicBezTo>
                    <a:pt x="45" y="903"/>
                    <a:pt x="0" y="918"/>
                    <a:pt x="136" y="888"/>
                  </a:cubicBezTo>
                  <a:cubicBezTo>
                    <a:pt x="272" y="858"/>
                    <a:pt x="718" y="827"/>
                    <a:pt x="907" y="706"/>
                  </a:cubicBezTo>
                  <a:cubicBezTo>
                    <a:pt x="1096" y="585"/>
                    <a:pt x="1134" y="268"/>
                    <a:pt x="1270" y="162"/>
                  </a:cubicBezTo>
                  <a:cubicBezTo>
                    <a:pt x="1406" y="56"/>
                    <a:pt x="1560" y="0"/>
                    <a:pt x="1724" y="71"/>
                  </a:cubicBezTo>
                  <a:cubicBezTo>
                    <a:pt x="1888" y="142"/>
                    <a:pt x="1984" y="467"/>
                    <a:pt x="2252" y="591"/>
                  </a:cubicBezTo>
                  <a:cubicBezTo>
                    <a:pt x="2520" y="715"/>
                    <a:pt x="3012" y="763"/>
                    <a:pt x="3334" y="815"/>
                  </a:cubicBezTo>
                  <a:cubicBezTo>
                    <a:pt x="3656" y="867"/>
                    <a:pt x="4043" y="890"/>
                    <a:pt x="4185" y="905"/>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Freeform 9"/>
            <p:cNvSpPr>
              <a:spLocks/>
            </p:cNvSpPr>
            <p:nvPr/>
          </p:nvSpPr>
          <p:spPr bwMode="auto">
            <a:xfrm>
              <a:off x="340" y="2773"/>
              <a:ext cx="4173" cy="1247"/>
            </a:xfrm>
            <a:custGeom>
              <a:avLst/>
              <a:gdLst>
                <a:gd name="T0" fmla="*/ 0 w 4173"/>
                <a:gd name="T1" fmla="*/ 1202 h 1247"/>
                <a:gd name="T2" fmla="*/ 1497 w 4173"/>
                <a:gd name="T3" fmla="*/ 1111 h 1247"/>
                <a:gd name="T4" fmla="*/ 2034 w 4173"/>
                <a:gd name="T5" fmla="*/ 559 h 1247"/>
                <a:gd name="T6" fmla="*/ 2335 w 4173"/>
                <a:gd name="T7" fmla="*/ 9 h 1247"/>
                <a:gd name="T8" fmla="*/ 2559 w 4173"/>
                <a:gd name="T9" fmla="*/ 502 h 1247"/>
                <a:gd name="T10" fmla="*/ 2834 w 4173"/>
                <a:gd name="T11" fmla="*/ 995 h 1247"/>
                <a:gd name="T12" fmla="*/ 4173 w 4173"/>
                <a:gd name="T13" fmla="*/ 1247 h 1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3" h="1247">
                  <a:moveTo>
                    <a:pt x="0" y="1202"/>
                  </a:moveTo>
                  <a:cubicBezTo>
                    <a:pt x="571" y="1209"/>
                    <a:pt x="1158" y="1218"/>
                    <a:pt x="1497" y="1111"/>
                  </a:cubicBezTo>
                  <a:cubicBezTo>
                    <a:pt x="1836" y="1004"/>
                    <a:pt x="1950" y="744"/>
                    <a:pt x="2034" y="559"/>
                  </a:cubicBezTo>
                  <a:cubicBezTo>
                    <a:pt x="2118" y="374"/>
                    <a:pt x="2248" y="18"/>
                    <a:pt x="2335" y="9"/>
                  </a:cubicBezTo>
                  <a:cubicBezTo>
                    <a:pt x="2422" y="0"/>
                    <a:pt x="2514" y="329"/>
                    <a:pt x="2559" y="502"/>
                  </a:cubicBezTo>
                  <a:cubicBezTo>
                    <a:pt x="2604" y="675"/>
                    <a:pt x="2565" y="871"/>
                    <a:pt x="2834" y="995"/>
                  </a:cubicBezTo>
                  <a:cubicBezTo>
                    <a:pt x="3103" y="1119"/>
                    <a:pt x="3894" y="1195"/>
                    <a:pt x="4173" y="1247"/>
                  </a:cubicBezTo>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Text Box 10"/>
            <p:cNvSpPr txBox="1">
              <a:spLocks noChangeArrowheads="1"/>
            </p:cNvSpPr>
            <p:nvPr/>
          </p:nvSpPr>
          <p:spPr bwMode="auto">
            <a:xfrm>
              <a:off x="2744" y="2659"/>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rgbClr val="33CC33"/>
                  </a:solidFill>
                </a:rPr>
                <a:t>h(x)</a:t>
              </a:r>
            </a:p>
          </p:txBody>
        </p:sp>
        <p:sp>
          <p:nvSpPr>
            <p:cNvPr id="4107" name="Text Box 11"/>
            <p:cNvSpPr txBox="1">
              <a:spLocks noChangeArrowheads="1"/>
            </p:cNvSpPr>
            <p:nvPr/>
          </p:nvSpPr>
          <p:spPr bwMode="auto">
            <a:xfrm>
              <a:off x="1837" y="3112"/>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chemeClr val="accent2"/>
                  </a:solidFill>
                </a:rPr>
                <a:t>g(x)</a:t>
              </a:r>
            </a:p>
          </p:txBody>
        </p:sp>
        <p:sp>
          <p:nvSpPr>
            <p:cNvPr id="4108" name="Text Box 13"/>
            <p:cNvSpPr txBox="1">
              <a:spLocks noChangeArrowheads="1"/>
            </p:cNvSpPr>
            <p:nvPr/>
          </p:nvSpPr>
          <p:spPr bwMode="auto">
            <a:xfrm>
              <a:off x="4967" y="3974"/>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a:t>x</a:t>
              </a:r>
            </a:p>
          </p:txBody>
        </p:sp>
        <p:sp>
          <p:nvSpPr>
            <p:cNvPr id="4109" name="Text Box 14"/>
            <p:cNvSpPr txBox="1">
              <a:spLocks noChangeArrowheads="1"/>
            </p:cNvSpPr>
            <p:nvPr/>
          </p:nvSpPr>
          <p:spPr bwMode="auto">
            <a:xfrm>
              <a:off x="612" y="2432"/>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i="1"/>
                <a:t>f</a:t>
              </a:r>
              <a:r>
                <a:rPr lang="pl-PL" altLang="pl-PL"/>
                <a:t>(x)</a:t>
              </a:r>
            </a:p>
          </p:txBody>
        </p:sp>
      </p:grpSp>
    </p:spTree>
    <p:extLst>
      <p:ext uri="{BB962C8B-B14F-4D97-AF65-F5344CB8AC3E}">
        <p14:creationId xmlns:p14="http://schemas.microsoft.com/office/powerpoint/2010/main" val="10081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88"/>
                                        </p:tgtEl>
                                        <p:attrNameLst>
                                          <p:attrName>style.visibility</p:attrName>
                                        </p:attrNameLst>
                                      </p:cBhvr>
                                      <p:to>
                                        <p:strVal val="visible"/>
                                      </p:to>
                                    </p:set>
                                    <p:anim calcmode="lin" valueType="num">
                                      <p:cBhvr additive="base">
                                        <p:cTn id="19" dur="500" fill="hold"/>
                                        <p:tgtEl>
                                          <p:spTgt spid="3088"/>
                                        </p:tgtEl>
                                        <p:attrNameLst>
                                          <p:attrName>ppt_x</p:attrName>
                                        </p:attrNameLst>
                                      </p:cBhvr>
                                      <p:tavLst>
                                        <p:tav tm="0">
                                          <p:val>
                                            <p:strVal val="#ppt_x"/>
                                          </p:val>
                                        </p:tav>
                                        <p:tav tm="100000">
                                          <p:val>
                                            <p:strVal val="#ppt_x"/>
                                          </p:val>
                                        </p:tav>
                                      </p:tavLst>
                                    </p:anim>
                                    <p:anim calcmode="lin" valueType="num">
                                      <p:cBhvr additive="base">
                                        <p:cTn id="20"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9888" y="260648"/>
            <a:ext cx="7772400" cy="1030126"/>
          </a:xfrm>
        </p:spPr>
        <p:txBody>
          <a:bodyPr>
            <a:normAutofit fontScale="90000"/>
          </a:bodyPr>
          <a:lstStyle/>
          <a:p>
            <a:r>
              <a:rPr lang="en-US" noProof="1"/>
              <a:t>Analiza wyników symulacji</a:t>
            </a:r>
            <a:br>
              <a:rPr lang="en-US" noProof="1"/>
            </a:br>
            <a:endParaRPr lang="en-US" noProof="1"/>
          </a:p>
        </p:txBody>
      </p:sp>
      <p:grpSp>
        <p:nvGrpSpPr>
          <p:cNvPr id="6" name="Group 16"/>
          <p:cNvGrpSpPr>
            <a:grpSpLocks/>
          </p:cNvGrpSpPr>
          <p:nvPr/>
        </p:nvGrpSpPr>
        <p:grpSpPr bwMode="auto">
          <a:xfrm>
            <a:off x="897808" y="3974185"/>
            <a:ext cx="7562624" cy="2304801"/>
            <a:chOff x="113" y="2704"/>
            <a:chExt cx="5398" cy="1679"/>
          </a:xfrm>
        </p:grpSpPr>
        <p:sp>
          <p:nvSpPr>
            <p:cNvPr id="8" name="Text Box 9"/>
            <p:cNvSpPr txBox="1">
              <a:spLocks noChangeArrowheads="1"/>
            </p:cNvSpPr>
            <p:nvPr/>
          </p:nvSpPr>
          <p:spPr bwMode="auto">
            <a:xfrm>
              <a:off x="4967" y="4152"/>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t>x</a:t>
              </a:r>
            </a:p>
          </p:txBody>
        </p:sp>
        <p:grpSp>
          <p:nvGrpSpPr>
            <p:cNvPr id="9" name="Group 15"/>
            <p:cNvGrpSpPr>
              <a:grpSpLocks/>
            </p:cNvGrpSpPr>
            <p:nvPr/>
          </p:nvGrpSpPr>
          <p:grpSpPr bwMode="auto">
            <a:xfrm>
              <a:off x="113" y="2704"/>
              <a:ext cx="5398" cy="1497"/>
              <a:chOff x="113" y="2704"/>
              <a:chExt cx="5398" cy="1497"/>
            </a:xfrm>
          </p:grpSpPr>
          <p:sp>
            <p:nvSpPr>
              <p:cNvPr id="10" name="Line 4"/>
              <p:cNvSpPr>
                <a:spLocks noChangeShapeType="1"/>
              </p:cNvSpPr>
              <p:nvPr/>
            </p:nvSpPr>
            <p:spPr bwMode="auto">
              <a:xfrm flipV="1">
                <a:off x="930" y="2704"/>
                <a:ext cx="0" cy="14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Freeform 5"/>
              <p:cNvSpPr>
                <a:spLocks/>
              </p:cNvSpPr>
              <p:nvPr/>
            </p:nvSpPr>
            <p:spPr bwMode="auto">
              <a:xfrm>
                <a:off x="884" y="2825"/>
                <a:ext cx="3794" cy="1358"/>
              </a:xfrm>
              <a:custGeom>
                <a:avLst/>
                <a:gdLst>
                  <a:gd name="T0" fmla="*/ 91 w 3794"/>
                  <a:gd name="T1" fmla="*/ 1328 h 1358"/>
                  <a:gd name="T2" fmla="*/ 136 w 3794"/>
                  <a:gd name="T3" fmla="*/ 1328 h 1358"/>
                  <a:gd name="T4" fmla="*/ 907 w 3794"/>
                  <a:gd name="T5" fmla="*/ 1146 h 1358"/>
                  <a:gd name="T6" fmla="*/ 1270 w 3794"/>
                  <a:gd name="T7" fmla="*/ 602 h 1358"/>
                  <a:gd name="T8" fmla="*/ 1906 w 3794"/>
                  <a:gd name="T9" fmla="*/ 119 h 1358"/>
                  <a:gd name="T10" fmla="*/ 3327 w 3794"/>
                  <a:gd name="T11" fmla="*/ 17 h 1358"/>
                  <a:gd name="T12" fmla="*/ 3794 w 3794"/>
                  <a:gd name="T13" fmla="*/ 17 h 1358"/>
                  <a:gd name="T14" fmla="*/ 0 60000 65536"/>
                  <a:gd name="T15" fmla="*/ 0 60000 65536"/>
                  <a:gd name="T16" fmla="*/ 0 60000 65536"/>
                  <a:gd name="T17" fmla="*/ 0 60000 65536"/>
                  <a:gd name="T18" fmla="*/ 0 60000 65536"/>
                  <a:gd name="T19" fmla="*/ 0 60000 65536"/>
                  <a:gd name="T20" fmla="*/ 0 60000 65536"/>
                  <a:gd name="T21" fmla="*/ 0 w 3794"/>
                  <a:gd name="T22" fmla="*/ 0 h 1358"/>
                  <a:gd name="T23" fmla="*/ 3794 w 3794"/>
                  <a:gd name="T24" fmla="*/ 1358 h 13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4" h="1358">
                    <a:moveTo>
                      <a:pt x="91" y="1328"/>
                    </a:moveTo>
                    <a:cubicBezTo>
                      <a:pt x="45" y="1343"/>
                      <a:pt x="0" y="1358"/>
                      <a:pt x="136" y="1328"/>
                    </a:cubicBezTo>
                    <a:cubicBezTo>
                      <a:pt x="272" y="1298"/>
                      <a:pt x="718" y="1267"/>
                      <a:pt x="907" y="1146"/>
                    </a:cubicBezTo>
                    <a:cubicBezTo>
                      <a:pt x="1096" y="1025"/>
                      <a:pt x="1103" y="773"/>
                      <a:pt x="1270" y="602"/>
                    </a:cubicBezTo>
                    <a:cubicBezTo>
                      <a:pt x="1437" y="431"/>
                      <a:pt x="1563" y="216"/>
                      <a:pt x="1906" y="119"/>
                    </a:cubicBezTo>
                    <a:cubicBezTo>
                      <a:pt x="2249" y="22"/>
                      <a:pt x="3012" y="34"/>
                      <a:pt x="3327" y="17"/>
                    </a:cubicBezTo>
                    <a:cubicBezTo>
                      <a:pt x="3642" y="0"/>
                      <a:pt x="3697" y="17"/>
                      <a:pt x="3794" y="17"/>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p:cNvSpPr>
                <a:spLocks/>
              </p:cNvSpPr>
              <p:nvPr/>
            </p:nvSpPr>
            <p:spPr bwMode="auto">
              <a:xfrm>
                <a:off x="340" y="2883"/>
                <a:ext cx="4326" cy="1286"/>
              </a:xfrm>
              <a:custGeom>
                <a:avLst/>
                <a:gdLst>
                  <a:gd name="T0" fmla="*/ 0 w 4326"/>
                  <a:gd name="T1" fmla="*/ 1270 h 1286"/>
                  <a:gd name="T2" fmla="*/ 1497 w 4326"/>
                  <a:gd name="T3" fmla="*/ 1179 h 1286"/>
                  <a:gd name="T4" fmla="*/ 2034 w 4326"/>
                  <a:gd name="T5" fmla="*/ 627 h 1286"/>
                  <a:gd name="T6" fmla="*/ 2297 w 4326"/>
                  <a:gd name="T7" fmla="*/ 163 h 1286"/>
                  <a:gd name="T8" fmla="*/ 2950 w 4326"/>
                  <a:gd name="T9" fmla="*/ 10 h 1286"/>
                  <a:gd name="T10" fmla="*/ 4326 w 4326"/>
                  <a:gd name="T11" fmla="*/ 16 h 1286"/>
                  <a:gd name="T12" fmla="*/ 0 60000 65536"/>
                  <a:gd name="T13" fmla="*/ 0 60000 65536"/>
                  <a:gd name="T14" fmla="*/ 0 60000 65536"/>
                  <a:gd name="T15" fmla="*/ 0 60000 65536"/>
                  <a:gd name="T16" fmla="*/ 0 60000 65536"/>
                  <a:gd name="T17" fmla="*/ 0 60000 65536"/>
                  <a:gd name="T18" fmla="*/ 0 w 4326"/>
                  <a:gd name="T19" fmla="*/ 0 h 1286"/>
                  <a:gd name="T20" fmla="*/ 4326 w 4326"/>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4326" h="1286">
                    <a:moveTo>
                      <a:pt x="0" y="1270"/>
                    </a:moveTo>
                    <a:cubicBezTo>
                      <a:pt x="571" y="1277"/>
                      <a:pt x="1158" y="1286"/>
                      <a:pt x="1497" y="1179"/>
                    </a:cubicBezTo>
                    <a:cubicBezTo>
                      <a:pt x="1836" y="1072"/>
                      <a:pt x="1901" y="796"/>
                      <a:pt x="2034" y="627"/>
                    </a:cubicBezTo>
                    <a:cubicBezTo>
                      <a:pt x="2118" y="442"/>
                      <a:pt x="2144" y="266"/>
                      <a:pt x="2297" y="163"/>
                    </a:cubicBezTo>
                    <a:cubicBezTo>
                      <a:pt x="2450" y="60"/>
                      <a:pt x="2612" y="34"/>
                      <a:pt x="2950" y="10"/>
                    </a:cubicBezTo>
                    <a:cubicBezTo>
                      <a:pt x="3282" y="0"/>
                      <a:pt x="4097" y="15"/>
                      <a:pt x="4326" y="16"/>
                    </a:cubicBez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7"/>
              <p:cNvSpPr txBox="1">
                <a:spLocks noChangeArrowheads="1"/>
              </p:cNvSpPr>
              <p:nvPr/>
            </p:nvSpPr>
            <p:spPr bwMode="auto">
              <a:xfrm>
                <a:off x="2744" y="2976"/>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b="1" dirty="0">
                    <a:solidFill>
                      <a:srgbClr val="33CC33"/>
                    </a:solidFill>
                  </a:rPr>
                  <a:t>F(x)</a:t>
                </a:r>
              </a:p>
            </p:txBody>
          </p:sp>
          <p:sp>
            <p:nvSpPr>
              <p:cNvPr id="14" name="Text Box 8"/>
              <p:cNvSpPr txBox="1">
                <a:spLocks noChangeArrowheads="1"/>
              </p:cNvSpPr>
              <p:nvPr/>
            </p:nvSpPr>
            <p:spPr bwMode="auto">
              <a:xfrm>
                <a:off x="1837" y="3290"/>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b="1">
                    <a:solidFill>
                      <a:schemeClr val="accent2"/>
                    </a:solidFill>
                  </a:rPr>
                  <a:t>H(x)</a:t>
                </a:r>
              </a:p>
            </p:txBody>
          </p:sp>
          <p:sp>
            <p:nvSpPr>
              <p:cNvPr id="15" name="Text Box 10"/>
              <p:cNvSpPr txBox="1">
                <a:spLocks noChangeArrowheads="1"/>
              </p:cNvSpPr>
              <p:nvPr/>
            </p:nvSpPr>
            <p:spPr bwMode="auto">
              <a:xfrm>
                <a:off x="567" y="2750"/>
                <a:ext cx="5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i="1"/>
                  <a:t>F</a:t>
                </a:r>
                <a:r>
                  <a:rPr lang="pl-PL"/>
                  <a:t>(x)</a:t>
                </a:r>
              </a:p>
            </p:txBody>
          </p:sp>
          <p:sp>
            <p:nvSpPr>
              <p:cNvPr id="16" name="Line 11"/>
              <p:cNvSpPr>
                <a:spLocks noChangeShapeType="1"/>
              </p:cNvSpPr>
              <p:nvPr/>
            </p:nvSpPr>
            <p:spPr bwMode="auto">
              <a:xfrm>
                <a:off x="113" y="4201"/>
                <a:ext cx="53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7" name="Rectangle 14"/>
          <p:cNvSpPr>
            <a:spLocks noChangeArrowheads="1"/>
          </p:cNvSpPr>
          <p:nvPr/>
        </p:nvSpPr>
        <p:spPr bwMode="auto">
          <a:xfrm>
            <a:off x="624248" y="2977589"/>
            <a:ext cx="7758229" cy="99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bg2"/>
              </a:buClr>
              <a:buSzPct val="70000"/>
              <a:buFont typeface="Wingdings" pitchFamily="2" charset="2"/>
              <a:buNone/>
            </a:pPr>
            <a:r>
              <a:rPr lang="pl-PL" sz="2400" dirty="0">
                <a:latin typeface="Arial Narrow" panose="020B0606020202030204" pitchFamily="34" charset="0"/>
              </a:rPr>
              <a:t>	</a:t>
            </a:r>
            <a:r>
              <a:rPr lang="pl-PL" sz="3200" dirty="0">
                <a:latin typeface="Arial Narrow" pitchFamily="34" charset="0"/>
              </a:rPr>
              <a:t>F(x) </a:t>
            </a:r>
            <a:r>
              <a:rPr lang="pl-PL" sz="3200" dirty="0">
                <a:latin typeface="Arial Narrow" pitchFamily="34" charset="0"/>
                <a:ea typeface="Arial Unicode MS" pitchFamily="34" charset="-128"/>
                <a:cs typeface="Arial Unicode MS" pitchFamily="34" charset="-128"/>
              </a:rPr>
              <a:t>≻ H(x)  </a:t>
            </a:r>
            <a:r>
              <a:rPr lang="pl-PL" sz="3200" dirty="0">
                <a:latin typeface="Arial Narrow" pitchFamily="34" charset="0"/>
                <a:ea typeface="Arial Unicode MS" pitchFamily="34" charset="-128"/>
                <a:cs typeface="Arial Unicode MS" pitchFamily="34" charset="-128"/>
                <a:sym typeface="Wingdings" pitchFamily="2" charset="2"/>
              </a:rPr>
              <a:t>  </a:t>
            </a:r>
            <a:r>
              <a:rPr lang="pl-PL" sz="3200" dirty="0">
                <a:latin typeface="Arial Narrow" pitchFamily="34" charset="0"/>
                <a:ea typeface="Arial Unicode MS" pitchFamily="34" charset="-128"/>
                <a:cs typeface="Arial Unicode MS" pitchFamily="34" charset="-128"/>
                <a:sym typeface="Symbol" pitchFamily="18" charset="2"/>
              </a:rPr>
              <a:t></a:t>
            </a:r>
            <a:r>
              <a:rPr lang="pl-PL" sz="3200" baseline="-25000" dirty="0">
                <a:latin typeface="Arial Narrow" pitchFamily="34" charset="0"/>
                <a:ea typeface="Arial Unicode MS" pitchFamily="34" charset="-128"/>
                <a:cs typeface="Arial Unicode MS" pitchFamily="34" charset="-128"/>
                <a:sym typeface="Symbol" pitchFamily="18" charset="2"/>
              </a:rPr>
              <a:t>x </a:t>
            </a:r>
            <a:r>
              <a:rPr lang="pl-PL" sz="3200" dirty="0">
                <a:latin typeface="Arial Narrow" pitchFamily="34" charset="0"/>
                <a:ea typeface="Arial Unicode MS" pitchFamily="34" charset="-128"/>
                <a:cs typeface="Arial Unicode MS" pitchFamily="34" charset="-128"/>
                <a:sym typeface="Symbol" pitchFamily="18" charset="2"/>
              </a:rPr>
              <a:t>H(x)  F(x) ∧ ∃</a:t>
            </a:r>
            <a:r>
              <a:rPr lang="pl-PL" sz="3200" baseline="-25000" dirty="0">
                <a:latin typeface="Arial Narrow" pitchFamily="34" charset="0"/>
                <a:ea typeface="Arial Unicode MS" pitchFamily="34" charset="-128"/>
                <a:cs typeface="Arial Unicode MS" pitchFamily="34" charset="-128"/>
                <a:sym typeface="Symbol" pitchFamily="18" charset="2"/>
              </a:rPr>
              <a:t>x </a:t>
            </a:r>
            <a:r>
              <a:rPr lang="pl-PL" sz="3200" dirty="0">
                <a:latin typeface="Arial Narrow" pitchFamily="34" charset="0"/>
                <a:ea typeface="Arial Unicode MS" pitchFamily="34" charset="-128"/>
                <a:cs typeface="Arial Unicode MS" pitchFamily="34" charset="-128"/>
                <a:sym typeface="Symbol" pitchFamily="18" charset="2"/>
              </a:rPr>
              <a:t>H(x) &gt; F(x) </a:t>
            </a:r>
          </a:p>
          <a:p>
            <a:pPr marL="469900" indent="-469900">
              <a:spcBef>
                <a:spcPct val="20000"/>
              </a:spcBef>
              <a:buClr>
                <a:schemeClr val="bg2"/>
              </a:buClr>
              <a:buSzPct val="70000"/>
              <a:buFont typeface="Wingdings" pitchFamily="2" charset="2"/>
              <a:buNone/>
            </a:pPr>
            <a:endParaRPr lang="pl-PL" sz="3200" dirty="0">
              <a:latin typeface="Arial Narrow" pitchFamily="34" charset="0"/>
              <a:ea typeface="Arial Unicode MS" pitchFamily="34" charset="-128"/>
              <a:cs typeface="Arial Unicode MS" pitchFamily="34" charset="-128"/>
            </a:endParaRPr>
          </a:p>
        </p:txBody>
      </p:sp>
      <p:sp>
        <p:nvSpPr>
          <p:cNvPr id="19" name="Symbol zastępczy numeru slajdu 3"/>
          <p:cNvSpPr>
            <a:spLocks noGrp="1"/>
          </p:cNvSpPr>
          <p:nvPr>
            <p:ph type="sldNum" sz="quarter" idx="10"/>
          </p:nvPr>
        </p:nvSpPr>
        <p:spPr>
          <a:xfrm>
            <a:off x="146304" y="6210300"/>
            <a:ext cx="457200" cy="457200"/>
          </a:xfrm>
        </p:spPr>
        <p:txBody>
          <a:bodyPr/>
          <a:lstStyle/>
          <a:p>
            <a:fld id="{DCB6F979-1682-4FAD-969F-D0E2E534A1AB}" type="slidenum">
              <a:rPr lang="en-GB" smtClean="0"/>
              <a:pPr/>
              <a:t>165</a:t>
            </a:fld>
            <a:endParaRPr lang="en-GB" dirty="0"/>
          </a:p>
        </p:txBody>
      </p:sp>
      <p:sp>
        <p:nvSpPr>
          <p:cNvPr id="22" name="Symbol zastępczy zawartości 2"/>
          <p:cNvSpPr>
            <a:spLocks noGrp="1"/>
          </p:cNvSpPr>
          <p:nvPr>
            <p:ph idx="1"/>
          </p:nvPr>
        </p:nvSpPr>
        <p:spPr>
          <a:xfrm>
            <a:off x="611560" y="1447800"/>
            <a:ext cx="8075240" cy="1371240"/>
          </a:xfrm>
        </p:spPr>
        <p:txBody>
          <a:bodyPr>
            <a:normAutofit/>
          </a:bodyPr>
          <a:lstStyle/>
          <a:p>
            <a:pPr>
              <a:spcBef>
                <a:spcPts val="300"/>
              </a:spcBef>
            </a:pPr>
            <a:r>
              <a:rPr lang="en-US" noProof="1"/>
              <a:t>Dominacja stochastyczna I rzędu:</a:t>
            </a:r>
          </a:p>
          <a:p>
            <a:pPr marL="0" indent="0">
              <a:spcBef>
                <a:spcPts val="300"/>
              </a:spcBef>
              <a:buNone/>
            </a:pPr>
            <a:r>
              <a:rPr lang="en-US" sz="1800" noProof="1"/>
              <a:t>	zmienna losowa F dominuje stochastycznie zmienną losową H, jeżeli 	jej wartości jej dystrybuanty są nie większe i w przynajmniej jednym 	punkcie mniejsze  a dokładnie:</a:t>
            </a:r>
          </a:p>
        </p:txBody>
      </p:sp>
    </p:spTree>
    <p:extLst>
      <p:ext uri="{BB962C8B-B14F-4D97-AF65-F5344CB8AC3E}">
        <p14:creationId xmlns:p14="http://schemas.microsoft.com/office/powerpoint/2010/main" val="3880951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pl-PL" sz="4000" noProof="1"/>
              <a:t>VaR / EaR / EPSaR / CFaR / CCFaR / LaR</a:t>
            </a:r>
          </a:p>
        </p:txBody>
      </p:sp>
      <p:sp>
        <p:nvSpPr>
          <p:cNvPr id="18435" name="Rectangle 3"/>
          <p:cNvSpPr>
            <a:spLocks noGrp="1" noChangeArrowheads="1"/>
          </p:cNvSpPr>
          <p:nvPr>
            <p:ph type="body" idx="1"/>
          </p:nvPr>
        </p:nvSpPr>
        <p:spPr>
          <a:xfrm>
            <a:off x="457200" y="1828800"/>
            <a:ext cx="8229600" cy="2320925"/>
          </a:xfrm>
        </p:spPr>
        <p:txBody>
          <a:bodyPr>
            <a:normAutofit fontScale="92500" lnSpcReduction="10000"/>
          </a:bodyPr>
          <a:lstStyle/>
          <a:p>
            <a:pPr eaLnBrk="1" hangingPunct="1">
              <a:lnSpc>
                <a:spcPct val="90000"/>
              </a:lnSpc>
            </a:pPr>
            <a:r>
              <a:rPr lang="en-US" altLang="pl-PL" sz="2400" noProof="1"/>
              <a:t>Jeśli rozważana zmienna cechuje się rozkładem o dystrybuancie </a:t>
            </a:r>
            <a:r>
              <a:rPr lang="en-US" altLang="pl-PL" sz="2400" noProof="1">
                <a:sym typeface="Symbol" pitchFamily="18" charset="2"/>
              </a:rPr>
              <a:t>, to VaR podaje poziom </a:t>
            </a:r>
            <a:r>
              <a:rPr lang="en-US" altLang="pl-PL" sz="2400" noProof="1"/>
              <a:t>strat względem W</a:t>
            </a:r>
            <a:r>
              <a:rPr lang="en-US" altLang="pl-PL" sz="2400" baseline="-25000" noProof="1"/>
              <a:t>0</a:t>
            </a:r>
            <a:r>
              <a:rPr lang="en-US" altLang="pl-PL" sz="2400" noProof="1"/>
              <a:t> przy poziomie ufności </a:t>
            </a:r>
            <a:r>
              <a:rPr lang="en-US" altLang="pl-PL" sz="2400" noProof="1">
                <a:sym typeface="Symbol" pitchFamily="18" charset="2"/>
              </a:rPr>
              <a:t></a:t>
            </a:r>
            <a:r>
              <a:rPr lang="en-US" altLang="pl-PL" sz="2400" noProof="1"/>
              <a:t>, wtedy szansa  przekroczenia </a:t>
            </a:r>
            <a:r>
              <a:rPr lang="en-US" altLang="pl-PL" sz="2400" noProof="1">
                <a:sym typeface="Symbol" pitchFamily="18" charset="2"/>
              </a:rPr>
              <a:t>VaR</a:t>
            </a:r>
            <a:r>
              <a:rPr lang="en-US" altLang="pl-PL" sz="2400" noProof="1"/>
              <a:t> wynosi 1- </a:t>
            </a:r>
            <a:r>
              <a:rPr lang="en-US" altLang="pl-PL" sz="2400" noProof="1">
                <a:sym typeface="Symbol" pitchFamily="18" charset="2"/>
              </a:rPr>
              <a:t></a:t>
            </a:r>
          </a:p>
          <a:p>
            <a:pPr eaLnBrk="1" hangingPunct="1">
              <a:lnSpc>
                <a:spcPct val="90000"/>
              </a:lnSpc>
              <a:buFont typeface="Wingdings" pitchFamily="2" charset="2"/>
              <a:buNone/>
            </a:pPr>
            <a:r>
              <a:rPr lang="en-US" altLang="pl-PL" sz="2400" noProof="1">
                <a:sym typeface="Symbol" pitchFamily="18" charset="2"/>
              </a:rPr>
              <a:t>		P(W ≤ W</a:t>
            </a:r>
            <a:r>
              <a:rPr lang="en-US" altLang="pl-PL" sz="2400" baseline="-25000" noProof="1">
                <a:sym typeface="Symbol" pitchFamily="18" charset="2"/>
              </a:rPr>
              <a:t>0</a:t>
            </a:r>
            <a:r>
              <a:rPr lang="en-US" altLang="pl-PL" sz="2400" noProof="1">
                <a:sym typeface="Symbol" pitchFamily="18" charset="2"/>
              </a:rPr>
              <a:t>-VaR) = 1-</a:t>
            </a:r>
          </a:p>
          <a:p>
            <a:pPr eaLnBrk="1" hangingPunct="1">
              <a:lnSpc>
                <a:spcPct val="90000"/>
              </a:lnSpc>
            </a:pPr>
            <a:r>
              <a:rPr lang="en-US" altLang="pl-PL" sz="2400" noProof="1"/>
              <a:t>Np. Jeśli W</a:t>
            </a:r>
            <a:r>
              <a:rPr lang="en-US" altLang="pl-PL" sz="2400" baseline="-25000" noProof="1"/>
              <a:t>0</a:t>
            </a:r>
            <a:r>
              <a:rPr lang="en-US" altLang="pl-PL" sz="2400" noProof="1"/>
              <a:t>=0, to VaR95 = -</a:t>
            </a:r>
            <a:r>
              <a:rPr lang="en-US" altLang="pl-PL" sz="2400" noProof="1">
                <a:sym typeface="Symbol" pitchFamily="18" charset="2"/>
              </a:rPr>
              <a:t></a:t>
            </a:r>
            <a:r>
              <a:rPr lang="en-US" altLang="pl-PL" sz="2400" baseline="30000" noProof="1">
                <a:sym typeface="Symbol" pitchFamily="18" charset="2"/>
              </a:rPr>
              <a:t>-1</a:t>
            </a:r>
            <a:r>
              <a:rPr lang="en-US" altLang="pl-PL" sz="2400" noProof="1">
                <a:sym typeface="Symbol" pitchFamily="18" charset="2"/>
              </a:rPr>
              <a:t>(0,05) </a:t>
            </a:r>
            <a:r>
              <a:rPr lang="en-US" altLang="pl-PL" sz="2400" noProof="1"/>
              <a:t>– jest jedynie 5% szans, że realne straty będą większe niż VaR95, VaR99 = - </a:t>
            </a:r>
            <a:r>
              <a:rPr lang="en-US" altLang="pl-PL" sz="2400" noProof="1">
                <a:sym typeface="Symbol" pitchFamily="18" charset="2"/>
              </a:rPr>
              <a:t></a:t>
            </a:r>
            <a:r>
              <a:rPr lang="en-US" altLang="pl-PL" sz="2400" baseline="30000" noProof="1">
                <a:sym typeface="Symbol" pitchFamily="18" charset="2"/>
              </a:rPr>
              <a:t>-1</a:t>
            </a:r>
            <a:r>
              <a:rPr lang="en-US" altLang="pl-PL" sz="2400" noProof="1">
                <a:sym typeface="Symbol" pitchFamily="18" charset="2"/>
              </a:rPr>
              <a:t>(0,01)</a:t>
            </a:r>
            <a:r>
              <a:rPr lang="en-US" altLang="pl-PL" sz="2400" noProof="1"/>
              <a:t> </a:t>
            </a:r>
          </a:p>
        </p:txBody>
      </p:sp>
      <p:grpSp>
        <p:nvGrpSpPr>
          <p:cNvPr id="18465" name="Group 33"/>
          <p:cNvGrpSpPr>
            <a:grpSpLocks/>
          </p:cNvGrpSpPr>
          <p:nvPr/>
        </p:nvGrpSpPr>
        <p:grpSpPr bwMode="auto">
          <a:xfrm>
            <a:off x="5148263" y="4159250"/>
            <a:ext cx="3744912" cy="1590675"/>
            <a:chOff x="3243" y="2620"/>
            <a:chExt cx="2359" cy="1002"/>
          </a:xfrm>
        </p:grpSpPr>
        <p:sp>
          <p:nvSpPr>
            <p:cNvPr id="9236" name="Line 23"/>
            <p:cNvSpPr>
              <a:spLocks noChangeShapeType="1"/>
            </p:cNvSpPr>
            <p:nvPr/>
          </p:nvSpPr>
          <p:spPr bwMode="auto">
            <a:xfrm flipV="1">
              <a:off x="4241" y="2659"/>
              <a:ext cx="0" cy="7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24"/>
            <p:cNvSpPr>
              <a:spLocks noChangeShapeType="1"/>
            </p:cNvSpPr>
            <p:nvPr/>
          </p:nvSpPr>
          <p:spPr bwMode="auto">
            <a:xfrm>
              <a:off x="3243" y="3430"/>
              <a:ext cx="23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Freeform 25"/>
            <p:cNvSpPr>
              <a:spLocks/>
            </p:cNvSpPr>
            <p:nvPr/>
          </p:nvSpPr>
          <p:spPr bwMode="auto">
            <a:xfrm>
              <a:off x="3347" y="2620"/>
              <a:ext cx="2215" cy="794"/>
            </a:xfrm>
            <a:custGeom>
              <a:avLst/>
              <a:gdLst>
                <a:gd name="T0" fmla="*/ 0 w 2215"/>
                <a:gd name="T1" fmla="*/ 791 h 794"/>
                <a:gd name="T2" fmla="*/ 378 w 2215"/>
                <a:gd name="T3" fmla="*/ 746 h 794"/>
                <a:gd name="T4" fmla="*/ 807 w 2215"/>
                <a:gd name="T5" fmla="*/ 503 h 794"/>
                <a:gd name="T6" fmla="*/ 1280 w 2215"/>
                <a:gd name="T7" fmla="*/ 81 h 794"/>
                <a:gd name="T8" fmla="*/ 2215 w 2215"/>
                <a:gd name="T9" fmla="*/ 17 h 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5" h="794">
                  <a:moveTo>
                    <a:pt x="0" y="791"/>
                  </a:moveTo>
                  <a:cubicBezTo>
                    <a:pt x="63" y="784"/>
                    <a:pt x="243" y="794"/>
                    <a:pt x="378" y="746"/>
                  </a:cubicBezTo>
                  <a:cubicBezTo>
                    <a:pt x="513" y="698"/>
                    <a:pt x="704" y="650"/>
                    <a:pt x="807" y="503"/>
                  </a:cubicBezTo>
                  <a:cubicBezTo>
                    <a:pt x="910" y="356"/>
                    <a:pt x="1045" y="162"/>
                    <a:pt x="1280" y="81"/>
                  </a:cubicBezTo>
                  <a:cubicBezTo>
                    <a:pt x="1515" y="0"/>
                    <a:pt x="2020" y="30"/>
                    <a:pt x="2215" y="17"/>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9" name="Text Box 26"/>
            <p:cNvSpPr txBox="1">
              <a:spLocks noChangeArrowheads="1"/>
            </p:cNvSpPr>
            <p:nvPr/>
          </p:nvSpPr>
          <p:spPr bwMode="auto">
            <a:xfrm>
              <a:off x="3833" y="2659"/>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i="1"/>
                <a:t>F</a:t>
              </a:r>
              <a:r>
                <a:rPr lang="pl-PL" altLang="pl-PL"/>
                <a:t>(x)</a:t>
              </a:r>
            </a:p>
          </p:txBody>
        </p:sp>
        <p:sp>
          <p:nvSpPr>
            <p:cNvPr id="9240" name="Text Box 27"/>
            <p:cNvSpPr txBox="1">
              <a:spLocks noChangeArrowheads="1"/>
            </p:cNvSpPr>
            <p:nvPr/>
          </p:nvSpPr>
          <p:spPr bwMode="auto">
            <a:xfrm>
              <a:off x="4513" y="2704"/>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chemeClr val="accent2"/>
                  </a:solidFill>
                  <a:sym typeface="Symbol" pitchFamily="18" charset="2"/>
                </a:rPr>
                <a:t></a:t>
              </a:r>
              <a:r>
                <a:rPr lang="pl-PL" altLang="pl-PL" b="1">
                  <a:solidFill>
                    <a:schemeClr val="accent2"/>
                  </a:solidFill>
                </a:rPr>
                <a:t>(x)</a:t>
              </a:r>
            </a:p>
          </p:txBody>
        </p:sp>
        <p:sp>
          <p:nvSpPr>
            <p:cNvPr id="9241" name="Line 28"/>
            <p:cNvSpPr>
              <a:spLocks noChangeShapeType="1"/>
            </p:cNvSpPr>
            <p:nvPr/>
          </p:nvSpPr>
          <p:spPr bwMode="auto">
            <a:xfrm flipH="1">
              <a:off x="3787" y="3339"/>
              <a:ext cx="45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Line 29"/>
            <p:cNvSpPr>
              <a:spLocks noChangeShapeType="1"/>
            </p:cNvSpPr>
            <p:nvPr/>
          </p:nvSpPr>
          <p:spPr bwMode="auto">
            <a:xfrm>
              <a:off x="3787" y="3339"/>
              <a:ext cx="0" cy="91"/>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3" name="Text Box 31"/>
            <p:cNvSpPr txBox="1">
              <a:spLocks noChangeArrowheads="1"/>
            </p:cNvSpPr>
            <p:nvPr/>
          </p:nvSpPr>
          <p:spPr bwMode="auto">
            <a:xfrm>
              <a:off x="3560" y="3430"/>
              <a:ext cx="12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sz="1400" b="1">
                  <a:solidFill>
                    <a:srgbClr val="FF3300"/>
                  </a:solidFill>
                </a:rPr>
                <a:t>VaR95 = 200k</a:t>
              </a:r>
            </a:p>
          </p:txBody>
        </p:sp>
      </p:grpSp>
      <p:grpSp>
        <p:nvGrpSpPr>
          <p:cNvPr id="18468" name="Group 36"/>
          <p:cNvGrpSpPr>
            <a:grpSpLocks/>
          </p:cNvGrpSpPr>
          <p:nvPr/>
        </p:nvGrpSpPr>
        <p:grpSpPr bwMode="auto">
          <a:xfrm>
            <a:off x="179388" y="4149725"/>
            <a:ext cx="8569325" cy="2708275"/>
            <a:chOff x="113" y="2614"/>
            <a:chExt cx="5398" cy="1706"/>
          </a:xfrm>
        </p:grpSpPr>
        <p:sp>
          <p:nvSpPr>
            <p:cNvPr id="9222" name="Text Box 14"/>
            <p:cNvSpPr txBox="1">
              <a:spLocks noChangeArrowheads="1"/>
            </p:cNvSpPr>
            <p:nvPr/>
          </p:nvSpPr>
          <p:spPr bwMode="auto">
            <a:xfrm>
              <a:off x="2109" y="4089"/>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t>0</a:t>
              </a:r>
            </a:p>
          </p:txBody>
        </p:sp>
        <p:sp>
          <p:nvSpPr>
            <p:cNvPr id="9223" name="Text Box 30"/>
            <p:cNvSpPr txBox="1">
              <a:spLocks noChangeArrowheads="1"/>
            </p:cNvSpPr>
            <p:nvPr/>
          </p:nvSpPr>
          <p:spPr bwMode="auto">
            <a:xfrm>
              <a:off x="1066" y="4089"/>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rgbClr val="FF3300"/>
                  </a:solidFill>
                </a:rPr>
                <a:t>VaR95 = 200k</a:t>
              </a:r>
            </a:p>
          </p:txBody>
        </p:sp>
        <p:grpSp>
          <p:nvGrpSpPr>
            <p:cNvPr id="9224" name="Group 35"/>
            <p:cNvGrpSpPr>
              <a:grpSpLocks/>
            </p:cNvGrpSpPr>
            <p:nvPr/>
          </p:nvGrpSpPr>
          <p:grpSpPr bwMode="auto">
            <a:xfrm>
              <a:off x="113" y="2614"/>
              <a:ext cx="5398" cy="1591"/>
              <a:chOff x="113" y="2614"/>
              <a:chExt cx="5398" cy="1591"/>
            </a:xfrm>
          </p:grpSpPr>
          <p:sp>
            <p:nvSpPr>
              <p:cNvPr id="9225" name="Line 4"/>
              <p:cNvSpPr>
                <a:spLocks noChangeShapeType="1"/>
              </p:cNvSpPr>
              <p:nvPr/>
            </p:nvSpPr>
            <p:spPr bwMode="auto">
              <a:xfrm flipV="1">
                <a:off x="2109" y="2614"/>
                <a:ext cx="0" cy="14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5"/>
              <p:cNvSpPr>
                <a:spLocks noChangeShapeType="1"/>
              </p:cNvSpPr>
              <p:nvPr/>
            </p:nvSpPr>
            <p:spPr bwMode="auto">
              <a:xfrm>
                <a:off x="113" y="4020"/>
                <a:ext cx="53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Freeform 6"/>
              <p:cNvSpPr>
                <a:spLocks/>
              </p:cNvSpPr>
              <p:nvPr/>
            </p:nvSpPr>
            <p:spPr bwMode="auto">
              <a:xfrm>
                <a:off x="884" y="3087"/>
                <a:ext cx="4185" cy="918"/>
              </a:xfrm>
              <a:custGeom>
                <a:avLst/>
                <a:gdLst>
                  <a:gd name="T0" fmla="*/ 91 w 4185"/>
                  <a:gd name="T1" fmla="*/ 888 h 918"/>
                  <a:gd name="T2" fmla="*/ 136 w 4185"/>
                  <a:gd name="T3" fmla="*/ 888 h 918"/>
                  <a:gd name="T4" fmla="*/ 907 w 4185"/>
                  <a:gd name="T5" fmla="*/ 706 h 918"/>
                  <a:gd name="T6" fmla="*/ 1270 w 4185"/>
                  <a:gd name="T7" fmla="*/ 162 h 918"/>
                  <a:gd name="T8" fmla="*/ 1724 w 4185"/>
                  <a:gd name="T9" fmla="*/ 71 h 918"/>
                  <a:gd name="T10" fmla="*/ 2252 w 4185"/>
                  <a:gd name="T11" fmla="*/ 591 h 918"/>
                  <a:gd name="T12" fmla="*/ 3334 w 4185"/>
                  <a:gd name="T13" fmla="*/ 815 h 918"/>
                  <a:gd name="T14" fmla="*/ 4185 w 4185"/>
                  <a:gd name="T15" fmla="*/ 905 h 9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85" h="918">
                    <a:moveTo>
                      <a:pt x="91" y="888"/>
                    </a:moveTo>
                    <a:cubicBezTo>
                      <a:pt x="45" y="903"/>
                      <a:pt x="0" y="918"/>
                      <a:pt x="136" y="888"/>
                    </a:cubicBezTo>
                    <a:cubicBezTo>
                      <a:pt x="272" y="858"/>
                      <a:pt x="718" y="827"/>
                      <a:pt x="907" y="706"/>
                    </a:cubicBezTo>
                    <a:cubicBezTo>
                      <a:pt x="1096" y="585"/>
                      <a:pt x="1134" y="268"/>
                      <a:pt x="1270" y="162"/>
                    </a:cubicBezTo>
                    <a:cubicBezTo>
                      <a:pt x="1406" y="56"/>
                      <a:pt x="1560" y="0"/>
                      <a:pt x="1724" y="71"/>
                    </a:cubicBezTo>
                    <a:cubicBezTo>
                      <a:pt x="1888" y="142"/>
                      <a:pt x="1984" y="467"/>
                      <a:pt x="2252" y="591"/>
                    </a:cubicBezTo>
                    <a:cubicBezTo>
                      <a:pt x="2520" y="715"/>
                      <a:pt x="3012" y="763"/>
                      <a:pt x="3334" y="815"/>
                    </a:cubicBezTo>
                    <a:cubicBezTo>
                      <a:pt x="3656" y="867"/>
                      <a:pt x="4043" y="890"/>
                      <a:pt x="4185" y="905"/>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Text Box 9"/>
              <p:cNvSpPr txBox="1">
                <a:spLocks noChangeArrowheads="1"/>
              </p:cNvSpPr>
              <p:nvPr/>
            </p:nvSpPr>
            <p:spPr bwMode="auto">
              <a:xfrm>
                <a:off x="1837" y="3112"/>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chemeClr val="accent2"/>
                    </a:solidFill>
                    <a:sym typeface="Symbol" pitchFamily="18" charset="2"/>
                  </a:rPr>
                  <a:t></a:t>
                </a:r>
                <a:r>
                  <a:rPr lang="pl-PL" altLang="pl-PL" b="1">
                    <a:solidFill>
                      <a:schemeClr val="accent2"/>
                    </a:solidFill>
                  </a:rPr>
                  <a:t>(x)</a:t>
                </a:r>
              </a:p>
            </p:txBody>
          </p:sp>
          <p:sp>
            <p:nvSpPr>
              <p:cNvPr id="9229" name="Text Box 10"/>
              <p:cNvSpPr txBox="1">
                <a:spLocks noChangeArrowheads="1"/>
              </p:cNvSpPr>
              <p:nvPr/>
            </p:nvSpPr>
            <p:spPr bwMode="auto">
              <a:xfrm>
                <a:off x="4967" y="3974"/>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a:t>x</a:t>
                </a:r>
              </a:p>
            </p:txBody>
          </p:sp>
          <p:sp>
            <p:nvSpPr>
              <p:cNvPr id="9230" name="Text Box 11"/>
              <p:cNvSpPr txBox="1">
                <a:spLocks noChangeArrowheads="1"/>
              </p:cNvSpPr>
              <p:nvPr/>
            </p:nvSpPr>
            <p:spPr bwMode="auto">
              <a:xfrm>
                <a:off x="1791" y="2659"/>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i="1"/>
                  <a:t>f</a:t>
                </a:r>
                <a:r>
                  <a:rPr lang="pl-PL" altLang="pl-PL"/>
                  <a:t>(x)</a:t>
                </a:r>
              </a:p>
            </p:txBody>
          </p:sp>
          <p:sp>
            <p:nvSpPr>
              <p:cNvPr id="9231" name="Line 12"/>
              <p:cNvSpPr>
                <a:spLocks noChangeShapeType="1"/>
              </p:cNvSpPr>
              <p:nvPr/>
            </p:nvSpPr>
            <p:spPr bwMode="auto">
              <a:xfrm>
                <a:off x="1565" y="3884"/>
                <a:ext cx="0" cy="136"/>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Freeform 19"/>
              <p:cNvSpPr>
                <a:spLocks/>
              </p:cNvSpPr>
              <p:nvPr/>
            </p:nvSpPr>
            <p:spPr bwMode="auto">
              <a:xfrm>
                <a:off x="793" y="3884"/>
                <a:ext cx="772" cy="136"/>
              </a:xfrm>
              <a:custGeom>
                <a:avLst/>
                <a:gdLst>
                  <a:gd name="T0" fmla="*/ 772 w 772"/>
                  <a:gd name="T1" fmla="*/ 0 h 136"/>
                  <a:gd name="T2" fmla="*/ 772 w 772"/>
                  <a:gd name="T3" fmla="*/ 136 h 136"/>
                  <a:gd name="T4" fmla="*/ 0 w 772"/>
                  <a:gd name="T5" fmla="*/ 136 h 136"/>
                  <a:gd name="T6" fmla="*/ 772 w 772"/>
                  <a:gd name="T7" fmla="*/ 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2" h="136">
                    <a:moveTo>
                      <a:pt x="772" y="0"/>
                    </a:moveTo>
                    <a:lnTo>
                      <a:pt x="772" y="136"/>
                    </a:lnTo>
                    <a:lnTo>
                      <a:pt x="0" y="136"/>
                    </a:lnTo>
                    <a:lnTo>
                      <a:pt x="772"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Text Box 21"/>
              <p:cNvSpPr txBox="1">
                <a:spLocks noChangeArrowheads="1"/>
              </p:cNvSpPr>
              <p:nvPr/>
            </p:nvSpPr>
            <p:spPr bwMode="auto">
              <a:xfrm>
                <a:off x="113" y="3612"/>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rgbClr val="FF3300"/>
                    </a:solidFill>
                  </a:rPr>
                  <a:t>5%</a:t>
                </a:r>
              </a:p>
            </p:txBody>
          </p:sp>
          <p:sp>
            <p:nvSpPr>
              <p:cNvPr id="9234" name="Line 22"/>
              <p:cNvSpPr>
                <a:spLocks noChangeShapeType="1"/>
              </p:cNvSpPr>
              <p:nvPr/>
            </p:nvSpPr>
            <p:spPr bwMode="auto">
              <a:xfrm>
                <a:off x="431" y="3748"/>
                <a:ext cx="907"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AutoShape 34"/>
              <p:cNvSpPr>
                <a:spLocks/>
              </p:cNvSpPr>
              <p:nvPr/>
            </p:nvSpPr>
            <p:spPr bwMode="auto">
              <a:xfrm rot="-5400000">
                <a:off x="1792" y="3793"/>
                <a:ext cx="90" cy="544"/>
              </a:xfrm>
              <a:prstGeom prst="leftBrace">
                <a:avLst>
                  <a:gd name="adj1" fmla="val 5037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pl-PL"/>
              </a:p>
            </p:txBody>
          </p:sp>
        </p:grpSp>
      </p:grpSp>
    </p:spTree>
    <p:extLst>
      <p:ext uri="{BB962C8B-B14F-4D97-AF65-F5344CB8AC3E}">
        <p14:creationId xmlns:p14="http://schemas.microsoft.com/office/powerpoint/2010/main" val="3400953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8468"/>
                                        </p:tgtEl>
                                        <p:attrNameLst>
                                          <p:attrName>style.visibility</p:attrName>
                                        </p:attrNameLst>
                                      </p:cBhvr>
                                      <p:to>
                                        <p:strVal val="visible"/>
                                      </p:to>
                                    </p:set>
                                    <p:animEffect transition="in" filter="diamond(in)">
                                      <p:cBhvr>
                                        <p:cTn id="25" dur="2000"/>
                                        <p:tgtEl>
                                          <p:spTgt spid="184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465"/>
                                        </p:tgtEl>
                                        <p:attrNameLst>
                                          <p:attrName>style.visibility</p:attrName>
                                        </p:attrNameLst>
                                      </p:cBhvr>
                                      <p:to>
                                        <p:strVal val="visible"/>
                                      </p:to>
                                    </p:set>
                                    <p:anim calcmode="lin" valueType="num">
                                      <p:cBhvr additive="base">
                                        <p:cTn id="30" dur="500" fill="hold"/>
                                        <p:tgtEl>
                                          <p:spTgt spid="18465"/>
                                        </p:tgtEl>
                                        <p:attrNameLst>
                                          <p:attrName>ppt_x</p:attrName>
                                        </p:attrNameLst>
                                      </p:cBhvr>
                                      <p:tavLst>
                                        <p:tav tm="0">
                                          <p:val>
                                            <p:strVal val="#ppt_x"/>
                                          </p:val>
                                        </p:tav>
                                        <p:tav tm="100000">
                                          <p:val>
                                            <p:strVal val="#ppt_x"/>
                                          </p:val>
                                        </p:tav>
                                      </p:tavLst>
                                    </p:anim>
                                    <p:anim calcmode="lin" valueType="num">
                                      <p:cBhvr additive="base">
                                        <p:cTn id="31" dur="500" fill="hold"/>
                                        <p:tgtEl>
                                          <p:spTgt spid="18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pl-PL" noProof="1"/>
              <a:t>CVaR / ES</a:t>
            </a:r>
          </a:p>
        </p:txBody>
      </p:sp>
      <p:sp>
        <p:nvSpPr>
          <p:cNvPr id="19459" name="Rectangle 3"/>
          <p:cNvSpPr>
            <a:spLocks noGrp="1" noChangeArrowheads="1"/>
          </p:cNvSpPr>
          <p:nvPr>
            <p:ph type="body" idx="1"/>
          </p:nvPr>
        </p:nvSpPr>
        <p:spPr>
          <a:xfrm>
            <a:off x="468313" y="1844675"/>
            <a:ext cx="8229600" cy="1800225"/>
          </a:xfrm>
        </p:spPr>
        <p:txBody>
          <a:bodyPr>
            <a:normAutofit fontScale="92500" lnSpcReduction="20000"/>
          </a:bodyPr>
          <a:lstStyle/>
          <a:p>
            <a:pPr eaLnBrk="1" hangingPunct="1"/>
            <a:r>
              <a:rPr lang="en-US" altLang="pl-PL" sz="2400" noProof="1"/>
              <a:t>Jeśli rozważana zmienna cechuje się rozkładem o dystrybuancie </a:t>
            </a:r>
            <a:r>
              <a:rPr lang="en-US" altLang="pl-PL" sz="2400" noProof="1">
                <a:sym typeface="Symbol" pitchFamily="18" charset="2"/>
              </a:rPr>
              <a:t>, to CVaR podaje przeciętny poziom najgorszego </a:t>
            </a:r>
            <a:r>
              <a:rPr lang="en-US" altLang="pl-PL" sz="2400" noProof="1"/>
              <a:t>1- </a:t>
            </a:r>
            <a:r>
              <a:rPr lang="en-US" altLang="pl-PL" sz="2400" noProof="1">
                <a:sym typeface="Symbol" pitchFamily="18" charset="2"/>
              </a:rPr>
              <a:t> odsetka strat</a:t>
            </a:r>
          </a:p>
          <a:p>
            <a:pPr eaLnBrk="1" hangingPunct="1"/>
            <a:r>
              <a:rPr lang="en-US" altLang="pl-PL" sz="2400" noProof="1"/>
              <a:t>Np. CVaR</a:t>
            </a:r>
            <a:r>
              <a:rPr lang="en-US" altLang="pl-PL" sz="2400" noProof="1">
                <a:sym typeface="Symbol" pitchFamily="18" charset="2"/>
              </a:rPr>
              <a:t></a:t>
            </a:r>
            <a:r>
              <a:rPr lang="en-US" altLang="pl-PL" sz="2400" noProof="1"/>
              <a:t> =  </a:t>
            </a:r>
            <a:r>
              <a:rPr lang="en-US" altLang="pl-PL" sz="2800" noProof="1"/>
              <a:t>–</a:t>
            </a:r>
            <a:r>
              <a:rPr lang="en-US" altLang="pl-PL" sz="2400" noProof="1"/>
              <a:t> </a:t>
            </a:r>
            <a:r>
              <a:rPr lang="en-US" altLang="pl-PL" sz="2400" baseline="30000" noProof="1"/>
              <a:t>100</a:t>
            </a:r>
            <a:r>
              <a:rPr lang="en-US" altLang="pl-PL" sz="2400" noProof="1"/>
              <a:t>/</a:t>
            </a:r>
            <a:r>
              <a:rPr lang="en-US" altLang="pl-PL" sz="2400" baseline="-25000" noProof="1"/>
              <a:t>100-</a:t>
            </a:r>
            <a:r>
              <a:rPr lang="en-US" altLang="pl-PL" sz="2400" noProof="1">
                <a:sym typeface="Symbol" pitchFamily="18" charset="2"/>
              </a:rPr>
              <a:t> </a:t>
            </a:r>
            <a:r>
              <a:rPr lang="en-US" altLang="pl-PL" sz="2400" baseline="-25000" noProof="1">
                <a:sym typeface="Symbol" pitchFamily="18" charset="2"/>
              </a:rPr>
              <a:t></a:t>
            </a:r>
            <a:r>
              <a:rPr lang="en-US" altLang="pl-PL" sz="2400" noProof="1">
                <a:sym typeface="Symbol" pitchFamily="18" charset="2"/>
              </a:rPr>
              <a:t> </a:t>
            </a:r>
            <a:r>
              <a:rPr lang="en-US" altLang="pl-PL" sz="2400" noProof="1"/>
              <a:t>·</a:t>
            </a:r>
            <a:r>
              <a:rPr lang="en-US" altLang="pl-PL" sz="2400" baseline="-25000" noProof="1"/>
              <a:t> </a:t>
            </a:r>
            <a:r>
              <a:rPr lang="en-US" altLang="pl-PL" sz="2800" noProof="1">
                <a:sym typeface="Wingdings" pitchFamily="2" charset="2"/>
              </a:rPr>
              <a:t>∫</a:t>
            </a:r>
            <a:r>
              <a:rPr lang="en-US" altLang="pl-PL" sz="2800" baseline="-25000" noProof="1">
                <a:sym typeface="Wingdings" pitchFamily="2" charset="2"/>
              </a:rPr>
              <a:t>x</a:t>
            </a:r>
            <a:r>
              <a:rPr lang="en-US" altLang="pl-PL" sz="2800" baseline="-25000" noProof="1">
                <a:sym typeface="Symbol" pitchFamily="18" charset="2"/>
              </a:rPr>
              <a:t>&lt;-</a:t>
            </a:r>
            <a:r>
              <a:rPr lang="en-US" altLang="pl-PL" sz="2400" baseline="-25000" noProof="1">
                <a:sym typeface="Symbol" pitchFamily="18" charset="2"/>
              </a:rPr>
              <a:t>Var</a:t>
            </a:r>
            <a:r>
              <a:rPr lang="en-US" altLang="pl-PL" sz="2400" noProof="1">
                <a:sym typeface="Symbol" pitchFamily="18" charset="2"/>
              </a:rPr>
              <a:t> x</a:t>
            </a:r>
            <a:r>
              <a:rPr lang="en-US" altLang="pl-PL" sz="2400" noProof="1"/>
              <a:t>·</a:t>
            </a:r>
            <a:r>
              <a:rPr lang="en-US" altLang="pl-PL" sz="2400" noProof="1">
                <a:sym typeface="Symbol" pitchFamily="18" charset="2"/>
              </a:rPr>
              <a:t>(x)dx </a:t>
            </a:r>
          </a:p>
          <a:p>
            <a:pPr eaLnBrk="1" hangingPunct="1">
              <a:buFont typeface="Wingdings" pitchFamily="2" charset="2"/>
              <a:buNone/>
            </a:pPr>
            <a:r>
              <a:rPr lang="en-US" altLang="pl-PL" sz="2400" noProof="1"/>
              <a:t>	– przeciętny poziom najgorszych 5% wyników wynosi CVaR95</a:t>
            </a:r>
          </a:p>
        </p:txBody>
      </p:sp>
      <p:grpSp>
        <p:nvGrpSpPr>
          <p:cNvPr id="19485" name="Group 29"/>
          <p:cNvGrpSpPr>
            <a:grpSpLocks/>
          </p:cNvGrpSpPr>
          <p:nvPr/>
        </p:nvGrpSpPr>
        <p:grpSpPr bwMode="auto">
          <a:xfrm>
            <a:off x="395288" y="3852863"/>
            <a:ext cx="8569325" cy="2816225"/>
            <a:chOff x="249" y="2069"/>
            <a:chExt cx="5398" cy="1774"/>
          </a:xfrm>
        </p:grpSpPr>
        <p:sp>
          <p:nvSpPr>
            <p:cNvPr id="10245" name="Line 4"/>
            <p:cNvSpPr>
              <a:spLocks noChangeShapeType="1"/>
            </p:cNvSpPr>
            <p:nvPr/>
          </p:nvSpPr>
          <p:spPr bwMode="auto">
            <a:xfrm flipV="1">
              <a:off x="2245" y="2069"/>
              <a:ext cx="0" cy="14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Line 5"/>
            <p:cNvSpPr>
              <a:spLocks noChangeShapeType="1"/>
            </p:cNvSpPr>
            <p:nvPr/>
          </p:nvSpPr>
          <p:spPr bwMode="auto">
            <a:xfrm>
              <a:off x="249" y="3475"/>
              <a:ext cx="53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Freeform 6"/>
            <p:cNvSpPr>
              <a:spLocks/>
            </p:cNvSpPr>
            <p:nvPr/>
          </p:nvSpPr>
          <p:spPr bwMode="auto">
            <a:xfrm>
              <a:off x="1020" y="2542"/>
              <a:ext cx="4185" cy="918"/>
            </a:xfrm>
            <a:custGeom>
              <a:avLst/>
              <a:gdLst>
                <a:gd name="T0" fmla="*/ 91 w 4185"/>
                <a:gd name="T1" fmla="*/ 888 h 918"/>
                <a:gd name="T2" fmla="*/ 136 w 4185"/>
                <a:gd name="T3" fmla="*/ 888 h 918"/>
                <a:gd name="T4" fmla="*/ 907 w 4185"/>
                <a:gd name="T5" fmla="*/ 706 h 918"/>
                <a:gd name="T6" fmla="*/ 1270 w 4185"/>
                <a:gd name="T7" fmla="*/ 162 h 918"/>
                <a:gd name="T8" fmla="*/ 1724 w 4185"/>
                <a:gd name="T9" fmla="*/ 71 h 918"/>
                <a:gd name="T10" fmla="*/ 2252 w 4185"/>
                <a:gd name="T11" fmla="*/ 591 h 918"/>
                <a:gd name="T12" fmla="*/ 3334 w 4185"/>
                <a:gd name="T13" fmla="*/ 815 h 918"/>
                <a:gd name="T14" fmla="*/ 4185 w 4185"/>
                <a:gd name="T15" fmla="*/ 905 h 9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85" h="918">
                  <a:moveTo>
                    <a:pt x="91" y="888"/>
                  </a:moveTo>
                  <a:cubicBezTo>
                    <a:pt x="45" y="903"/>
                    <a:pt x="0" y="918"/>
                    <a:pt x="136" y="888"/>
                  </a:cubicBezTo>
                  <a:cubicBezTo>
                    <a:pt x="272" y="858"/>
                    <a:pt x="718" y="827"/>
                    <a:pt x="907" y="706"/>
                  </a:cubicBezTo>
                  <a:cubicBezTo>
                    <a:pt x="1096" y="585"/>
                    <a:pt x="1134" y="268"/>
                    <a:pt x="1270" y="162"/>
                  </a:cubicBezTo>
                  <a:cubicBezTo>
                    <a:pt x="1406" y="56"/>
                    <a:pt x="1560" y="0"/>
                    <a:pt x="1724" y="71"/>
                  </a:cubicBezTo>
                  <a:cubicBezTo>
                    <a:pt x="1888" y="142"/>
                    <a:pt x="1984" y="467"/>
                    <a:pt x="2252" y="591"/>
                  </a:cubicBezTo>
                  <a:cubicBezTo>
                    <a:pt x="2520" y="715"/>
                    <a:pt x="3012" y="763"/>
                    <a:pt x="3334" y="815"/>
                  </a:cubicBezTo>
                  <a:cubicBezTo>
                    <a:pt x="3656" y="867"/>
                    <a:pt x="4043" y="890"/>
                    <a:pt x="4185" y="905"/>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Text Box 7"/>
            <p:cNvSpPr txBox="1">
              <a:spLocks noChangeArrowheads="1"/>
            </p:cNvSpPr>
            <p:nvPr/>
          </p:nvSpPr>
          <p:spPr bwMode="auto">
            <a:xfrm>
              <a:off x="1973" y="2567"/>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chemeClr val="accent2"/>
                  </a:solidFill>
                  <a:sym typeface="Symbol" pitchFamily="18" charset="2"/>
                </a:rPr>
                <a:t></a:t>
              </a:r>
              <a:r>
                <a:rPr lang="pl-PL" altLang="pl-PL" b="1">
                  <a:solidFill>
                    <a:schemeClr val="accent2"/>
                  </a:solidFill>
                </a:rPr>
                <a:t>(x)</a:t>
              </a:r>
            </a:p>
          </p:txBody>
        </p:sp>
        <p:sp>
          <p:nvSpPr>
            <p:cNvPr id="10249" name="Text Box 8"/>
            <p:cNvSpPr txBox="1">
              <a:spLocks noChangeArrowheads="1"/>
            </p:cNvSpPr>
            <p:nvPr/>
          </p:nvSpPr>
          <p:spPr bwMode="auto">
            <a:xfrm>
              <a:off x="5103" y="3429"/>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a:t>x</a:t>
              </a:r>
            </a:p>
          </p:txBody>
        </p:sp>
        <p:sp>
          <p:nvSpPr>
            <p:cNvPr id="10250" name="Text Box 9"/>
            <p:cNvSpPr txBox="1">
              <a:spLocks noChangeArrowheads="1"/>
            </p:cNvSpPr>
            <p:nvPr/>
          </p:nvSpPr>
          <p:spPr bwMode="auto">
            <a:xfrm>
              <a:off x="1927" y="2114"/>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i="1"/>
                <a:t>f</a:t>
              </a:r>
              <a:r>
                <a:rPr lang="pl-PL" altLang="pl-PL"/>
                <a:t>(x)</a:t>
              </a:r>
            </a:p>
          </p:txBody>
        </p:sp>
        <p:sp>
          <p:nvSpPr>
            <p:cNvPr id="10251" name="Line 10"/>
            <p:cNvSpPr>
              <a:spLocks noChangeShapeType="1"/>
            </p:cNvSpPr>
            <p:nvPr/>
          </p:nvSpPr>
          <p:spPr bwMode="auto">
            <a:xfrm>
              <a:off x="1701" y="3339"/>
              <a:ext cx="0" cy="136"/>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Text Box 11"/>
            <p:cNvSpPr txBox="1">
              <a:spLocks noChangeArrowheads="1"/>
            </p:cNvSpPr>
            <p:nvPr/>
          </p:nvSpPr>
          <p:spPr bwMode="auto">
            <a:xfrm>
              <a:off x="2109" y="3475"/>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t>0</a:t>
              </a:r>
            </a:p>
          </p:txBody>
        </p:sp>
        <p:sp>
          <p:nvSpPr>
            <p:cNvPr id="10253" name="Freeform 12"/>
            <p:cNvSpPr>
              <a:spLocks/>
            </p:cNvSpPr>
            <p:nvPr/>
          </p:nvSpPr>
          <p:spPr bwMode="auto">
            <a:xfrm>
              <a:off x="929" y="3339"/>
              <a:ext cx="772" cy="136"/>
            </a:xfrm>
            <a:custGeom>
              <a:avLst/>
              <a:gdLst>
                <a:gd name="T0" fmla="*/ 772 w 772"/>
                <a:gd name="T1" fmla="*/ 0 h 136"/>
                <a:gd name="T2" fmla="*/ 772 w 772"/>
                <a:gd name="T3" fmla="*/ 136 h 136"/>
                <a:gd name="T4" fmla="*/ 0 w 772"/>
                <a:gd name="T5" fmla="*/ 136 h 136"/>
                <a:gd name="T6" fmla="*/ 772 w 772"/>
                <a:gd name="T7" fmla="*/ 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2" h="136">
                  <a:moveTo>
                    <a:pt x="772" y="0"/>
                  </a:moveTo>
                  <a:lnTo>
                    <a:pt x="772" y="136"/>
                  </a:lnTo>
                  <a:lnTo>
                    <a:pt x="0" y="136"/>
                  </a:lnTo>
                  <a:lnTo>
                    <a:pt x="772" y="0"/>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3"/>
            <p:cNvSpPr>
              <a:spLocks noChangeShapeType="1"/>
            </p:cNvSpPr>
            <p:nvPr/>
          </p:nvSpPr>
          <p:spPr bwMode="auto">
            <a:xfrm>
              <a:off x="1519" y="3067"/>
              <a:ext cx="136"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Text Box 14"/>
            <p:cNvSpPr txBox="1">
              <a:spLocks noChangeArrowheads="1"/>
            </p:cNvSpPr>
            <p:nvPr/>
          </p:nvSpPr>
          <p:spPr bwMode="auto">
            <a:xfrm>
              <a:off x="249" y="3067"/>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rgbClr val="FF3300"/>
                  </a:solidFill>
                </a:rPr>
                <a:t>5%</a:t>
              </a:r>
            </a:p>
          </p:txBody>
        </p:sp>
        <p:sp>
          <p:nvSpPr>
            <p:cNvPr id="10256" name="Line 15"/>
            <p:cNvSpPr>
              <a:spLocks noChangeShapeType="1"/>
            </p:cNvSpPr>
            <p:nvPr/>
          </p:nvSpPr>
          <p:spPr bwMode="auto">
            <a:xfrm>
              <a:off x="567" y="3203"/>
              <a:ext cx="635"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Text Box 16"/>
            <p:cNvSpPr txBox="1">
              <a:spLocks noChangeArrowheads="1"/>
            </p:cNvSpPr>
            <p:nvPr/>
          </p:nvSpPr>
          <p:spPr bwMode="auto">
            <a:xfrm>
              <a:off x="748" y="2794"/>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rgbClr val="FF3300"/>
                  </a:solidFill>
                </a:rPr>
                <a:t>VaR95 = 200k</a:t>
              </a:r>
            </a:p>
          </p:txBody>
        </p:sp>
        <p:sp>
          <p:nvSpPr>
            <p:cNvPr id="10258" name="Text Box 26"/>
            <p:cNvSpPr txBox="1">
              <a:spLocks noChangeArrowheads="1"/>
            </p:cNvSpPr>
            <p:nvPr/>
          </p:nvSpPr>
          <p:spPr bwMode="auto">
            <a:xfrm>
              <a:off x="249" y="3612"/>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l-PL" altLang="pl-PL" b="1">
                  <a:solidFill>
                    <a:srgbClr val="000099"/>
                  </a:solidFill>
                </a:rPr>
                <a:t>CVaR95 = 300k</a:t>
              </a:r>
            </a:p>
          </p:txBody>
        </p:sp>
        <p:sp>
          <p:nvSpPr>
            <p:cNvPr id="10259" name="Line 27"/>
            <p:cNvSpPr>
              <a:spLocks noChangeShapeType="1"/>
            </p:cNvSpPr>
            <p:nvPr/>
          </p:nvSpPr>
          <p:spPr bwMode="auto">
            <a:xfrm flipV="1">
              <a:off x="1156" y="3475"/>
              <a:ext cx="318" cy="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28"/>
            <p:cNvSpPr>
              <a:spLocks noChangeShapeType="1"/>
            </p:cNvSpPr>
            <p:nvPr/>
          </p:nvSpPr>
          <p:spPr bwMode="auto">
            <a:xfrm>
              <a:off x="1474" y="3385"/>
              <a:ext cx="0" cy="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36925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85"/>
                                        </p:tgtEl>
                                        <p:attrNameLst>
                                          <p:attrName>style.visibility</p:attrName>
                                        </p:attrNameLst>
                                      </p:cBhvr>
                                      <p:to>
                                        <p:strVal val="visible"/>
                                      </p:to>
                                    </p:set>
                                    <p:anim calcmode="lin" valueType="num">
                                      <p:cBhvr additive="base">
                                        <p:cTn id="25" dur="500" fill="hold"/>
                                        <p:tgtEl>
                                          <p:spTgt spid="19485"/>
                                        </p:tgtEl>
                                        <p:attrNameLst>
                                          <p:attrName>ppt_x</p:attrName>
                                        </p:attrNameLst>
                                      </p:cBhvr>
                                      <p:tavLst>
                                        <p:tav tm="0">
                                          <p:val>
                                            <p:strVal val="#ppt_x"/>
                                          </p:val>
                                        </p:tav>
                                        <p:tav tm="100000">
                                          <p:val>
                                            <p:strVal val="#ppt_x"/>
                                          </p:val>
                                        </p:tav>
                                      </p:tavLst>
                                    </p:anim>
                                    <p:anim calcmode="lin" valueType="num">
                                      <p:cBhvr additive="base">
                                        <p:cTn id="26" dur="500" fill="hold"/>
                                        <p:tgtEl>
                                          <p:spTgt spid="19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Przykład - badanie dominacji stochastycznej</a:t>
            </a:r>
          </a:p>
        </p:txBody>
      </p:sp>
      <p:sp>
        <p:nvSpPr>
          <p:cNvPr id="3" name="Symbol zastępczy zawartości 2"/>
          <p:cNvSpPr>
            <a:spLocks noGrp="1"/>
          </p:cNvSpPr>
          <p:nvPr>
            <p:ph sz="quarter" idx="1"/>
          </p:nvPr>
        </p:nvSpPr>
        <p:spPr/>
        <p:txBody>
          <a:bodyPr>
            <a:normAutofit fontScale="62500" lnSpcReduction="20000"/>
          </a:bodyPr>
          <a:lstStyle/>
          <a:p>
            <a:pPr marL="0" indent="0">
              <a:buNone/>
            </a:pPr>
            <a:br>
              <a:rPr lang="en-US" noProof="1">
                <a:latin typeface="Courier New" panose="02070309020205020404" pitchFamily="49" charset="0"/>
                <a:cs typeface="Courier New" panose="02070309020205020404" pitchFamily="49" charset="0"/>
              </a:rPr>
            </a:br>
            <a:r>
              <a:rPr lang="en-US" b="1" noProof="1">
                <a:latin typeface="Courier New" panose="02070309020205020404" pitchFamily="49" charset="0"/>
                <a:cs typeface="Courier New" panose="02070309020205020404" pitchFamily="49" charset="0"/>
              </a:rPr>
              <a:t>import </a:t>
            </a:r>
            <a:r>
              <a:rPr lang="en-US" noProof="1">
                <a:latin typeface="Courier New" panose="02070309020205020404" pitchFamily="49" charset="0"/>
                <a:cs typeface="Courier New" panose="02070309020205020404" pitchFamily="49" charset="0"/>
              </a:rPr>
              <a:t>statsmodels.api as sm</a:t>
            </a:r>
          </a:p>
          <a:p>
            <a:pPr marL="0" indent="0">
              <a:buNone/>
            </a:pPr>
            <a:r>
              <a:rPr lang="en-US" b="1" noProof="1">
                <a:latin typeface="Courier New" panose="02070309020205020404" pitchFamily="49" charset="0"/>
                <a:cs typeface="Courier New" panose="02070309020205020404" pitchFamily="49" charset="0"/>
              </a:rPr>
              <a:t>import </a:t>
            </a:r>
            <a:r>
              <a:rPr lang="en-US" noProof="1">
                <a:latin typeface="Courier New" panose="02070309020205020404" pitchFamily="49" charset="0"/>
                <a:cs typeface="Courier New" panose="02070309020205020404" pitchFamily="49" charset="0"/>
              </a:rPr>
              <a:t>numpy as np</a:t>
            </a:r>
          </a:p>
          <a:p>
            <a:pPr marL="0" indent="0">
              <a:buNone/>
            </a:pPr>
            <a:r>
              <a:rPr lang="en-US" b="1" noProof="1">
                <a:latin typeface="Courier New" panose="02070309020205020404" pitchFamily="49" charset="0"/>
                <a:cs typeface="Courier New" panose="02070309020205020404" pitchFamily="49" charset="0"/>
              </a:rPr>
              <a:t>import </a:t>
            </a:r>
            <a:r>
              <a:rPr lang="en-US" noProof="1">
                <a:latin typeface="Courier New" panose="02070309020205020404" pitchFamily="49" charset="0"/>
                <a:cs typeface="Courier New" panose="02070309020205020404" pitchFamily="49" charset="0"/>
              </a:rPr>
              <a:t>matplotlib.pyplot as plt</a:t>
            </a:r>
          </a:p>
          <a:p>
            <a:pPr marL="0" indent="0">
              <a:buNone/>
            </a:pPr>
            <a:r>
              <a:rPr lang="en-US" noProof="1">
                <a:latin typeface="Courier New" panose="02070309020205020404" pitchFamily="49" charset="0"/>
                <a:cs typeface="Courier New" panose="02070309020205020404" pitchFamily="49" charset="0"/>
              </a:rPr>
              <a:t>plt.cla()</a:t>
            </a:r>
          </a:p>
          <a:p>
            <a:pPr marL="0" indent="0">
              <a:buNone/>
            </a:pPr>
            <a:r>
              <a:rPr lang="en-US" noProof="1">
                <a:latin typeface="Courier New" panose="02070309020205020404" pitchFamily="49" charset="0"/>
                <a:cs typeface="Courier New" panose="02070309020205020404" pitchFamily="49" charset="0"/>
              </a:rPr>
              <a:t>for zakupy in scenariusze:</a:t>
            </a:r>
          </a:p>
          <a:p>
            <a:pPr marL="0" indent="0">
              <a:buNone/>
            </a:pPr>
            <a:r>
              <a:rPr lang="en-US" noProof="1">
                <a:latin typeface="Courier New" panose="02070309020205020404" pitchFamily="49" charset="0"/>
                <a:cs typeface="Courier New" panose="02070309020205020404" pitchFamily="49" charset="0"/>
              </a:rPr>
              <a:t>    x = np.linspace(min(zyski[zakupy]),max(zyski[zakupy]),100)</a:t>
            </a:r>
          </a:p>
          <a:p>
            <a:pPr marL="0" indent="0">
              <a:buNone/>
            </a:pPr>
            <a:r>
              <a:rPr lang="en-US" noProof="1">
                <a:latin typeface="Courier New" panose="02070309020205020404" pitchFamily="49" charset="0"/>
                <a:cs typeface="Courier New" panose="02070309020205020404" pitchFamily="49" charset="0"/>
              </a:rPr>
              <a:t>    ecdf = sm.distributions.ECDF(zyski[zakupy])</a:t>
            </a:r>
          </a:p>
          <a:p>
            <a:pPr marL="0" indent="0">
              <a:buNone/>
            </a:pPr>
            <a:r>
              <a:rPr lang="en-US" noProof="1">
                <a:latin typeface="Courier New" panose="02070309020205020404" pitchFamily="49" charset="0"/>
                <a:cs typeface="Courier New" panose="02070309020205020404" pitchFamily="49" charset="0"/>
              </a:rPr>
              <a:t>    plt.plot(x,ecdf(x), label= "zakupy="+str(zakupy))</a:t>
            </a:r>
          </a:p>
          <a:p>
            <a:pPr marL="0" indent="0">
              <a:buNone/>
            </a:pPr>
            <a:r>
              <a:rPr lang="en-US" noProof="1">
                <a:latin typeface="Courier New" panose="02070309020205020404" pitchFamily="49" charset="0"/>
                <a:cs typeface="Courier New" panose="02070309020205020404" pitchFamily="49" charset="0"/>
              </a:rPr>
              <a:t>x1,x2,y1,y2 = plt.axis()</a:t>
            </a:r>
          </a:p>
          <a:p>
            <a:pPr marL="0" indent="0">
              <a:buNone/>
            </a:pPr>
            <a:r>
              <a:rPr lang="en-US" noProof="1">
                <a:latin typeface="Courier New" panose="02070309020205020404" pitchFamily="49" charset="0"/>
                <a:cs typeface="Courier New" panose="02070309020205020404" pitchFamily="49" charset="0"/>
              </a:rPr>
              <a:t>plt.axis((x1,x2,y1,1.1)) </a:t>
            </a:r>
          </a:p>
          <a:p>
            <a:pPr marL="0" indent="0">
              <a:buNone/>
            </a:pPr>
            <a:r>
              <a:rPr lang="en-US" noProof="1">
                <a:latin typeface="Courier New" panose="02070309020205020404" pitchFamily="49" charset="0"/>
                <a:cs typeface="Courier New" panose="02070309020205020404" pitchFamily="49" charset="0"/>
              </a:rPr>
              <a:t>plt.xlabel('Zysk')</a:t>
            </a:r>
          </a:p>
          <a:p>
            <a:pPr marL="0" indent="0">
              <a:buNone/>
            </a:pPr>
            <a:r>
              <a:rPr lang="en-US" noProof="1">
                <a:latin typeface="Courier New" panose="02070309020205020404" pitchFamily="49" charset="0"/>
                <a:cs typeface="Courier New" panose="02070309020205020404" pitchFamily="49" charset="0"/>
              </a:rPr>
              <a:t>plt.ylabel('Skumulowane prawdopodobienstwo')</a:t>
            </a:r>
          </a:p>
          <a:p>
            <a:pPr marL="0" indent="0">
              <a:buNone/>
            </a:pPr>
            <a:r>
              <a:rPr lang="en-US" noProof="1">
                <a:latin typeface="Courier New" panose="02070309020205020404" pitchFamily="49" charset="0"/>
                <a:cs typeface="Courier New" panose="02070309020205020404" pitchFamily="49" charset="0"/>
              </a:rPr>
              <a:t>plt.title('Dystrybuanty poziomu zyskow')</a:t>
            </a:r>
          </a:p>
          <a:p>
            <a:pPr marL="0" indent="0">
              <a:buNone/>
            </a:pPr>
            <a:r>
              <a:rPr lang="en-US" noProof="1">
                <a:latin typeface="Courier New" panose="02070309020205020404" pitchFamily="49" charset="0"/>
                <a:cs typeface="Courier New" panose="02070309020205020404" pitchFamily="49" charset="0"/>
              </a:rPr>
              <a:t>plt.grid(True)</a:t>
            </a:r>
          </a:p>
          <a:p>
            <a:pPr marL="0" indent="0">
              <a:buNone/>
            </a:pPr>
            <a:r>
              <a:rPr lang="en-US" noProof="1">
                <a:latin typeface="Courier New" panose="02070309020205020404" pitchFamily="49" charset="0"/>
                <a:cs typeface="Courier New" panose="02070309020205020404" pitchFamily="49" charset="0"/>
              </a:rPr>
              <a:t>plt.legend(loc=2)</a:t>
            </a:r>
          </a:p>
          <a:p>
            <a:pPr marL="0" indent="0">
              <a:buNone/>
            </a:pPr>
            <a:r>
              <a:rPr lang="en-US" noProof="1">
                <a:latin typeface="Courier New" panose="02070309020205020404" pitchFamily="49" charset="0"/>
                <a:cs typeface="Courier New" panose="02070309020205020404" pitchFamily="49" charset="0"/>
              </a:rPr>
              <a:t>plt.show()</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168</a:t>
            </a:fld>
            <a:endParaRPr lang="en-GB" dirty="0"/>
          </a:p>
        </p:txBody>
      </p:sp>
    </p:spTree>
    <p:extLst>
      <p:ext uri="{BB962C8B-B14F-4D97-AF65-F5344CB8AC3E}">
        <p14:creationId xmlns:p14="http://schemas.microsoft.com/office/powerpoint/2010/main" val="8504690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Studium przypadku</a:t>
            </a:r>
            <a:br>
              <a:rPr lang="pl-PL" dirty="0"/>
            </a:br>
            <a:r>
              <a:rPr lang="pl-PL" sz="3600" dirty="0"/>
              <a:t>prosty model analizy ubezpieczeniowej</a:t>
            </a:r>
            <a:endParaRPr lang="pl-PL" dirty="0"/>
          </a:p>
        </p:txBody>
      </p:sp>
      <p:sp>
        <p:nvSpPr>
          <p:cNvPr id="3" name="Symbol zastępczy tekstu 2"/>
          <p:cNvSpPr>
            <a:spLocks noGrp="1"/>
          </p:cNvSpPr>
          <p:nvPr>
            <p:ph type="body" idx="1"/>
          </p:nvPr>
        </p:nvSpPr>
        <p:spPr/>
        <p:txBody>
          <a:bodyPr/>
          <a:lstStyle/>
          <a:p>
            <a:endParaRPr lang="pl-PL"/>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169</a:t>
            </a:fld>
            <a:endParaRPr lang="en-GB"/>
          </a:p>
        </p:txBody>
      </p:sp>
    </p:spTree>
    <p:extLst>
      <p:ext uri="{BB962C8B-B14F-4D97-AF65-F5344CB8AC3E}">
        <p14:creationId xmlns:p14="http://schemas.microsoft.com/office/powerpoint/2010/main" val="190373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2266" y="140698"/>
            <a:ext cx="8112741" cy="994172"/>
          </a:xfrm>
        </p:spPr>
        <p:txBody>
          <a:bodyPr>
            <a:normAutofit/>
          </a:bodyPr>
          <a:lstStyle/>
          <a:p>
            <a:r>
              <a:rPr lang="pl-PL" dirty="0"/>
              <a:t>Czas wykonywania vs długość kodu</a:t>
            </a:r>
            <a:endParaRPr lang="en-US"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18" y="1340769"/>
            <a:ext cx="7340920" cy="4901144"/>
          </a:xfrm>
          <a:prstGeom prst="rect">
            <a:avLst/>
          </a:prstGeom>
        </p:spPr>
      </p:pic>
      <p:sp>
        <p:nvSpPr>
          <p:cNvPr id="5" name="Prostokąt 4"/>
          <p:cNvSpPr/>
          <p:nvPr/>
        </p:nvSpPr>
        <p:spPr>
          <a:xfrm>
            <a:off x="984420" y="6379404"/>
            <a:ext cx="7693925" cy="300082"/>
          </a:xfrm>
          <a:prstGeom prst="rect">
            <a:avLst/>
          </a:prstGeom>
        </p:spPr>
        <p:txBody>
          <a:bodyPr wrap="square">
            <a:spAutoFit/>
          </a:bodyPr>
          <a:lstStyle/>
          <a:p>
            <a:r>
              <a:rPr lang="en-US" sz="1350" dirty="0">
                <a:latin typeface="Arial Narrow" panose="020B0606020202030204" pitchFamily="34" charset="0"/>
              </a:rPr>
              <a:t>Source: http://www.oceanographerschoice.com/2016/03/the-julia-language-is-the-way-of-the-future/</a:t>
            </a:r>
          </a:p>
        </p:txBody>
      </p:sp>
    </p:spTree>
    <p:extLst>
      <p:ext uri="{BB962C8B-B14F-4D97-AF65-F5344CB8AC3E}">
        <p14:creationId xmlns:p14="http://schemas.microsoft.com/office/powerpoint/2010/main" val="58327794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Prosty przykład ubezpieczeniowy</a:t>
            </a:r>
          </a:p>
        </p:txBody>
      </p:sp>
      <p:sp>
        <p:nvSpPr>
          <p:cNvPr id="6" name="Symbol zastępczy zawartości 5"/>
          <p:cNvSpPr>
            <a:spLocks noGrp="1"/>
          </p:cNvSpPr>
          <p:nvPr>
            <p:ph sz="quarter" idx="1"/>
          </p:nvPr>
        </p:nvSpPr>
        <p:spPr/>
        <p:txBody>
          <a:bodyPr>
            <a:normAutofit fontScale="92500" lnSpcReduction="20000"/>
          </a:bodyPr>
          <a:lstStyle/>
          <a:p>
            <a:pPr marL="0" indent="0">
              <a:buNone/>
            </a:pPr>
            <a:r>
              <a:rPr lang="pl-PL" dirty="0"/>
              <a:t>Firma ubezpieczeniowa dokonuje rekalkulacje składki dla ubezpieczenia komunikacyjnego.</a:t>
            </a:r>
          </a:p>
          <a:p>
            <a:pPr marL="0" indent="0">
              <a:buNone/>
            </a:pPr>
            <a:r>
              <a:rPr lang="pl-PL" dirty="0"/>
              <a:t>Historyczne dane o liczbie szkód przedstawia tabela:</a:t>
            </a:r>
          </a:p>
          <a:p>
            <a:pPr marL="0" indent="0">
              <a:buNone/>
            </a:pPr>
            <a:endParaRPr lang="pl-PL" dirty="0"/>
          </a:p>
          <a:p>
            <a:pPr marL="0" indent="0">
              <a:buNone/>
            </a:pPr>
            <a:r>
              <a:rPr lang="pl-PL" dirty="0" err="1"/>
              <a:t>l_szkod</a:t>
            </a:r>
            <a:r>
              <a:rPr lang="pl-PL" dirty="0"/>
              <a:t> = {            # liczba </a:t>
            </a:r>
            <a:r>
              <a:rPr lang="pl-PL" dirty="0" err="1"/>
              <a:t>szkod</a:t>
            </a:r>
            <a:r>
              <a:rPr lang="pl-PL" dirty="0"/>
              <a:t> : liczba polis</a:t>
            </a:r>
          </a:p>
          <a:p>
            <a:pPr marL="0" indent="0">
              <a:buNone/>
            </a:pPr>
            <a:r>
              <a:rPr lang="pl-PL" dirty="0"/>
              <a:t>  0 : 3437,</a:t>
            </a:r>
          </a:p>
          <a:p>
            <a:pPr marL="0" indent="0">
              <a:buNone/>
            </a:pPr>
            <a:r>
              <a:rPr lang="pl-PL" dirty="0"/>
              <a:t>  1 : 522,</a:t>
            </a:r>
          </a:p>
          <a:p>
            <a:pPr marL="0" indent="0">
              <a:buNone/>
            </a:pPr>
            <a:r>
              <a:rPr lang="pl-PL" dirty="0"/>
              <a:t>  2 : 40,</a:t>
            </a:r>
          </a:p>
          <a:p>
            <a:pPr marL="0" indent="0">
              <a:buNone/>
            </a:pPr>
            <a:r>
              <a:rPr lang="pl-PL" dirty="0"/>
              <a:t>  3 : 2,</a:t>
            </a:r>
          </a:p>
          <a:p>
            <a:pPr marL="0" indent="0">
              <a:buNone/>
            </a:pPr>
            <a:r>
              <a:rPr lang="pl-PL" dirty="0"/>
              <a:t>  4 : 0,</a:t>
            </a:r>
          </a:p>
          <a:p>
            <a:pPr marL="0" indent="0">
              <a:buNone/>
            </a:pPr>
            <a:r>
              <a:rPr lang="pl-PL" dirty="0"/>
              <a:t>  5 : 0</a:t>
            </a:r>
          </a:p>
          <a:p>
            <a:pPr marL="0" indent="0">
              <a:buNone/>
            </a:pPr>
            <a:r>
              <a:rPr lang="pl-PL" dirty="0"/>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170</a:t>
            </a:fld>
            <a:endParaRPr lang="en-GB"/>
          </a:p>
        </p:txBody>
      </p:sp>
    </p:spTree>
    <p:extLst>
      <p:ext uri="{BB962C8B-B14F-4D97-AF65-F5344CB8AC3E}">
        <p14:creationId xmlns:p14="http://schemas.microsoft.com/office/powerpoint/2010/main" val="15932127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Historia szkód…</a:t>
            </a:r>
          </a:p>
        </p:txBody>
      </p:sp>
      <p:sp>
        <p:nvSpPr>
          <p:cNvPr id="3" name="Symbol zastępczy zawartości 2"/>
          <p:cNvSpPr>
            <a:spLocks noGrp="1"/>
          </p:cNvSpPr>
          <p:nvPr>
            <p:ph sz="quarter" idx="1"/>
          </p:nvPr>
        </p:nvSpPr>
        <p:spPr/>
        <p:txBody>
          <a:bodyPr>
            <a:normAutofit fontScale="92500" lnSpcReduction="20000"/>
          </a:bodyPr>
          <a:lstStyle/>
          <a:p>
            <a:r>
              <a:rPr lang="pl-PL" dirty="0"/>
              <a:t>https://szufel.pl/pliki/szkody.txt</a:t>
            </a:r>
          </a:p>
          <a:p>
            <a:pPr marL="0" indent="0">
              <a:buNone/>
            </a:pPr>
            <a:endParaRPr lang="pl-PL" dirty="0"/>
          </a:p>
          <a:p>
            <a:pPr marL="549910" lvl="2" indent="0">
              <a:buNone/>
            </a:pPr>
            <a:r>
              <a:rPr lang="pl-PL" dirty="0">
                <a:latin typeface="Courier New" panose="02070309020205020404" pitchFamily="49" charset="0"/>
                <a:cs typeface="Courier New" panose="02070309020205020404" pitchFamily="49" charset="0"/>
              </a:rPr>
              <a:t>1;4365</a:t>
            </a:r>
          </a:p>
          <a:p>
            <a:pPr marL="549910" lvl="2" indent="0">
              <a:buNone/>
            </a:pPr>
            <a:r>
              <a:rPr lang="pl-PL" dirty="0">
                <a:latin typeface="Courier New" panose="02070309020205020404" pitchFamily="49" charset="0"/>
                <a:cs typeface="Courier New" panose="02070309020205020404" pitchFamily="49" charset="0"/>
              </a:rPr>
              <a:t>2;27088</a:t>
            </a:r>
          </a:p>
          <a:p>
            <a:pPr marL="549910" lvl="2" indent="0">
              <a:buNone/>
            </a:pPr>
            <a:r>
              <a:rPr lang="pl-PL" dirty="0">
                <a:latin typeface="Courier New" panose="02070309020205020404" pitchFamily="49" charset="0"/>
                <a:cs typeface="Courier New" panose="02070309020205020404" pitchFamily="49" charset="0"/>
              </a:rPr>
              <a:t>3;585</a:t>
            </a:r>
          </a:p>
          <a:p>
            <a:pPr marL="549910" lvl="2" indent="0">
              <a:buNone/>
            </a:pPr>
            <a:r>
              <a:rPr lang="pl-PL" dirty="0">
                <a:latin typeface="Courier New" panose="02070309020205020404" pitchFamily="49" charset="0"/>
                <a:cs typeface="Courier New" panose="02070309020205020404" pitchFamily="49" charset="0"/>
              </a:rPr>
              <a:t>4;1104</a:t>
            </a:r>
          </a:p>
          <a:p>
            <a:pPr marL="549910" lvl="2" indent="0">
              <a:buNone/>
            </a:pPr>
            <a:r>
              <a:rPr lang="pl-PL" dirty="0">
                <a:latin typeface="Courier New" panose="02070309020205020404" pitchFamily="49" charset="0"/>
                <a:cs typeface="Courier New" panose="02070309020205020404" pitchFamily="49" charset="0"/>
              </a:rPr>
              <a:t>5;54581</a:t>
            </a:r>
          </a:p>
          <a:p>
            <a:pPr marL="549910" lvl="2" indent="0">
              <a:buNone/>
            </a:pPr>
            <a:r>
              <a:rPr lang="pl-PL" dirty="0">
                <a:latin typeface="Courier New" panose="02070309020205020404" pitchFamily="49" charset="0"/>
                <a:cs typeface="Courier New" panose="02070309020205020404" pitchFamily="49" charset="0"/>
              </a:rPr>
              <a:t>6;7084</a:t>
            </a:r>
          </a:p>
          <a:p>
            <a:pPr marL="549910" lvl="2" indent="0">
              <a:buNone/>
            </a:pPr>
            <a:r>
              <a:rPr lang="pl-PL" dirty="0">
                <a:latin typeface="Courier New" panose="02070309020205020404" pitchFamily="49" charset="0"/>
                <a:cs typeface="Courier New" panose="02070309020205020404" pitchFamily="49" charset="0"/>
              </a:rPr>
              <a:t>7;819</a:t>
            </a:r>
          </a:p>
          <a:p>
            <a:pPr marL="549910" lvl="2" indent="0">
              <a:buNone/>
            </a:pPr>
            <a:r>
              <a:rPr lang="pl-PL" dirty="0">
                <a:latin typeface="Courier New" panose="02070309020205020404" pitchFamily="49" charset="0"/>
                <a:cs typeface="Courier New" panose="02070309020205020404" pitchFamily="49" charset="0"/>
              </a:rPr>
              <a:t>8;12192</a:t>
            </a:r>
          </a:p>
          <a:p>
            <a:pPr marL="549910" lvl="2" indent="0">
              <a:buNone/>
            </a:pPr>
            <a:r>
              <a:rPr lang="pl-PL" dirty="0">
                <a:latin typeface="Courier New" panose="02070309020205020404" pitchFamily="49" charset="0"/>
                <a:cs typeface="Courier New" panose="02070309020205020404" pitchFamily="49" charset="0"/>
              </a:rPr>
              <a:t>9;1649</a:t>
            </a:r>
          </a:p>
          <a:p>
            <a:pPr marL="549910" lvl="2" indent="0">
              <a:buNone/>
            </a:pPr>
            <a:r>
              <a:rPr lang="pl-PL" dirty="0">
                <a:latin typeface="Courier New" panose="02070309020205020404" pitchFamily="49" charset="0"/>
                <a:cs typeface="Courier New" panose="02070309020205020404" pitchFamily="49" charset="0"/>
              </a:rPr>
              <a:t>10;12609</a:t>
            </a:r>
          </a:p>
          <a:p>
            <a:pPr marL="549910" lvl="2" indent="0">
              <a:buNone/>
            </a:pPr>
            <a:r>
              <a:rPr lang="pl-PL" dirty="0">
                <a:latin typeface="Courier New" panose="02070309020205020404" pitchFamily="49" charset="0"/>
                <a:cs typeface="Courier New" panose="02070309020205020404" pitchFamily="49" charset="0"/>
              </a:rPr>
              <a:t>11;6440</a:t>
            </a:r>
          </a:p>
          <a:p>
            <a:pPr marL="549910" lvl="2" indent="0">
              <a:buNone/>
            </a:pPr>
            <a:r>
              <a:rPr lang="pl-PL" dirty="0">
                <a:latin typeface="Courier New" panose="02070309020205020404" pitchFamily="49" charset="0"/>
                <a:cs typeface="Courier New" panose="02070309020205020404" pitchFamily="49" charset="0"/>
              </a:rPr>
              <a:t>12;1546</a:t>
            </a:r>
          </a:p>
          <a:p>
            <a:pPr marL="549910" lvl="2" indent="0">
              <a:buNone/>
            </a:pPr>
            <a:r>
              <a:rPr lang="pl-PL" dirty="0">
                <a:latin typeface="Courier New" panose="02070309020205020404" pitchFamily="49" charset="0"/>
                <a:cs typeface="Courier New" panose="02070309020205020404" pitchFamily="49" charset="0"/>
              </a:rPr>
              <a:t>13;3656</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171</a:t>
            </a:fld>
            <a:endParaRPr lang="en-GB" dirty="0"/>
          </a:p>
        </p:txBody>
      </p:sp>
    </p:spTree>
    <p:extLst>
      <p:ext uri="{BB962C8B-B14F-4D97-AF65-F5344CB8AC3E}">
        <p14:creationId xmlns:p14="http://schemas.microsoft.com/office/powerpoint/2010/main" val="234447330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Dobór parametrów modelu</a:t>
            </a:r>
          </a:p>
        </p:txBody>
      </p:sp>
      <p:sp>
        <p:nvSpPr>
          <p:cNvPr id="3" name="Symbol zastępczy zawartości 2"/>
          <p:cNvSpPr>
            <a:spLocks noGrp="1"/>
          </p:cNvSpPr>
          <p:nvPr>
            <p:ph sz="quarter" idx="1"/>
          </p:nvPr>
        </p:nvSpPr>
        <p:spPr>
          <a:xfrm>
            <a:off x="914400" y="1447800"/>
            <a:ext cx="7772400" cy="5219700"/>
          </a:xfrm>
        </p:spPr>
        <p:txBody>
          <a:bodyPr>
            <a:normAutofit fontScale="40000" lnSpcReduction="20000"/>
          </a:bodyPr>
          <a:lstStyle/>
          <a:p>
            <a:pPr marL="0" indent="0">
              <a:buNone/>
            </a:pP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csv</a:t>
            </a:r>
            <a:endParaRPr lang="pl-PL" dirty="0">
              <a:latin typeface="Courier New" panose="02070309020205020404" pitchFamily="49" charset="0"/>
              <a:cs typeface="Courier New" panose="02070309020205020404" pitchFamily="49" charset="0"/>
            </a:endParaRPr>
          </a:p>
          <a:p>
            <a:pPr marL="0" indent="0">
              <a:buNone/>
            </a:pPr>
            <a:r>
              <a:rPr lang="pl-PL" dirty="0">
                <a:latin typeface="Courier New" panose="02070309020205020404" pitchFamily="49" charset="0"/>
                <a:cs typeface="Courier New" panose="02070309020205020404" pitchFamily="49" charset="0"/>
              </a:rPr>
              <a:t>import </a:t>
            </a:r>
            <a:r>
              <a:rPr lang="pl-PL" dirty="0" err="1">
                <a:latin typeface="Courier New" panose="02070309020205020404" pitchFamily="49" charset="0"/>
                <a:cs typeface="Courier New" panose="02070309020205020404" pitchFamily="49" charset="0"/>
              </a:rPr>
              <a:t>urllib.request</a:t>
            </a:r>
            <a:r>
              <a:rPr lang="pl-PL" dirty="0">
                <a:latin typeface="Courier New" panose="02070309020205020404" pitchFamily="49" charset="0"/>
                <a:cs typeface="Courier New" panose="02070309020205020404" pitchFamily="49" charset="0"/>
              </a:rPr>
              <a:t> as ul</a:t>
            </a:r>
            <a:r>
              <a:rPr lang="en-US"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urllib2 as ul</a:t>
            </a:r>
          </a:p>
          <a:p>
            <a:pPr marL="0" indent="0">
              <a:buNone/>
            </a:pP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codecs</a:t>
            </a:r>
            <a:endParaRPr lang="pl-PL" dirty="0">
              <a:latin typeface="Courier New" panose="02070309020205020404" pitchFamily="49" charset="0"/>
              <a:cs typeface="Courier New" panose="02070309020205020404" pitchFamily="49" charset="0"/>
            </a:endParaRPr>
          </a:p>
          <a:p>
            <a:pPr marL="0" indent="0">
              <a:buNone/>
            </a:pP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matplotlib.pyplot</a:t>
            </a:r>
            <a:r>
              <a:rPr lang="pl-PL" dirty="0">
                <a:latin typeface="Courier New" panose="02070309020205020404" pitchFamily="49" charset="0"/>
                <a:cs typeface="Courier New" panose="02070309020205020404" pitchFamily="49" charset="0"/>
              </a:rPr>
              <a:t> as </a:t>
            </a:r>
            <a:r>
              <a:rPr lang="pl-PL" dirty="0" err="1">
                <a:latin typeface="Courier New" panose="02070309020205020404" pitchFamily="49" charset="0"/>
                <a:cs typeface="Courier New" panose="02070309020205020404" pitchFamily="49" charset="0"/>
              </a:rPr>
              <a:t>plt</a:t>
            </a:r>
            <a:endParaRPr lang="pl-PL" dirty="0">
              <a:latin typeface="Courier New" panose="02070309020205020404" pitchFamily="49" charset="0"/>
              <a:cs typeface="Courier New" panose="02070309020205020404" pitchFamily="49" charset="0"/>
            </a:endParaRPr>
          </a:p>
          <a:p>
            <a:pPr marL="0" indent="0">
              <a:buNone/>
            </a:pP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scipy</a:t>
            </a:r>
            <a:r>
              <a:rPr lang="pl-PL" dirty="0">
                <a:latin typeface="Courier New" panose="02070309020205020404" pitchFamily="49" charset="0"/>
                <a:cs typeface="Courier New" panose="02070309020205020404" pitchFamily="49" charset="0"/>
              </a:rPr>
              <a:t> as </a:t>
            </a:r>
            <a:r>
              <a:rPr lang="pl-PL" dirty="0" err="1">
                <a:latin typeface="Courier New" panose="02070309020205020404" pitchFamily="49" charset="0"/>
                <a:cs typeface="Courier New" panose="02070309020205020404" pitchFamily="49" charset="0"/>
              </a:rPr>
              <a:t>sc</a:t>
            </a:r>
            <a:endParaRPr lang="pl-PL" dirty="0">
              <a:latin typeface="Courier New" panose="02070309020205020404" pitchFamily="49" charset="0"/>
              <a:cs typeface="Courier New" panose="02070309020205020404" pitchFamily="49" charset="0"/>
            </a:endParaRPr>
          </a:p>
          <a:p>
            <a:pPr marL="0" indent="0">
              <a:buNone/>
            </a:pPr>
            <a:r>
              <a:rPr lang="pl-PL" b="1" dirty="0">
                <a:latin typeface="Courier New" panose="02070309020205020404" pitchFamily="49" charset="0"/>
                <a:cs typeface="Courier New" panose="02070309020205020404" pitchFamily="49" charset="0"/>
              </a:rPr>
              <a:t>from</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scipy.stats.stats</a:t>
            </a: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import</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kstest</a:t>
            </a: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srednia_l_szkod</a:t>
            </a:r>
            <a:r>
              <a:rPr lang="pl-PL" dirty="0">
                <a:latin typeface="Courier New" panose="02070309020205020404" pitchFamily="49" charset="0"/>
                <a:cs typeface="Courier New" panose="02070309020205020404" pitchFamily="49" charset="0"/>
              </a:rPr>
              <a:t> = sum( [x*y for </a:t>
            </a:r>
            <a:r>
              <a:rPr lang="pl-PL" dirty="0" err="1">
                <a:latin typeface="Courier New" panose="02070309020205020404" pitchFamily="49" charset="0"/>
                <a:cs typeface="Courier New" panose="02070309020205020404" pitchFamily="49" charset="0"/>
              </a:rPr>
              <a:t>x,y</a:t>
            </a:r>
            <a:r>
              <a:rPr lang="pl-PL" dirty="0">
                <a:latin typeface="Courier New" panose="02070309020205020404" pitchFamily="49" charset="0"/>
                <a:cs typeface="Courier New" panose="02070309020205020404" pitchFamily="49" charset="0"/>
              </a:rPr>
              <a:t> in </a:t>
            </a:r>
            <a:r>
              <a:rPr lang="pl-PL" dirty="0" err="1">
                <a:latin typeface="Courier New" panose="02070309020205020404" pitchFamily="49" charset="0"/>
                <a:cs typeface="Courier New" panose="02070309020205020404" pitchFamily="49" charset="0"/>
              </a:rPr>
              <a:t>l_szkod.items</a:t>
            </a:r>
            <a:r>
              <a:rPr lang="pl-PL" dirty="0">
                <a:latin typeface="Courier New" panose="02070309020205020404" pitchFamily="49" charset="0"/>
                <a:cs typeface="Courier New" panose="02070309020205020404" pitchFamily="49" charset="0"/>
              </a:rPr>
              <a:t>()] )/sum(</a:t>
            </a:r>
            <a:r>
              <a:rPr lang="pl-PL" dirty="0" err="1">
                <a:latin typeface="Courier New" panose="02070309020205020404" pitchFamily="49" charset="0"/>
                <a:cs typeface="Courier New" panose="02070309020205020404" pitchFamily="49" charset="0"/>
              </a:rPr>
              <a:t>l_szkod.values</a:t>
            </a:r>
            <a:r>
              <a:rPr lang="pl-PL" dirty="0">
                <a:latin typeface="Courier New" panose="02070309020205020404" pitchFamily="49" charset="0"/>
                <a:cs typeface="Courier New" panose="02070309020205020404" pitchFamily="49" charset="0"/>
              </a:rPr>
              <a:t>())</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a:latin typeface="Courier New" panose="02070309020205020404" pitchFamily="49" charset="0"/>
                <a:cs typeface="Courier New" panose="02070309020205020404" pitchFamily="49" charset="0"/>
              </a:rPr>
              <a:t>szkody = []</a:t>
            </a:r>
          </a:p>
          <a:p>
            <a:pPr marL="0" indent="0">
              <a:buNone/>
            </a:pPr>
            <a:r>
              <a:rPr lang="pl-PL" dirty="0" err="1">
                <a:latin typeface="Courier New" panose="02070309020205020404" pitchFamily="49" charset="0"/>
                <a:cs typeface="Courier New" panose="02070309020205020404" pitchFamily="49" charset="0"/>
              </a:rPr>
              <a:t>response</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ul.urlopen</a:t>
            </a:r>
            <a:r>
              <a:rPr lang="pl-PL" dirty="0">
                <a:latin typeface="Courier New" panose="02070309020205020404" pitchFamily="49" charset="0"/>
                <a:cs typeface="Courier New" panose="02070309020205020404" pitchFamily="49" charset="0"/>
              </a:rPr>
              <a:t>('http://szufel.pl/pliki/szkody.txt')</a:t>
            </a:r>
          </a:p>
          <a:p>
            <a:pPr marL="0" indent="0">
              <a:buNone/>
            </a:pPr>
            <a:r>
              <a:rPr lang="pl-PL" dirty="0">
                <a:latin typeface="Courier New" panose="02070309020205020404" pitchFamily="49" charset="0"/>
                <a:cs typeface="Courier New" panose="02070309020205020404" pitchFamily="49" charset="0"/>
              </a:rPr>
              <a:t>data = </a:t>
            </a:r>
            <a:r>
              <a:rPr lang="pl-PL" dirty="0" err="1">
                <a:latin typeface="Courier New" panose="02070309020205020404" pitchFamily="49" charset="0"/>
                <a:cs typeface="Courier New" panose="02070309020205020404" pitchFamily="49" charset="0"/>
              </a:rPr>
              <a:t>csv.reader</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codecs.iterdecode</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response</a:t>
            </a:r>
            <a:r>
              <a:rPr lang="pl-PL" dirty="0">
                <a:latin typeface="Courier New" panose="02070309020205020404" pitchFamily="49" charset="0"/>
                <a:cs typeface="Courier New" panose="02070309020205020404" pitchFamily="49" charset="0"/>
              </a:rPr>
              <a:t>, 'utf-8') ,delimiter=";")</a:t>
            </a:r>
          </a:p>
          <a:p>
            <a:pPr marL="0" indent="0">
              <a:buNone/>
            </a:pPr>
            <a:r>
              <a:rPr lang="pl-PL" b="1" dirty="0">
                <a:latin typeface="Courier New" panose="02070309020205020404" pitchFamily="49" charset="0"/>
                <a:cs typeface="Courier New" panose="02070309020205020404" pitchFamily="49" charset="0"/>
              </a:rPr>
              <a:t>for</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row</a:t>
            </a: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in</a:t>
            </a:r>
            <a:r>
              <a:rPr lang="pl-PL" dirty="0">
                <a:latin typeface="Courier New" panose="02070309020205020404" pitchFamily="49" charset="0"/>
                <a:cs typeface="Courier New" panose="02070309020205020404" pitchFamily="49" charset="0"/>
              </a:rPr>
              <a:t> data:</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szkody.append</a:t>
            </a:r>
            <a:r>
              <a:rPr lang="pl-PL" dirty="0">
                <a:latin typeface="Courier New" panose="02070309020205020404" pitchFamily="49" charset="0"/>
                <a:cs typeface="Courier New" panose="02070309020205020404" pitchFamily="49" charset="0"/>
              </a:rPr>
              <a:t>(</a:t>
            </a:r>
            <a:r>
              <a:rPr lang="pl-PL" b="1" dirty="0" err="1">
                <a:latin typeface="Courier New" panose="02070309020205020404" pitchFamily="49" charset="0"/>
                <a:cs typeface="Courier New" panose="02070309020205020404" pitchFamily="49" charset="0"/>
              </a:rPr>
              <a:t>int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row</a:t>
            </a:r>
            <a:r>
              <a:rPr lang="pl-PL" dirty="0">
                <a:latin typeface="Courier New" panose="02070309020205020404" pitchFamily="49" charset="0"/>
                <a:cs typeface="Courier New" panose="02070309020205020404" pitchFamily="49" charset="0"/>
              </a:rPr>
              <a:t>[1]))</a:t>
            </a:r>
          </a:p>
          <a:p>
            <a:pPr marL="0" indent="0">
              <a:buNone/>
            </a:pPr>
            <a:r>
              <a:rPr lang="pl-PL" dirty="0" err="1">
                <a:latin typeface="Courier New" panose="02070309020205020404" pitchFamily="49" charset="0"/>
                <a:cs typeface="Courier New" panose="02070309020205020404" pitchFamily="49" charset="0"/>
              </a:rPr>
              <a:t>plt.hist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szkody,bins</a:t>
            </a:r>
            <a:r>
              <a:rPr lang="pl-PL" dirty="0">
                <a:latin typeface="Courier New" panose="02070309020205020404" pitchFamily="49" charset="0"/>
                <a:cs typeface="Courier New" panose="02070309020205020404" pitchFamily="49" charset="0"/>
              </a:rPr>
              <a:t>=20)</a:t>
            </a:r>
          </a:p>
          <a:p>
            <a:pPr marL="0" indent="0">
              <a:buNone/>
            </a:pPr>
            <a:r>
              <a:rPr lang="pl-PL" dirty="0" err="1">
                <a:latin typeface="Courier New" panose="02070309020205020404" pitchFamily="49" charset="0"/>
                <a:cs typeface="Courier New" panose="02070309020205020404" pitchFamily="49" charset="0"/>
              </a:rPr>
              <a:t>plt.show</a:t>
            </a:r>
            <a:r>
              <a:rPr lang="pl-PL" dirty="0">
                <a:latin typeface="Courier New" panose="02070309020205020404" pitchFamily="49" charset="0"/>
                <a:cs typeface="Courier New" panose="02070309020205020404" pitchFamily="49" charset="0"/>
              </a:rPr>
              <a:t>() </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szkody_ln</a:t>
            </a:r>
            <a:r>
              <a:rPr lang="pl-PL" dirty="0">
                <a:latin typeface="Courier New" panose="02070309020205020404" pitchFamily="49" charset="0"/>
                <a:cs typeface="Courier New" panose="02070309020205020404" pitchFamily="49" charset="0"/>
              </a:rPr>
              <a:t> = sc.log(szkody)</a:t>
            </a:r>
          </a:p>
          <a:p>
            <a:pPr marL="0" indent="0">
              <a:buNone/>
            </a:pPr>
            <a:r>
              <a:rPr lang="pl-PL" dirty="0" err="1">
                <a:latin typeface="Courier New" panose="02070309020205020404" pitchFamily="49" charset="0"/>
                <a:cs typeface="Courier New" panose="02070309020205020404" pitchFamily="49" charset="0"/>
              </a:rPr>
              <a:t>plt.hist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szkody_ln,bins</a:t>
            </a:r>
            <a:r>
              <a:rPr lang="pl-PL" dirty="0">
                <a:latin typeface="Courier New" panose="02070309020205020404" pitchFamily="49" charset="0"/>
                <a:cs typeface="Courier New" panose="02070309020205020404" pitchFamily="49" charset="0"/>
              </a:rPr>
              <a:t>=20)</a:t>
            </a:r>
          </a:p>
          <a:p>
            <a:pPr marL="0" indent="0">
              <a:buNone/>
            </a:pPr>
            <a:r>
              <a:rPr lang="pl-PL" dirty="0" err="1">
                <a:latin typeface="Courier New" panose="02070309020205020404" pitchFamily="49" charset="0"/>
                <a:cs typeface="Courier New" panose="02070309020205020404" pitchFamily="49" charset="0"/>
              </a:rPr>
              <a:t>plt.show</a:t>
            </a:r>
            <a:r>
              <a:rPr lang="pl-PL" dirty="0">
                <a:latin typeface="Courier New" panose="02070309020205020404" pitchFamily="49" charset="0"/>
                <a:cs typeface="Courier New" panose="02070309020205020404" pitchFamily="49" charset="0"/>
              </a:rPr>
              <a:t>()        </a:t>
            </a:r>
          </a:p>
          <a:p>
            <a:pPr marL="0" indent="0">
              <a:buNone/>
            </a:pPr>
            <a:r>
              <a:rPr lang="pl-PL" dirty="0" err="1">
                <a:latin typeface="Courier New" panose="02070309020205020404" pitchFamily="49" charset="0"/>
                <a:cs typeface="Courier New" panose="02070309020205020404" pitchFamily="49" charset="0"/>
              </a:rPr>
              <a:t>print</a:t>
            </a:r>
            <a:r>
              <a:rPr lang="pl-PL" dirty="0">
                <a:latin typeface="Courier New" panose="02070309020205020404" pitchFamily="49" charset="0"/>
                <a:cs typeface="Courier New" panose="02070309020205020404" pitchFamily="49" charset="0"/>
              </a:rPr>
              <a:t>("Test KS",</a:t>
            </a:r>
            <a:r>
              <a:rPr lang="pl-PL" dirty="0" err="1">
                <a:latin typeface="Courier New" panose="02070309020205020404" pitchFamily="49" charset="0"/>
                <a:cs typeface="Courier New" panose="02070309020205020404" pitchFamily="49" charset="0"/>
              </a:rPr>
              <a:t>kstest</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szkody_ln</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sc.stats.norm.cdf</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args</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sc.mean</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szkody_ln</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sc.std</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szkody_ln</a:t>
            </a:r>
            <a:r>
              <a:rPr lang="pl-PL" dirty="0">
                <a:latin typeface="Courier New" panose="02070309020205020404" pitchFamily="49" charset="0"/>
                <a:cs typeface="Courier New" panose="02070309020205020404" pitchFamily="49" charset="0"/>
              </a:rPr>
              <a:t>))))</a:t>
            </a:r>
          </a:p>
          <a:p>
            <a:pPr marL="0" indent="0">
              <a:buNone/>
            </a:pPr>
            <a:r>
              <a:rPr lang="pl-PL" dirty="0">
                <a:latin typeface="Courier New" panose="02070309020205020404" pitchFamily="49" charset="0"/>
                <a:cs typeface="Courier New" panose="02070309020205020404" pitchFamily="49" charset="0"/>
              </a:rPr>
              <a:t>#H0 – rozkład normalny – p-</a:t>
            </a:r>
            <a:r>
              <a:rPr lang="pl-PL" dirty="0" err="1">
                <a:latin typeface="Courier New" panose="02070309020205020404" pitchFamily="49" charset="0"/>
                <a:cs typeface="Courier New" panose="02070309020205020404" pitchFamily="49" charset="0"/>
              </a:rPr>
              <a:t>value</a:t>
            </a:r>
            <a:r>
              <a:rPr lang="pl-PL" dirty="0">
                <a:latin typeface="Courier New" panose="02070309020205020404" pitchFamily="49" charset="0"/>
                <a:cs typeface="Courier New" panose="02070309020205020404" pitchFamily="49" charset="0"/>
              </a:rPr>
              <a:t>=0.99 brak podstaw do odrzucenia H0</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sr_szkoda_ln</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sc.mean</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szkody_ln</a:t>
            </a:r>
            <a:r>
              <a:rPr lang="pl-PL" dirty="0">
                <a:latin typeface="Courier New" panose="02070309020205020404" pitchFamily="49" charset="0"/>
                <a:cs typeface="Courier New" panose="02070309020205020404" pitchFamily="49" charset="0"/>
              </a:rPr>
              <a:t>)</a:t>
            </a:r>
          </a:p>
          <a:p>
            <a:pPr marL="0" indent="0">
              <a:buNone/>
            </a:pPr>
            <a:r>
              <a:rPr lang="pl-PL" dirty="0" err="1">
                <a:latin typeface="Courier New" panose="02070309020205020404" pitchFamily="49" charset="0"/>
                <a:cs typeface="Courier New" panose="02070309020205020404" pitchFamily="49" charset="0"/>
              </a:rPr>
              <a:t>std_szkoda_ln</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sc.std</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szkody_ln</a:t>
            </a:r>
            <a:r>
              <a:rPr lang="pl-PL" dirty="0">
                <a:latin typeface="Courier New" panose="02070309020205020404" pitchFamily="49" charset="0"/>
                <a:cs typeface="Courier New" panose="020703090202050204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172</a:t>
            </a:fld>
            <a:endParaRPr lang="en-GB" dirty="0"/>
          </a:p>
        </p:txBody>
      </p:sp>
    </p:spTree>
    <p:extLst>
      <p:ext uri="{BB962C8B-B14F-4D97-AF65-F5344CB8AC3E}">
        <p14:creationId xmlns:p14="http://schemas.microsoft.com/office/powerpoint/2010/main" val="5177924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ubezpieczeniowy</a:t>
            </a:r>
          </a:p>
        </p:txBody>
      </p:sp>
      <p:sp>
        <p:nvSpPr>
          <p:cNvPr id="3" name="Symbol zastępczy zawartości 2"/>
          <p:cNvSpPr>
            <a:spLocks noGrp="1"/>
          </p:cNvSpPr>
          <p:nvPr>
            <p:ph sz="quarter" idx="1"/>
          </p:nvPr>
        </p:nvSpPr>
        <p:spPr>
          <a:xfrm>
            <a:off x="914400" y="1447800"/>
            <a:ext cx="7772400" cy="4861520"/>
          </a:xfrm>
        </p:spPr>
        <p:txBody>
          <a:bodyPr>
            <a:noAutofit/>
          </a:bodyPr>
          <a:lstStyle/>
          <a:p>
            <a:pPr marL="0" indent="0">
              <a:buNone/>
            </a:pPr>
            <a:r>
              <a:rPr lang="pl-PL" sz="900" b="1" dirty="0">
                <a:latin typeface="Courier New" panose="02070309020205020404" pitchFamily="49" charset="0"/>
                <a:cs typeface="Courier New" panose="02070309020205020404" pitchFamily="49" charset="0"/>
              </a:rPr>
              <a:t>import</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numpy.random</a:t>
            </a:r>
            <a:r>
              <a:rPr lang="pl-PL" sz="900" dirty="0">
                <a:latin typeface="Courier New" panose="02070309020205020404" pitchFamily="49" charset="0"/>
                <a:cs typeface="Courier New" panose="02070309020205020404" pitchFamily="49" charset="0"/>
              </a:rPr>
              <a:t> </a:t>
            </a:r>
            <a:r>
              <a:rPr lang="pl-PL" sz="900" b="1" dirty="0">
                <a:latin typeface="Courier New" panose="02070309020205020404" pitchFamily="49" charset="0"/>
                <a:cs typeface="Courier New" panose="02070309020205020404" pitchFamily="49" charset="0"/>
              </a:rPr>
              <a:t>as</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rd</a:t>
            </a:r>
            <a:endParaRPr lang="pl-PL" sz="900" dirty="0">
              <a:latin typeface="Courier New" panose="02070309020205020404" pitchFamily="49" charset="0"/>
              <a:cs typeface="Courier New" panose="02070309020205020404" pitchFamily="49" charset="0"/>
            </a:endParaRPr>
          </a:p>
          <a:p>
            <a:pPr marL="0" indent="0">
              <a:buNone/>
            </a:pPr>
            <a:r>
              <a:rPr lang="pl-PL" sz="900" b="1" dirty="0">
                <a:latin typeface="Courier New" panose="02070309020205020404" pitchFamily="49" charset="0"/>
                <a:cs typeface="Courier New" panose="02070309020205020404" pitchFamily="49" charset="0"/>
              </a:rPr>
              <a:t>def</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symuluj_ubezpieczenia</a:t>
            </a:r>
            <a:r>
              <a:rPr lang="pl-PL" sz="900" dirty="0">
                <a:latin typeface="Courier New" panose="02070309020205020404" pitchFamily="49" charset="0"/>
                <a:cs typeface="Courier New" panose="02070309020205020404" pitchFamily="49" charset="0"/>
              </a:rPr>
              <a:t>(l_klientow,nadwyzka,skladka,srednia_l_szkod,sr_szkoda_ln,std_szkoda_ln):</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daty_umow</a:t>
            </a:r>
            <a:r>
              <a:rPr lang="pl-PL" sz="900" dirty="0">
                <a:latin typeface="Courier New" panose="02070309020205020404" pitchFamily="49" charset="0"/>
                <a:cs typeface="Courier New" panose="02070309020205020404" pitchFamily="49" charset="0"/>
              </a:rPr>
              <a:t> = </a:t>
            </a:r>
            <a:r>
              <a:rPr lang="pl-PL" sz="900" dirty="0" err="1">
                <a:latin typeface="Courier New" panose="02070309020205020404" pitchFamily="49" charset="0"/>
                <a:cs typeface="Courier New" panose="02070309020205020404" pitchFamily="49" charset="0"/>
              </a:rPr>
              <a:t>rd.randint</a:t>
            </a:r>
            <a:r>
              <a:rPr lang="pl-PL" sz="900" dirty="0">
                <a:latin typeface="Courier New" panose="02070309020205020404" pitchFamily="49" charset="0"/>
                <a:cs typeface="Courier New" panose="02070309020205020404" pitchFamily="49" charset="0"/>
              </a:rPr>
              <a:t>(0,365, </a:t>
            </a:r>
            <a:r>
              <a:rPr lang="pl-PL" sz="900" dirty="0" err="1">
                <a:latin typeface="Courier New" panose="02070309020205020404" pitchFamily="49" charset="0"/>
                <a:cs typeface="Courier New" panose="02070309020205020404" pitchFamily="49" charset="0"/>
              </a:rPr>
              <a:t>l_klientow</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kal_l_wplat</a:t>
            </a:r>
            <a:r>
              <a:rPr lang="pl-PL" sz="900" dirty="0">
                <a:latin typeface="Courier New" panose="02070309020205020404" pitchFamily="49" charset="0"/>
                <a:cs typeface="Courier New" panose="02070309020205020404" pitchFamily="49" charset="0"/>
              </a:rPr>
              <a:t> = </a:t>
            </a:r>
            <a:r>
              <a:rPr lang="pl-PL" sz="900" dirty="0" err="1">
                <a:latin typeface="Courier New" panose="02070309020205020404" pitchFamily="49" charset="0"/>
                <a:cs typeface="Courier New" panose="02070309020205020404" pitchFamily="49" charset="0"/>
              </a:rPr>
              <a:t>np.zeros</a:t>
            </a:r>
            <a:r>
              <a:rPr lang="pl-PL" sz="900" dirty="0">
                <a:latin typeface="Courier New" panose="02070309020205020404" pitchFamily="49" charset="0"/>
                <a:cs typeface="Courier New" panose="02070309020205020404" pitchFamily="49" charset="0"/>
              </a:rPr>
              <a:t>(365+365+30, </a:t>
            </a:r>
            <a:r>
              <a:rPr lang="pl-PL" sz="900" dirty="0" err="1">
                <a:latin typeface="Courier New" panose="02070309020205020404" pitchFamily="49" charset="0"/>
                <a:cs typeface="Courier New" panose="02070309020205020404" pitchFamily="49" charset="0"/>
              </a:rPr>
              <a:t>dtype</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int</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for </a:t>
            </a:r>
            <a:r>
              <a:rPr lang="pl-PL" sz="900" dirty="0" err="1">
                <a:latin typeface="Courier New" panose="02070309020205020404" pitchFamily="49" charset="0"/>
                <a:cs typeface="Courier New" panose="02070309020205020404" pitchFamily="49" charset="0"/>
              </a:rPr>
              <a:t>dataUmowy</a:t>
            </a:r>
            <a:r>
              <a:rPr lang="pl-PL" sz="900" dirty="0">
                <a:latin typeface="Courier New" panose="02070309020205020404" pitchFamily="49" charset="0"/>
                <a:cs typeface="Courier New" panose="02070309020205020404" pitchFamily="49" charset="0"/>
              </a:rPr>
              <a:t> in </a:t>
            </a:r>
            <a:r>
              <a:rPr lang="pl-PL" sz="900" dirty="0" err="1">
                <a:latin typeface="Courier New" panose="02070309020205020404" pitchFamily="49" charset="0"/>
                <a:cs typeface="Courier New" panose="02070309020205020404" pitchFamily="49" charset="0"/>
              </a:rPr>
              <a:t>daty_umow</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kal_l_wplat</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dataUmowy</a:t>
            </a:r>
            <a:r>
              <a:rPr lang="pl-PL" sz="900" dirty="0">
                <a:latin typeface="Courier New" panose="02070309020205020404" pitchFamily="49" charset="0"/>
                <a:cs typeface="Courier New" panose="02070309020205020404" pitchFamily="49" charset="0"/>
              </a:rPr>
              <a:t>] += 1  </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l_szkod_k</a:t>
            </a:r>
            <a:r>
              <a:rPr lang="pl-PL" sz="900" dirty="0">
                <a:latin typeface="Courier New" panose="02070309020205020404" pitchFamily="49" charset="0"/>
                <a:cs typeface="Courier New" panose="02070309020205020404" pitchFamily="49" charset="0"/>
              </a:rPr>
              <a:t> = </a:t>
            </a:r>
            <a:r>
              <a:rPr lang="pl-PL" sz="900" dirty="0" err="1">
                <a:latin typeface="Courier New" panose="02070309020205020404" pitchFamily="49" charset="0"/>
                <a:cs typeface="Courier New" panose="02070309020205020404" pitchFamily="49" charset="0"/>
              </a:rPr>
              <a:t>rd.poisson</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srednia_l_szkod,l_klientow</a:t>
            </a:r>
            <a:r>
              <a:rPr lang="pl-PL" sz="900" dirty="0">
                <a:latin typeface="Courier New" panose="02070309020205020404" pitchFamily="49" charset="0"/>
                <a:cs typeface="Courier New" panose="02070309020205020404" pitchFamily="49" charset="0"/>
              </a:rPr>
              <a:t>)    </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kal_l_wyplat</a:t>
            </a:r>
            <a:r>
              <a:rPr lang="pl-PL" sz="900" dirty="0">
                <a:latin typeface="Courier New" panose="02070309020205020404" pitchFamily="49" charset="0"/>
                <a:cs typeface="Courier New" panose="02070309020205020404" pitchFamily="49" charset="0"/>
              </a:rPr>
              <a:t> = </a:t>
            </a:r>
            <a:r>
              <a:rPr lang="pl-PL" sz="900" dirty="0" err="1">
                <a:latin typeface="Courier New" panose="02070309020205020404" pitchFamily="49" charset="0"/>
                <a:cs typeface="Courier New" panose="02070309020205020404" pitchFamily="49" charset="0"/>
              </a:rPr>
              <a:t>np.zeros</a:t>
            </a:r>
            <a:r>
              <a:rPr lang="pl-PL" sz="900" dirty="0">
                <a:latin typeface="Courier New" panose="02070309020205020404" pitchFamily="49" charset="0"/>
                <a:cs typeface="Courier New" panose="02070309020205020404" pitchFamily="49" charset="0"/>
              </a:rPr>
              <a:t>(365+365+30, </a:t>
            </a:r>
            <a:r>
              <a:rPr lang="pl-PL" sz="900" dirty="0" err="1">
                <a:latin typeface="Courier New" panose="02070309020205020404" pitchFamily="49" charset="0"/>
                <a:cs typeface="Courier New" panose="02070309020205020404" pitchFamily="49" charset="0"/>
              </a:rPr>
              <a:t>dtype</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int</a:t>
            </a:r>
            <a:r>
              <a:rPr lang="pl-PL" sz="900" dirty="0">
                <a:latin typeface="Courier New" panose="02070309020205020404" pitchFamily="49" charset="0"/>
                <a:cs typeface="Courier New" panose="02070309020205020404" pitchFamily="49" charset="0"/>
              </a:rPr>
              <a:t>") #365 to zapas</a:t>
            </a:r>
          </a:p>
          <a:p>
            <a:pPr marL="0" indent="0">
              <a:buNone/>
            </a:pPr>
            <a:r>
              <a:rPr lang="pl-PL" sz="900" dirty="0">
                <a:latin typeface="Courier New" panose="02070309020205020404" pitchFamily="49" charset="0"/>
                <a:cs typeface="Courier New" panose="02070309020205020404" pitchFamily="49" charset="0"/>
              </a:rPr>
              <a:t>    </a:t>
            </a:r>
            <a:r>
              <a:rPr lang="pl-PL" sz="900" b="1" dirty="0">
                <a:latin typeface="Courier New" panose="02070309020205020404" pitchFamily="49" charset="0"/>
                <a:cs typeface="Courier New" panose="02070309020205020404" pitchFamily="49" charset="0"/>
              </a:rPr>
              <a:t>for</a:t>
            </a:r>
            <a:r>
              <a:rPr lang="pl-PL" sz="900" dirty="0">
                <a:latin typeface="Courier New" panose="02070309020205020404" pitchFamily="49" charset="0"/>
                <a:cs typeface="Courier New" panose="02070309020205020404" pitchFamily="49" charset="0"/>
              </a:rPr>
              <a:t> k </a:t>
            </a:r>
            <a:r>
              <a:rPr lang="pl-PL" sz="900" b="1" dirty="0">
                <a:latin typeface="Courier New" panose="02070309020205020404" pitchFamily="49" charset="0"/>
                <a:cs typeface="Courier New" panose="02070309020205020404" pitchFamily="49" charset="0"/>
              </a:rPr>
              <a:t>in</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range</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l_klientow</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a:t>
            </a:r>
            <a:r>
              <a:rPr lang="pl-PL" sz="900" b="1" dirty="0">
                <a:latin typeface="Courier New" panose="02070309020205020404" pitchFamily="49" charset="0"/>
                <a:cs typeface="Courier New" panose="02070309020205020404" pitchFamily="49" charset="0"/>
              </a:rPr>
              <a:t>for</a:t>
            </a:r>
            <a:r>
              <a:rPr lang="pl-PL" sz="900" dirty="0">
                <a:latin typeface="Courier New" panose="02070309020205020404" pitchFamily="49" charset="0"/>
                <a:cs typeface="Courier New" panose="02070309020205020404" pitchFamily="49" charset="0"/>
              </a:rPr>
              <a:t> s </a:t>
            </a:r>
            <a:r>
              <a:rPr lang="pl-PL" sz="900" b="1" dirty="0">
                <a:latin typeface="Courier New" panose="02070309020205020404" pitchFamily="49" charset="0"/>
                <a:cs typeface="Courier New" panose="02070309020205020404" pitchFamily="49" charset="0"/>
              </a:rPr>
              <a:t>in</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range</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l_szkod_k</a:t>
            </a:r>
            <a:r>
              <a:rPr lang="pl-PL" sz="900" dirty="0">
                <a:latin typeface="Courier New" panose="02070309020205020404" pitchFamily="49" charset="0"/>
                <a:cs typeface="Courier New" panose="02070309020205020404" pitchFamily="49" charset="0"/>
              </a:rPr>
              <a:t>[k]):</a:t>
            </a:r>
          </a:p>
          <a:p>
            <a:pPr marL="0" indent="0">
              <a:buNone/>
            </a:pPr>
            <a:r>
              <a:rPr lang="pl-PL" sz="900" dirty="0">
                <a:latin typeface="Courier New" panose="02070309020205020404" pitchFamily="49" charset="0"/>
                <a:cs typeface="Courier New" panose="02070309020205020404" pitchFamily="49" charset="0"/>
              </a:rPr>
              <a:t>            #dla </a:t>
            </a:r>
            <a:r>
              <a:rPr lang="pl-PL" sz="900" dirty="0" err="1">
                <a:latin typeface="Courier New" panose="02070309020205020404" pitchFamily="49" charset="0"/>
                <a:cs typeface="Courier New" panose="02070309020205020404" pitchFamily="49" charset="0"/>
              </a:rPr>
              <a:t>kazdej</a:t>
            </a:r>
            <a:r>
              <a:rPr lang="pl-PL" sz="900" dirty="0">
                <a:latin typeface="Courier New" panose="02070309020205020404" pitchFamily="49" charset="0"/>
                <a:cs typeface="Courier New" panose="02070309020205020404" pitchFamily="49" charset="0"/>
              </a:rPr>
              <a:t> szkody ustal </a:t>
            </a:r>
            <a:r>
              <a:rPr lang="pl-PL" sz="900" dirty="0" err="1">
                <a:latin typeface="Courier New" panose="02070309020205020404" pitchFamily="49" charset="0"/>
                <a:cs typeface="Courier New" panose="02070309020205020404" pitchFamily="49" charset="0"/>
              </a:rPr>
              <a:t>date</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wyplaty</a:t>
            </a:r>
            <a:endParaRPr lang="pl-PL" sz="900" dirty="0">
              <a:latin typeface="Courier New" panose="02070309020205020404" pitchFamily="49" charset="0"/>
              <a:cs typeface="Courier New" panose="02070309020205020404" pitchFamily="49" charset="0"/>
            </a:endParaRP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data_wyp</a:t>
            </a:r>
            <a:r>
              <a:rPr lang="pl-PL" sz="900" dirty="0">
                <a:latin typeface="Courier New" panose="02070309020205020404" pitchFamily="49" charset="0"/>
                <a:cs typeface="Courier New" panose="02070309020205020404" pitchFamily="49" charset="0"/>
              </a:rPr>
              <a:t> = </a:t>
            </a:r>
            <a:r>
              <a:rPr lang="pl-PL" sz="900" dirty="0" err="1">
                <a:latin typeface="Courier New" panose="02070309020205020404" pitchFamily="49" charset="0"/>
                <a:cs typeface="Courier New" panose="02070309020205020404" pitchFamily="49" charset="0"/>
              </a:rPr>
              <a:t>daty_umow</a:t>
            </a:r>
            <a:r>
              <a:rPr lang="pl-PL" sz="900" dirty="0">
                <a:latin typeface="Courier New" panose="02070309020205020404" pitchFamily="49" charset="0"/>
                <a:cs typeface="Courier New" panose="02070309020205020404" pitchFamily="49" charset="0"/>
              </a:rPr>
              <a:t>[k]+</a:t>
            </a:r>
            <a:r>
              <a:rPr lang="pl-PL" sz="900" dirty="0" err="1">
                <a:latin typeface="Courier New" panose="02070309020205020404" pitchFamily="49" charset="0"/>
                <a:cs typeface="Courier New" panose="02070309020205020404" pitchFamily="49" charset="0"/>
              </a:rPr>
              <a:t>rd.randint</a:t>
            </a:r>
            <a:r>
              <a:rPr lang="pl-PL" sz="900" dirty="0">
                <a:latin typeface="Courier New" panose="02070309020205020404" pitchFamily="49" charset="0"/>
                <a:cs typeface="Courier New" panose="02070309020205020404" pitchFamily="49" charset="0"/>
              </a:rPr>
              <a:t>(0,365)+</a:t>
            </a:r>
            <a:r>
              <a:rPr lang="pl-PL" sz="900" dirty="0" err="1">
                <a:latin typeface="Courier New" panose="02070309020205020404" pitchFamily="49" charset="0"/>
                <a:cs typeface="Courier New" panose="02070309020205020404" pitchFamily="49" charset="0"/>
              </a:rPr>
              <a:t>rd.randint</a:t>
            </a:r>
            <a:r>
              <a:rPr lang="pl-PL" sz="900" dirty="0">
                <a:latin typeface="Courier New" panose="02070309020205020404" pitchFamily="49" charset="0"/>
                <a:cs typeface="Courier New" panose="02070309020205020404" pitchFamily="49" charset="0"/>
              </a:rPr>
              <a:t>(15,30)</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kal_l_wyplat</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data_wyp</a:t>
            </a:r>
            <a:r>
              <a:rPr lang="pl-PL" sz="900" dirty="0">
                <a:latin typeface="Courier New" panose="02070309020205020404" pitchFamily="49" charset="0"/>
                <a:cs typeface="Courier New" panose="02070309020205020404" pitchFamily="49" charset="0"/>
              </a:rPr>
              <a:t>] += 1            </a:t>
            </a:r>
          </a:p>
          <a:p>
            <a:pPr marL="0" indent="0">
              <a:buNone/>
            </a:pPr>
            <a:r>
              <a:rPr lang="pl-PL" sz="900" dirty="0">
                <a:latin typeface="Courier New" panose="02070309020205020404" pitchFamily="49" charset="0"/>
                <a:cs typeface="Courier New" panose="02070309020205020404" pitchFamily="49" charset="0"/>
              </a:rPr>
              <a:t>    </a:t>
            </a:r>
            <a:r>
              <a:rPr lang="pl-PL" sz="900" b="1" dirty="0">
                <a:latin typeface="Courier New" panose="02070309020205020404" pitchFamily="49" charset="0"/>
                <a:cs typeface="Courier New" panose="02070309020205020404" pitchFamily="49" charset="0"/>
              </a:rPr>
              <a:t>for</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dzien</a:t>
            </a:r>
            <a:r>
              <a:rPr lang="pl-PL" sz="900" dirty="0">
                <a:latin typeface="Courier New" panose="02070309020205020404" pitchFamily="49" charset="0"/>
                <a:cs typeface="Courier New" panose="02070309020205020404" pitchFamily="49" charset="0"/>
              </a:rPr>
              <a:t> </a:t>
            </a:r>
            <a:r>
              <a:rPr lang="pl-PL" sz="900" b="1" dirty="0">
                <a:latin typeface="Courier New" panose="02070309020205020404" pitchFamily="49" charset="0"/>
                <a:cs typeface="Courier New" panose="02070309020205020404" pitchFamily="49" charset="0"/>
              </a:rPr>
              <a:t>in</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range</a:t>
            </a:r>
            <a:r>
              <a:rPr lang="pl-PL" sz="900" dirty="0">
                <a:latin typeface="Courier New" panose="02070309020205020404" pitchFamily="49" charset="0"/>
                <a:cs typeface="Courier New" panose="02070309020205020404" pitchFamily="49" charset="0"/>
              </a:rPr>
              <a:t>(len(</a:t>
            </a:r>
            <a:r>
              <a:rPr lang="pl-PL" sz="900" dirty="0" err="1">
                <a:latin typeface="Courier New" panose="02070309020205020404" pitchFamily="49" charset="0"/>
                <a:cs typeface="Courier New" panose="02070309020205020404" pitchFamily="49" charset="0"/>
              </a:rPr>
              <a:t>kal_l_wyplat</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nadwyzka</a:t>
            </a:r>
            <a:r>
              <a:rPr lang="pl-PL" sz="900" dirty="0">
                <a:latin typeface="Courier New" panose="02070309020205020404" pitchFamily="49" charset="0"/>
                <a:cs typeface="Courier New" panose="02070309020205020404" pitchFamily="49" charset="0"/>
              </a:rPr>
              <a:t> += </a:t>
            </a:r>
            <a:r>
              <a:rPr lang="pl-PL" sz="900" dirty="0" err="1">
                <a:latin typeface="Courier New" panose="02070309020205020404" pitchFamily="49" charset="0"/>
                <a:cs typeface="Courier New" panose="02070309020205020404" pitchFamily="49" charset="0"/>
              </a:rPr>
              <a:t>kal_l_wplat</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dzien</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skladka</a:t>
            </a:r>
            <a:endParaRPr lang="pl-PL" sz="900" dirty="0">
              <a:latin typeface="Courier New" panose="02070309020205020404" pitchFamily="49" charset="0"/>
              <a:cs typeface="Courier New" panose="02070309020205020404" pitchFamily="49" charset="0"/>
            </a:endParaRP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l_wyplat</a:t>
            </a:r>
            <a:r>
              <a:rPr lang="pl-PL" sz="900" dirty="0">
                <a:latin typeface="Courier New" panose="02070309020205020404" pitchFamily="49" charset="0"/>
                <a:cs typeface="Courier New" panose="02070309020205020404" pitchFamily="49" charset="0"/>
              </a:rPr>
              <a:t> = </a:t>
            </a:r>
            <a:r>
              <a:rPr lang="pl-PL" sz="900" dirty="0" err="1">
                <a:latin typeface="Courier New" panose="02070309020205020404" pitchFamily="49" charset="0"/>
                <a:cs typeface="Courier New" panose="02070309020205020404" pitchFamily="49" charset="0"/>
              </a:rPr>
              <a:t>kal_l_wyplat</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dzien</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odszkodowania = 0 </a:t>
            </a:r>
          </a:p>
          <a:p>
            <a:pPr marL="0" indent="0">
              <a:buNone/>
            </a:pPr>
            <a:r>
              <a:rPr lang="pl-PL" sz="900" dirty="0">
                <a:latin typeface="Courier New" panose="02070309020205020404" pitchFamily="49" charset="0"/>
                <a:cs typeface="Courier New" panose="02070309020205020404" pitchFamily="49" charset="0"/>
              </a:rPr>
              <a:t>        </a:t>
            </a:r>
            <a:r>
              <a:rPr lang="pl-PL" sz="900" b="1" dirty="0" err="1">
                <a:latin typeface="Courier New" panose="02070309020205020404" pitchFamily="49" charset="0"/>
                <a:cs typeface="Courier New" panose="02070309020205020404" pitchFamily="49" charset="0"/>
              </a:rPr>
              <a:t>if</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l_wyplat</a:t>
            </a:r>
            <a:r>
              <a:rPr lang="pl-PL" sz="900" dirty="0">
                <a:latin typeface="Courier New" panose="02070309020205020404" pitchFamily="49" charset="0"/>
                <a:cs typeface="Courier New" panose="02070309020205020404" pitchFamily="49" charset="0"/>
              </a:rPr>
              <a:t>&gt;0:</a:t>
            </a:r>
          </a:p>
          <a:p>
            <a:pPr marL="0" indent="0">
              <a:buNone/>
            </a:pPr>
            <a:r>
              <a:rPr lang="pl-PL" sz="900" dirty="0">
                <a:latin typeface="Courier New" panose="02070309020205020404" pitchFamily="49" charset="0"/>
                <a:cs typeface="Courier New" panose="02070309020205020404" pitchFamily="49" charset="0"/>
              </a:rPr>
              <a:t>            odszkodowania=</a:t>
            </a:r>
            <a:r>
              <a:rPr lang="pl-PL" sz="900" dirty="0" err="1">
                <a:latin typeface="Courier New" panose="02070309020205020404" pitchFamily="49" charset="0"/>
                <a:cs typeface="Courier New" panose="02070309020205020404" pitchFamily="49" charset="0"/>
              </a:rPr>
              <a:t>np.sum</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rd.lognormal</a:t>
            </a:r>
            <a:r>
              <a:rPr lang="pl-PL" sz="900" dirty="0">
                <a:latin typeface="Courier New" panose="02070309020205020404" pitchFamily="49" charset="0"/>
                <a:cs typeface="Courier New" panose="02070309020205020404" pitchFamily="49" charset="0"/>
              </a:rPr>
              <a:t>(</a:t>
            </a:r>
            <a:r>
              <a:rPr lang="pl-PL" sz="900" dirty="0" err="1">
                <a:latin typeface="Courier New" panose="02070309020205020404" pitchFamily="49" charset="0"/>
                <a:cs typeface="Courier New" panose="02070309020205020404" pitchFamily="49" charset="0"/>
              </a:rPr>
              <a:t>sr_szkoda_ln,std_szkoda_ln,l_wyplat</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a:t>
            </a:r>
            <a:r>
              <a:rPr lang="pl-PL" sz="900" b="1" dirty="0" err="1">
                <a:latin typeface="Courier New" panose="02070309020205020404" pitchFamily="49" charset="0"/>
                <a:cs typeface="Courier New" panose="02070309020205020404" pitchFamily="49" charset="0"/>
              </a:rPr>
              <a:t>if</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nadwyzka</a:t>
            </a:r>
            <a:r>
              <a:rPr lang="pl-PL" sz="900" dirty="0">
                <a:latin typeface="Courier New" panose="02070309020205020404" pitchFamily="49" charset="0"/>
                <a:cs typeface="Courier New" panose="02070309020205020404" pitchFamily="49" charset="0"/>
              </a:rPr>
              <a:t>&lt;odszkodowania):</a:t>
            </a:r>
          </a:p>
          <a:p>
            <a:pPr marL="0" indent="0">
              <a:buNone/>
            </a:pPr>
            <a:r>
              <a:rPr lang="pl-PL" sz="900" dirty="0">
                <a:latin typeface="Courier New" panose="02070309020205020404" pitchFamily="49" charset="0"/>
                <a:cs typeface="Courier New" panose="02070309020205020404" pitchFamily="49" charset="0"/>
              </a:rPr>
              <a:t>           </a:t>
            </a:r>
            <a:r>
              <a:rPr lang="pl-PL" sz="900" b="1" dirty="0">
                <a:latin typeface="Courier New" panose="02070309020205020404" pitchFamily="49" charset="0"/>
                <a:cs typeface="Courier New" panose="02070309020205020404" pitchFamily="49" charset="0"/>
              </a:rPr>
              <a:t>return</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nadwyzka</a:t>
            </a:r>
            <a:r>
              <a:rPr lang="pl-PL" sz="900" dirty="0">
                <a:latin typeface="Courier New" panose="02070309020205020404" pitchFamily="49" charset="0"/>
                <a:cs typeface="Courier New" panose="02070309020205020404" pitchFamily="49" charset="0"/>
              </a:rPr>
              <a:t>-odszkodowania, </a:t>
            </a:r>
            <a:r>
              <a:rPr lang="pl-PL" sz="900" dirty="0" err="1">
                <a:latin typeface="Courier New" panose="02070309020205020404" pitchFamily="49" charset="0"/>
                <a:cs typeface="Courier New" panose="02070309020205020404" pitchFamily="49" charset="0"/>
              </a:rPr>
              <a:t>dzien</a:t>
            </a:r>
            <a:r>
              <a:rPr lang="pl-PL" sz="900" dirty="0">
                <a:latin typeface="Courier New" panose="02070309020205020404" pitchFamily="49" charset="0"/>
                <a:cs typeface="Courier New" panose="02070309020205020404" pitchFamily="49" charset="0"/>
              </a:rPr>
              <a:t>)</a:t>
            </a:r>
          </a:p>
          <a:p>
            <a:pPr marL="0" indent="0">
              <a:buNone/>
            </a:pP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nadwyzka</a:t>
            </a:r>
            <a:r>
              <a:rPr lang="pl-PL" sz="900" dirty="0">
                <a:latin typeface="Courier New" panose="02070309020205020404" pitchFamily="49" charset="0"/>
                <a:cs typeface="Courier New" panose="02070309020205020404" pitchFamily="49" charset="0"/>
              </a:rPr>
              <a:t> -= odszkodowania</a:t>
            </a:r>
          </a:p>
          <a:p>
            <a:pPr marL="0" indent="0">
              <a:buNone/>
            </a:pPr>
            <a:r>
              <a:rPr lang="pl-PL" sz="900" dirty="0">
                <a:latin typeface="Courier New" panose="02070309020205020404" pitchFamily="49" charset="0"/>
                <a:cs typeface="Courier New" panose="02070309020205020404" pitchFamily="49" charset="0"/>
              </a:rPr>
              <a:t>    </a:t>
            </a:r>
            <a:r>
              <a:rPr lang="pl-PL" sz="900" b="1" dirty="0">
                <a:latin typeface="Courier New" panose="02070309020205020404" pitchFamily="49" charset="0"/>
                <a:cs typeface="Courier New" panose="02070309020205020404" pitchFamily="49" charset="0"/>
              </a:rPr>
              <a:t>return</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nadwyzka</a:t>
            </a:r>
            <a:r>
              <a:rPr lang="pl-PL" sz="900" dirty="0">
                <a:latin typeface="Courier New" panose="02070309020205020404" pitchFamily="49" charset="0"/>
                <a:cs typeface="Courier New" panose="02070309020205020404" pitchFamily="49" charset="0"/>
              </a:rPr>
              <a:t>, </a:t>
            </a:r>
            <a:r>
              <a:rPr lang="pl-PL" sz="900" dirty="0" err="1">
                <a:latin typeface="Courier New" panose="02070309020205020404" pitchFamily="49" charset="0"/>
                <a:cs typeface="Courier New" panose="02070309020205020404" pitchFamily="49" charset="0"/>
              </a:rPr>
              <a:t>dzien</a:t>
            </a:r>
            <a:r>
              <a:rPr lang="pl-PL" sz="900" dirty="0">
                <a:latin typeface="Courier New" panose="02070309020205020404" pitchFamily="49" charset="0"/>
                <a:cs typeface="Courier New" panose="020703090202050204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173</a:t>
            </a:fld>
            <a:endParaRPr lang="en-GB" dirty="0"/>
          </a:p>
        </p:txBody>
      </p:sp>
    </p:spTree>
    <p:extLst>
      <p:ext uri="{BB962C8B-B14F-4D97-AF65-F5344CB8AC3E}">
        <p14:creationId xmlns:p14="http://schemas.microsoft.com/office/powerpoint/2010/main" val="20973855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Przeszukiwanie przestrzeni parametrów modelu</a:t>
            </a:r>
          </a:p>
        </p:txBody>
      </p:sp>
      <p:sp>
        <p:nvSpPr>
          <p:cNvPr id="3" name="Symbol zastępczy zawartości 2"/>
          <p:cNvSpPr>
            <a:spLocks noGrp="1"/>
          </p:cNvSpPr>
          <p:nvPr>
            <p:ph sz="quarter" idx="1"/>
          </p:nvPr>
        </p:nvSpPr>
        <p:spPr/>
        <p:txBody>
          <a:bodyPr>
            <a:normAutofit fontScale="40000" lnSpcReduction="20000"/>
          </a:bodyPr>
          <a:lstStyle/>
          <a:p>
            <a:pPr marL="0" indent="0">
              <a:buNone/>
            </a:pPr>
            <a:r>
              <a:rPr lang="pl-PL" b="1" dirty="0">
                <a:latin typeface="Courier New" panose="02070309020205020404" pitchFamily="49" charset="0"/>
                <a:cs typeface="Courier New" panose="02070309020205020404" pitchFamily="49" charset="0"/>
              </a:rPr>
              <a:t>def</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run_symulacja</a:t>
            </a:r>
            <a:r>
              <a:rPr lang="pl-PL" dirty="0">
                <a:latin typeface="Courier New" panose="02070309020205020404" pitchFamily="49" charset="0"/>
                <a:cs typeface="Courier New" panose="02070309020205020404" pitchFamily="49" charset="0"/>
              </a:rPr>
              <a:t>(blok):</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l_szkod</a:t>
            </a:r>
            <a:r>
              <a:rPr lang="pl-PL" dirty="0">
                <a:latin typeface="Courier New" panose="02070309020205020404" pitchFamily="49" charset="0"/>
                <a:cs typeface="Courier New" panose="02070309020205020404" pitchFamily="49" charset="0"/>
              </a:rPr>
              <a:t> = {            # liczba </a:t>
            </a:r>
            <a:r>
              <a:rPr lang="pl-PL" dirty="0" err="1">
                <a:latin typeface="Courier New" panose="02070309020205020404" pitchFamily="49" charset="0"/>
                <a:cs typeface="Courier New" panose="02070309020205020404" pitchFamily="49" charset="0"/>
              </a:rPr>
              <a:t>szkod</a:t>
            </a:r>
            <a:r>
              <a:rPr lang="pl-PL" dirty="0">
                <a:latin typeface="Courier New" panose="02070309020205020404" pitchFamily="49" charset="0"/>
                <a:cs typeface="Courier New" panose="02070309020205020404" pitchFamily="49" charset="0"/>
              </a:rPr>
              <a:t> : liczba polis</a:t>
            </a:r>
          </a:p>
          <a:p>
            <a:pPr marL="0" indent="0">
              <a:buNone/>
            </a:pPr>
            <a:r>
              <a:rPr lang="pl-PL" dirty="0">
                <a:latin typeface="Courier New" panose="02070309020205020404" pitchFamily="49" charset="0"/>
                <a:cs typeface="Courier New" panose="02070309020205020404" pitchFamily="49" charset="0"/>
              </a:rPr>
              <a:t>      0 : 3437,</a:t>
            </a:r>
          </a:p>
          <a:p>
            <a:pPr marL="0" indent="0">
              <a:buNone/>
            </a:pPr>
            <a:r>
              <a:rPr lang="pl-PL" dirty="0">
                <a:latin typeface="Courier New" panose="02070309020205020404" pitchFamily="49" charset="0"/>
                <a:cs typeface="Courier New" panose="02070309020205020404" pitchFamily="49" charset="0"/>
              </a:rPr>
              <a:t>      1 : 522,</a:t>
            </a:r>
          </a:p>
          <a:p>
            <a:pPr marL="0" indent="0">
              <a:buNone/>
            </a:pPr>
            <a:r>
              <a:rPr lang="pl-PL" dirty="0">
                <a:latin typeface="Courier New" panose="02070309020205020404" pitchFamily="49" charset="0"/>
                <a:cs typeface="Courier New" panose="02070309020205020404" pitchFamily="49" charset="0"/>
              </a:rPr>
              <a:t>      2 : 40,</a:t>
            </a:r>
          </a:p>
          <a:p>
            <a:pPr marL="0" indent="0">
              <a:buNone/>
            </a:pPr>
            <a:r>
              <a:rPr lang="pl-PL" dirty="0">
                <a:latin typeface="Courier New" panose="02070309020205020404" pitchFamily="49" charset="0"/>
                <a:cs typeface="Courier New" panose="02070309020205020404" pitchFamily="49" charset="0"/>
              </a:rPr>
              <a:t>      3 : 2,</a:t>
            </a:r>
          </a:p>
          <a:p>
            <a:pPr marL="0" indent="0">
              <a:buNone/>
            </a:pPr>
            <a:r>
              <a:rPr lang="pl-PL" dirty="0">
                <a:latin typeface="Courier New" panose="02070309020205020404" pitchFamily="49" charset="0"/>
                <a:cs typeface="Courier New" panose="02070309020205020404" pitchFamily="49" charset="0"/>
              </a:rPr>
              <a:t>      4 : 0,</a:t>
            </a:r>
          </a:p>
          <a:p>
            <a:pPr marL="0" indent="0">
              <a:buNone/>
            </a:pPr>
            <a:r>
              <a:rPr lang="pl-PL" dirty="0">
                <a:latin typeface="Courier New" panose="02070309020205020404" pitchFamily="49" charset="0"/>
                <a:cs typeface="Courier New" panose="02070309020205020404" pitchFamily="49" charset="0"/>
              </a:rPr>
              <a:t>      5 : 0</a:t>
            </a:r>
          </a:p>
          <a:p>
            <a:pPr marL="0" indent="0">
              <a:buNone/>
            </a:pPr>
            <a:r>
              <a:rPr lang="pl-PL" dirty="0">
                <a:latin typeface="Courier New" panose="02070309020205020404" pitchFamily="49" charset="0"/>
                <a:cs typeface="Courier New" panose="02070309020205020404" pitchFamily="49" charset="0"/>
              </a:rPr>
              <a:t>    }    </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srednia_l_szkod</a:t>
            </a:r>
            <a:r>
              <a:rPr lang="pl-PL" dirty="0">
                <a:latin typeface="Courier New" panose="02070309020205020404" pitchFamily="49" charset="0"/>
                <a:cs typeface="Courier New" panose="02070309020205020404" pitchFamily="49" charset="0"/>
              </a:rPr>
              <a:t> = sum( [x*y for </a:t>
            </a:r>
            <a:r>
              <a:rPr lang="pl-PL" dirty="0" err="1">
                <a:latin typeface="Courier New" panose="02070309020205020404" pitchFamily="49" charset="0"/>
                <a:cs typeface="Courier New" panose="02070309020205020404" pitchFamily="49" charset="0"/>
              </a:rPr>
              <a:t>x,y</a:t>
            </a:r>
            <a:r>
              <a:rPr lang="pl-PL" dirty="0">
                <a:latin typeface="Courier New" panose="02070309020205020404" pitchFamily="49" charset="0"/>
                <a:cs typeface="Courier New" panose="02070309020205020404" pitchFamily="49" charset="0"/>
              </a:rPr>
              <a:t> in </a:t>
            </a:r>
            <a:r>
              <a:rPr lang="pl-PL" dirty="0" err="1">
                <a:latin typeface="Courier New" panose="02070309020205020404" pitchFamily="49" charset="0"/>
                <a:cs typeface="Courier New" panose="02070309020205020404" pitchFamily="49" charset="0"/>
              </a:rPr>
              <a:t>l_szkod.items</a:t>
            </a:r>
            <a:r>
              <a:rPr lang="pl-PL" dirty="0">
                <a:latin typeface="Courier New" panose="02070309020205020404" pitchFamily="49" charset="0"/>
                <a:cs typeface="Courier New" panose="02070309020205020404" pitchFamily="49" charset="0"/>
              </a:rPr>
              <a:t>()] )*1./sum(</a:t>
            </a:r>
            <a:r>
              <a:rPr lang="pl-PL" dirty="0" err="1">
                <a:latin typeface="Courier New" panose="02070309020205020404" pitchFamily="49" charset="0"/>
                <a:cs typeface="Courier New" panose="02070309020205020404" pitchFamily="49" charset="0"/>
              </a:rPr>
              <a:t>l_szkod.values</a:t>
            </a:r>
            <a:r>
              <a:rPr lang="pl-PL" dirty="0">
                <a:latin typeface="Courier New" panose="02070309020205020404" pitchFamily="49" charset="0"/>
                <a:cs typeface="Courier New" panose="02070309020205020404" pitchFamily="49" charset="0"/>
              </a:rPr>
              <a:t>())</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sr_szkoda_ln</a:t>
            </a:r>
            <a:r>
              <a:rPr lang="pl-PL" dirty="0">
                <a:latin typeface="Courier New" panose="02070309020205020404" pitchFamily="49" charset="0"/>
                <a:cs typeface="Courier New" panose="02070309020205020404" pitchFamily="49" charset="0"/>
              </a:rPr>
              <a:t> = 7.9953648143576634</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std_szkoda_ln</a:t>
            </a:r>
            <a:r>
              <a:rPr lang="pl-PL" dirty="0">
                <a:latin typeface="Courier New" panose="02070309020205020404" pitchFamily="49" charset="0"/>
                <a:cs typeface="Courier New" panose="02070309020205020404" pitchFamily="49" charset="0"/>
              </a:rPr>
              <a:t> = 0.9644771368064744</a:t>
            </a:r>
          </a:p>
          <a:p>
            <a:pPr marL="0" indent="0">
              <a:buNone/>
            </a:pP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with</a:t>
            </a:r>
            <a:r>
              <a:rPr lang="pl-PL" dirty="0">
                <a:latin typeface="Courier New" panose="02070309020205020404" pitchFamily="49" charset="0"/>
                <a:cs typeface="Courier New" panose="02070309020205020404" pitchFamily="49" charset="0"/>
              </a:rPr>
              <a:t> open("C:\\temp\\wynik"+</a:t>
            </a:r>
            <a:r>
              <a:rPr lang="pl-PL" dirty="0" err="1">
                <a:latin typeface="Courier New" panose="02070309020205020404" pitchFamily="49" charset="0"/>
                <a:cs typeface="Courier New" panose="02070309020205020404" pitchFamily="49" charset="0"/>
              </a:rPr>
              <a:t>str</a:t>
            </a:r>
            <a:r>
              <a:rPr lang="pl-PL" dirty="0">
                <a:latin typeface="Courier New" panose="02070309020205020404" pitchFamily="49" charset="0"/>
                <a:cs typeface="Courier New" panose="02070309020205020404" pitchFamily="49" charset="0"/>
              </a:rPr>
              <a:t>(blok)+".</a:t>
            </a:r>
            <a:r>
              <a:rPr lang="pl-PL" dirty="0" err="1">
                <a:latin typeface="Courier New" panose="02070309020205020404" pitchFamily="49" charset="0"/>
                <a:cs typeface="Courier New" panose="02070309020205020404" pitchFamily="49" charset="0"/>
              </a:rPr>
              <a:t>txt","w</a:t>
            </a: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as</a:t>
            </a:r>
            <a:r>
              <a:rPr lang="pl-PL" dirty="0">
                <a:latin typeface="Courier New" panose="02070309020205020404" pitchFamily="49" charset="0"/>
                <a:cs typeface="Courier New" panose="02070309020205020404" pitchFamily="49" charset="0"/>
              </a:rPr>
              <a:t> f:</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cs</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csv.writer</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f,delimiter</a:t>
            </a:r>
            <a:r>
              <a:rPr lang="pl-PL" dirty="0">
                <a:latin typeface="Courier New" panose="02070309020205020404" pitchFamily="49" charset="0"/>
                <a:cs typeface="Courier New" panose="02070309020205020404" pitchFamily="49" charset="0"/>
              </a:rPr>
              <a:t>="\t",</a:t>
            </a:r>
            <a:r>
              <a:rPr lang="pl-PL" dirty="0" err="1">
                <a:latin typeface="Courier New" panose="02070309020205020404" pitchFamily="49" charset="0"/>
                <a:cs typeface="Courier New" panose="02070309020205020404" pitchFamily="49" charset="0"/>
              </a:rPr>
              <a:t>quotechar</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None</a:t>
            </a:r>
            <a:r>
              <a:rPr lang="pl-PL" dirty="0">
                <a:latin typeface="Courier New" panose="02070309020205020404" pitchFamily="49" charset="0"/>
                <a:cs typeface="Courier New" panose="02070309020205020404" pitchFamily="49" charset="0"/>
              </a:rPr>
              <a:t>)    </a:t>
            </a:r>
          </a:p>
          <a:p>
            <a:pPr marL="0" indent="0">
              <a:buNone/>
            </a:pP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for</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skladka</a:t>
            </a: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in</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range</a:t>
            </a:r>
            <a:r>
              <a:rPr lang="pl-PL" dirty="0">
                <a:latin typeface="Courier New" panose="02070309020205020404" pitchFamily="49" charset="0"/>
                <a:cs typeface="Courier New" panose="02070309020205020404" pitchFamily="49" charset="0"/>
              </a:rPr>
              <a:t>(500+blok*100,500+(blok+1)*100,25):</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rd.seed</a:t>
            </a:r>
            <a:r>
              <a:rPr lang="pl-PL" dirty="0">
                <a:latin typeface="Courier New" panose="02070309020205020404" pitchFamily="49" charset="0"/>
                <a:cs typeface="Courier New" panose="02070309020205020404" pitchFamily="49" charset="0"/>
              </a:rPr>
              <a:t>(0)</a:t>
            </a:r>
          </a:p>
          <a:p>
            <a:pPr marL="0" indent="0">
              <a:buNone/>
            </a:pPr>
            <a:r>
              <a:rPr lang="pl-PL" dirty="0">
                <a:latin typeface="Courier New" panose="02070309020205020404" pitchFamily="49" charset="0"/>
                <a:cs typeface="Courier New" panose="02070309020205020404" pitchFamily="49" charset="0"/>
              </a:rPr>
              <a:t>            wyniki=[</a:t>
            </a:r>
            <a:r>
              <a:rPr lang="pl-PL" dirty="0" err="1">
                <a:latin typeface="Courier New" panose="02070309020205020404" pitchFamily="49" charset="0"/>
                <a:cs typeface="Courier New" panose="02070309020205020404" pitchFamily="49" charset="0"/>
              </a:rPr>
              <a:t>symuluj_ubezpieczenia</a:t>
            </a:r>
            <a:r>
              <a:rPr lang="pl-PL" dirty="0">
                <a:latin typeface="Courier New" panose="02070309020205020404" pitchFamily="49" charset="0"/>
                <a:cs typeface="Courier New" panose="02070309020205020404" pitchFamily="49" charset="0"/>
              </a:rPr>
              <a:t>(10000,10000,\</a:t>
            </a:r>
            <a:br>
              <a:rPr lang="pl-PL" dirty="0">
                <a:latin typeface="Courier New" panose="02070309020205020404" pitchFamily="49" charset="0"/>
                <a:cs typeface="Courier New" panose="02070309020205020404" pitchFamily="49" charset="0"/>
              </a:rPr>
            </a:b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skladka,srednia_l_szkod,sr_szkoda_ln,std_szkoda_ln</a:t>
            </a:r>
            <a:r>
              <a:rPr lang="pl-PL" dirty="0">
                <a:latin typeface="Courier New" panose="02070309020205020404" pitchFamily="49" charset="0"/>
                <a:cs typeface="Courier New" panose="02070309020205020404" pitchFamily="49" charset="0"/>
              </a:rPr>
              <a:t>) \</a:t>
            </a:r>
          </a:p>
          <a:p>
            <a:pPr marL="0" indent="0">
              <a:buNone/>
            </a:pPr>
            <a:r>
              <a:rPr lang="pl-PL"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for</a:t>
            </a:r>
            <a:r>
              <a:rPr lang="pl-PL" dirty="0">
                <a:latin typeface="Courier New" panose="02070309020205020404" pitchFamily="49" charset="0"/>
                <a:cs typeface="Courier New" panose="02070309020205020404" pitchFamily="49" charset="0"/>
              </a:rPr>
              <a:t> i </a:t>
            </a:r>
            <a:r>
              <a:rPr lang="pl-PL" b="1" dirty="0">
                <a:latin typeface="Courier New" panose="02070309020205020404" pitchFamily="49" charset="0"/>
                <a:cs typeface="Courier New" panose="02070309020205020404" pitchFamily="49" charset="0"/>
              </a:rPr>
              <a:t>in</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range</a:t>
            </a:r>
            <a:r>
              <a:rPr lang="pl-PL" dirty="0">
                <a:latin typeface="Courier New" panose="02070309020205020404" pitchFamily="49" charset="0"/>
                <a:cs typeface="Courier New" panose="02070309020205020404" pitchFamily="49" charset="0"/>
              </a:rPr>
              <a:t>(100)]</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srednia</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np.mean</a:t>
            </a:r>
            <a:r>
              <a:rPr lang="pl-PL" dirty="0">
                <a:latin typeface="Courier New" panose="02070309020205020404" pitchFamily="49" charset="0"/>
                <a:cs typeface="Courier New" panose="02070309020205020404" pitchFamily="49" charset="0"/>
              </a:rPr>
              <a:t>([x[0] </a:t>
            </a:r>
            <a:r>
              <a:rPr lang="pl-PL" b="1" dirty="0">
                <a:latin typeface="Courier New" panose="02070309020205020404" pitchFamily="49" charset="0"/>
                <a:cs typeface="Courier New" panose="02070309020205020404" pitchFamily="49" charset="0"/>
              </a:rPr>
              <a:t>for</a:t>
            </a:r>
            <a:r>
              <a:rPr lang="pl-PL" dirty="0">
                <a:latin typeface="Courier New" panose="02070309020205020404" pitchFamily="49" charset="0"/>
                <a:cs typeface="Courier New" panose="02070309020205020404" pitchFamily="49" charset="0"/>
              </a:rPr>
              <a:t> x </a:t>
            </a:r>
            <a:r>
              <a:rPr lang="pl-PL" b="1" dirty="0">
                <a:latin typeface="Courier New" panose="02070309020205020404" pitchFamily="49" charset="0"/>
                <a:cs typeface="Courier New" panose="02070309020205020404" pitchFamily="49" charset="0"/>
              </a:rPr>
              <a:t>in</a:t>
            </a:r>
            <a:r>
              <a:rPr lang="pl-PL" dirty="0">
                <a:latin typeface="Courier New" panose="02070309020205020404" pitchFamily="49" charset="0"/>
                <a:cs typeface="Courier New" panose="02070309020205020404" pitchFamily="49" charset="0"/>
              </a:rPr>
              <a:t> wyniki </a:t>
            </a:r>
            <a:r>
              <a:rPr lang="pl-PL" b="1" dirty="0" err="1">
                <a:latin typeface="Courier New" panose="02070309020205020404" pitchFamily="49" charset="0"/>
                <a:cs typeface="Courier New" panose="02070309020205020404" pitchFamily="49" charset="0"/>
              </a:rPr>
              <a:t>if</a:t>
            </a:r>
            <a:r>
              <a:rPr lang="pl-PL" dirty="0">
                <a:latin typeface="Courier New" panose="02070309020205020404" pitchFamily="49" charset="0"/>
                <a:cs typeface="Courier New" panose="02070309020205020404" pitchFamily="49" charset="0"/>
              </a:rPr>
              <a:t> x[0] &gt;= 0])</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liczba_ruin</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np.sum</a:t>
            </a:r>
            <a:r>
              <a:rPr lang="pl-PL" dirty="0">
                <a:latin typeface="Courier New" panose="02070309020205020404" pitchFamily="49" charset="0"/>
                <a:cs typeface="Courier New" panose="02070309020205020404" pitchFamily="49" charset="0"/>
              </a:rPr>
              <a:t>([1 </a:t>
            </a:r>
            <a:r>
              <a:rPr lang="pl-PL" b="1" dirty="0">
                <a:latin typeface="Courier New" panose="02070309020205020404" pitchFamily="49" charset="0"/>
                <a:cs typeface="Courier New" panose="02070309020205020404" pitchFamily="49" charset="0"/>
              </a:rPr>
              <a:t>for</a:t>
            </a:r>
            <a:r>
              <a:rPr lang="pl-PL" dirty="0">
                <a:latin typeface="Courier New" panose="02070309020205020404" pitchFamily="49" charset="0"/>
                <a:cs typeface="Courier New" panose="02070309020205020404" pitchFamily="49" charset="0"/>
              </a:rPr>
              <a:t> x </a:t>
            </a:r>
            <a:r>
              <a:rPr lang="pl-PL" b="1" dirty="0">
                <a:latin typeface="Courier New" panose="02070309020205020404" pitchFamily="49" charset="0"/>
                <a:cs typeface="Courier New" panose="02070309020205020404" pitchFamily="49" charset="0"/>
              </a:rPr>
              <a:t>in</a:t>
            </a:r>
            <a:r>
              <a:rPr lang="pl-PL" dirty="0">
                <a:latin typeface="Courier New" panose="02070309020205020404" pitchFamily="49" charset="0"/>
                <a:cs typeface="Courier New" panose="02070309020205020404" pitchFamily="49" charset="0"/>
              </a:rPr>
              <a:t> wyniki </a:t>
            </a:r>
            <a:r>
              <a:rPr lang="pl-PL" b="1" dirty="0" err="1">
                <a:latin typeface="Courier New" panose="02070309020205020404" pitchFamily="49" charset="0"/>
                <a:cs typeface="Courier New" panose="02070309020205020404" pitchFamily="49" charset="0"/>
              </a:rPr>
              <a:t>if</a:t>
            </a:r>
            <a:r>
              <a:rPr lang="pl-PL" dirty="0">
                <a:latin typeface="Courier New" panose="02070309020205020404" pitchFamily="49" charset="0"/>
                <a:cs typeface="Courier New" panose="02070309020205020404" pitchFamily="49" charset="0"/>
              </a:rPr>
              <a:t> x[0] &lt; 0])</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sredni_dzien_ruiny</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np.mean</a:t>
            </a:r>
            <a:r>
              <a:rPr lang="pl-PL" dirty="0">
                <a:latin typeface="Courier New" panose="02070309020205020404" pitchFamily="49" charset="0"/>
                <a:cs typeface="Courier New" panose="02070309020205020404" pitchFamily="49" charset="0"/>
              </a:rPr>
              <a:t>([x[1] </a:t>
            </a:r>
            <a:r>
              <a:rPr lang="pl-PL" b="1" dirty="0">
                <a:latin typeface="Courier New" panose="02070309020205020404" pitchFamily="49" charset="0"/>
                <a:cs typeface="Courier New" panose="02070309020205020404" pitchFamily="49" charset="0"/>
              </a:rPr>
              <a:t>for</a:t>
            </a:r>
            <a:r>
              <a:rPr lang="pl-PL" dirty="0">
                <a:latin typeface="Courier New" panose="02070309020205020404" pitchFamily="49" charset="0"/>
                <a:cs typeface="Courier New" panose="02070309020205020404" pitchFamily="49" charset="0"/>
              </a:rPr>
              <a:t> x </a:t>
            </a:r>
            <a:r>
              <a:rPr lang="pl-PL" b="1" dirty="0">
                <a:latin typeface="Courier New" panose="02070309020205020404" pitchFamily="49" charset="0"/>
                <a:cs typeface="Courier New" panose="02070309020205020404" pitchFamily="49" charset="0"/>
              </a:rPr>
              <a:t>in</a:t>
            </a:r>
            <a:r>
              <a:rPr lang="pl-PL" dirty="0">
                <a:latin typeface="Courier New" panose="02070309020205020404" pitchFamily="49" charset="0"/>
                <a:cs typeface="Courier New" panose="02070309020205020404" pitchFamily="49" charset="0"/>
              </a:rPr>
              <a:t> wyniki </a:t>
            </a:r>
            <a:r>
              <a:rPr lang="pl-PL" b="1" dirty="0" err="1">
                <a:latin typeface="Courier New" panose="02070309020205020404" pitchFamily="49" charset="0"/>
                <a:cs typeface="Courier New" panose="02070309020205020404" pitchFamily="49" charset="0"/>
              </a:rPr>
              <a:t>if</a:t>
            </a:r>
            <a:r>
              <a:rPr lang="pl-PL" dirty="0">
                <a:latin typeface="Courier New" panose="02070309020205020404" pitchFamily="49" charset="0"/>
                <a:cs typeface="Courier New" panose="02070309020205020404" pitchFamily="49" charset="0"/>
              </a:rPr>
              <a:t> x[0] &lt; 0])            </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cs.writerow</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skladka,srednia,liczba_ruin,sredni_dzien_ruiny</a:t>
            </a:r>
            <a:r>
              <a:rPr lang="pl-PL" dirty="0">
                <a:latin typeface="Courier New" panose="02070309020205020404" pitchFamily="49" charset="0"/>
                <a:cs typeface="Courier New" panose="020703090202050204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174</a:t>
            </a:fld>
            <a:endParaRPr lang="en-GB" dirty="0"/>
          </a:p>
        </p:txBody>
      </p:sp>
    </p:spTree>
    <p:extLst>
      <p:ext uri="{BB962C8B-B14F-4D97-AF65-F5344CB8AC3E}">
        <p14:creationId xmlns:p14="http://schemas.microsoft.com/office/powerpoint/2010/main" val="12312966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noProof="1"/>
              <a:t>Analiza sieci w języku Python</a:t>
            </a:r>
          </a:p>
        </p:txBody>
      </p:sp>
      <p:sp>
        <p:nvSpPr>
          <p:cNvPr id="6" name="Symbol zastępczy tekstu 5"/>
          <p:cNvSpPr>
            <a:spLocks noGrp="1"/>
          </p:cNvSpPr>
          <p:nvPr>
            <p:ph type="body" idx="1"/>
          </p:nvPr>
        </p:nvSpPr>
        <p:spPr/>
        <p:txBody>
          <a:bodyPr/>
          <a:lstStyle/>
          <a:p>
            <a:endParaRPr lang="en-US"/>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175</a:t>
            </a:fld>
            <a:endParaRPr lang="en-GB" dirty="0"/>
          </a:p>
        </p:txBody>
      </p:sp>
    </p:spTree>
    <p:extLst>
      <p:ext uri="{BB962C8B-B14F-4D97-AF65-F5344CB8AC3E}">
        <p14:creationId xmlns:p14="http://schemas.microsoft.com/office/powerpoint/2010/main" val="5944321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Sieci społeczne</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176</a:t>
            </a:fld>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72" y="1844824"/>
            <a:ext cx="7704856" cy="477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900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Sieci elektryczne </a:t>
            </a:r>
          </a:p>
        </p:txBody>
      </p:sp>
      <p:sp>
        <p:nvSpPr>
          <p:cNvPr id="3" name="Content Placeholder 2"/>
          <p:cNvSpPr>
            <a:spLocks noGrp="1"/>
          </p:cNvSpPr>
          <p:nvPr>
            <p:ph sz="quarter" idx="1"/>
          </p:nvPr>
        </p:nvSpPr>
        <p:spPr>
          <a:xfrm>
            <a:off x="914400" y="6094784"/>
            <a:ext cx="7772400" cy="502568"/>
          </a:xfrm>
        </p:spPr>
        <p:txBody>
          <a:bodyPr>
            <a:normAutofit/>
          </a:bodyPr>
          <a:lstStyle/>
          <a:p>
            <a:pPr marL="0" indent="0" algn="r">
              <a:buNone/>
            </a:pPr>
            <a:r>
              <a:rPr lang="en-US" sz="1600" noProof="1"/>
              <a:t>http://commons.wikimedia.org/wiki/File:UnitedStatesPowerGrid.jpg</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177</a:t>
            </a:fld>
            <a:endParaRPr lang="en-GB" dirty="0"/>
          </a:p>
        </p:txBody>
      </p:sp>
      <p:pic>
        <p:nvPicPr>
          <p:cNvPr id="4098" name="Picture 2" descr="File:UnitedStatesPowerGr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98794"/>
            <a:ext cx="7056784" cy="462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6857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Internet</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178</a:t>
            </a:fld>
            <a:endParaRPr lang="en-GB" dirty="0"/>
          </a:p>
        </p:txBody>
      </p:sp>
      <p:pic>
        <p:nvPicPr>
          <p:cNvPr id="8194" name="Picture 2" descr="File:Internet map 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127" y="656692"/>
            <a:ext cx="5159325" cy="51593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
          </p:nvPr>
        </p:nvSpPr>
        <p:spPr>
          <a:xfrm>
            <a:off x="3563888" y="5949280"/>
            <a:ext cx="4893568" cy="465076"/>
          </a:xfrm>
        </p:spPr>
        <p:txBody>
          <a:bodyPr>
            <a:normAutofit fontScale="92500"/>
          </a:bodyPr>
          <a:lstStyle/>
          <a:p>
            <a:pPr marL="0" indent="0">
              <a:buNone/>
            </a:pPr>
            <a:r>
              <a:rPr lang="en-US" sz="1600" noProof="1"/>
              <a:t>http://en.wikipedia.org/wiki/File:Internet_map_1024.jpg</a:t>
            </a:r>
          </a:p>
        </p:txBody>
      </p:sp>
    </p:spTree>
    <p:extLst>
      <p:ext uri="{BB962C8B-B14F-4D97-AF65-F5344CB8AC3E}">
        <p14:creationId xmlns:p14="http://schemas.microsoft.com/office/powerpoint/2010/main" val="32524978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Sieci finansowe </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179</a:t>
            </a:fld>
            <a:endParaRPr lang="en-GB" dirty="0"/>
          </a:p>
        </p:txBody>
      </p:sp>
      <p:pic>
        <p:nvPicPr>
          <p:cNvPr id="9218" name="Picture 2" descr="http://www.sciencemag.org/content/325/5939/422/F2.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645914"/>
            <a:ext cx="6797984" cy="5212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6346150"/>
            <a:ext cx="3698513" cy="369332"/>
          </a:xfrm>
          <a:prstGeom prst="rect">
            <a:avLst/>
          </a:prstGeom>
        </p:spPr>
        <p:txBody>
          <a:bodyPr wrap="none">
            <a:spAutoFit/>
          </a:bodyPr>
          <a:lstStyle/>
          <a:p>
            <a:r>
              <a:rPr lang="pl-PL" dirty="0"/>
              <a:t>źródło: </a:t>
            </a:r>
            <a:r>
              <a:rPr lang="en-US" dirty="0"/>
              <a:t>http://www.sciencemag.org</a:t>
            </a:r>
          </a:p>
        </p:txBody>
      </p:sp>
    </p:spTree>
    <p:extLst>
      <p:ext uri="{BB962C8B-B14F-4D97-AF65-F5344CB8AC3E}">
        <p14:creationId xmlns:p14="http://schemas.microsoft.com/office/powerpoint/2010/main" val="269912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2266" y="140698"/>
            <a:ext cx="8112741" cy="994172"/>
          </a:xfrm>
        </p:spPr>
        <p:txBody>
          <a:bodyPr>
            <a:normAutofit/>
          </a:bodyPr>
          <a:lstStyle/>
          <a:p>
            <a:r>
              <a:rPr lang="pl-PL" dirty="0"/>
              <a:t>Czas wykonywania vs długość kodu</a:t>
            </a:r>
            <a:endParaRPr lang="en-US"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18" y="1340769"/>
            <a:ext cx="7340920" cy="4901144"/>
          </a:xfrm>
          <a:prstGeom prst="rect">
            <a:avLst/>
          </a:prstGeom>
        </p:spPr>
      </p:pic>
      <p:sp>
        <p:nvSpPr>
          <p:cNvPr id="5" name="Prostokąt 4"/>
          <p:cNvSpPr/>
          <p:nvPr/>
        </p:nvSpPr>
        <p:spPr>
          <a:xfrm>
            <a:off x="984420" y="6379404"/>
            <a:ext cx="7693925" cy="300082"/>
          </a:xfrm>
          <a:prstGeom prst="rect">
            <a:avLst/>
          </a:prstGeom>
        </p:spPr>
        <p:txBody>
          <a:bodyPr wrap="square">
            <a:spAutoFit/>
          </a:bodyPr>
          <a:lstStyle/>
          <a:p>
            <a:r>
              <a:rPr lang="en-US" sz="1350" dirty="0">
                <a:latin typeface="Arial Narrow" panose="020B0606020202030204" pitchFamily="34" charset="0"/>
              </a:rPr>
              <a:t>Source: http://www.oceanographerschoice.com/2016/03/the-julia-language-is-the-way-of-the-future/</a:t>
            </a:r>
          </a:p>
        </p:txBody>
      </p:sp>
      <p:grpSp>
        <p:nvGrpSpPr>
          <p:cNvPr id="12" name="Group 11"/>
          <p:cNvGrpSpPr/>
          <p:nvPr/>
        </p:nvGrpSpPr>
        <p:grpSpPr>
          <a:xfrm>
            <a:off x="1763688" y="1722844"/>
            <a:ext cx="5580621" cy="4506045"/>
            <a:chOff x="2146599" y="2148170"/>
            <a:chExt cx="4814334" cy="3648072"/>
          </a:xfrm>
        </p:grpSpPr>
        <p:sp>
          <p:nvSpPr>
            <p:cNvPr id="3" name="Strzałka w prawo 2"/>
            <p:cNvSpPr/>
            <p:nvPr/>
          </p:nvSpPr>
          <p:spPr>
            <a:xfrm>
              <a:off x="2146599" y="4830425"/>
              <a:ext cx="1177359"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solidFill>
                    <a:schemeClr val="tx1"/>
                  </a:solidFill>
                </a:rPr>
                <a:t>Julia</a:t>
              </a:r>
              <a:endParaRPr lang="en-US" sz="1100" dirty="0">
                <a:solidFill>
                  <a:schemeClr val="tx1"/>
                </a:solidFill>
              </a:endParaRPr>
            </a:p>
          </p:txBody>
        </p:sp>
        <p:sp>
          <p:nvSpPr>
            <p:cNvPr id="6" name="Strzałka w prawo 5"/>
            <p:cNvSpPr/>
            <p:nvPr/>
          </p:nvSpPr>
          <p:spPr>
            <a:xfrm>
              <a:off x="2847814" y="2148170"/>
              <a:ext cx="778788"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Octave</a:t>
              </a:r>
            </a:p>
          </p:txBody>
        </p:sp>
        <p:sp>
          <p:nvSpPr>
            <p:cNvPr id="7" name="Strzałka w prawo 6"/>
            <p:cNvSpPr/>
            <p:nvPr/>
          </p:nvSpPr>
          <p:spPr>
            <a:xfrm>
              <a:off x="4964373" y="4377989"/>
              <a:ext cx="1031533"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JavaScript</a:t>
              </a:r>
            </a:p>
          </p:txBody>
        </p:sp>
        <p:sp>
          <p:nvSpPr>
            <p:cNvPr id="8" name="Strzałka w prawo 7"/>
            <p:cNvSpPr/>
            <p:nvPr/>
          </p:nvSpPr>
          <p:spPr>
            <a:xfrm flipH="1">
              <a:off x="6268542" y="4588466"/>
              <a:ext cx="692391"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Java</a:t>
              </a:r>
            </a:p>
          </p:txBody>
        </p:sp>
        <p:sp>
          <p:nvSpPr>
            <p:cNvPr id="9" name="Strzałka w prawo 8"/>
            <p:cNvSpPr/>
            <p:nvPr/>
          </p:nvSpPr>
          <p:spPr>
            <a:xfrm rot="16378832">
              <a:off x="5202305" y="5234818"/>
              <a:ext cx="820631"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Fortran</a:t>
              </a:r>
            </a:p>
          </p:txBody>
        </p:sp>
        <p:sp>
          <p:nvSpPr>
            <p:cNvPr id="10" name="Strzałka w prawo 9"/>
            <p:cNvSpPr/>
            <p:nvPr/>
          </p:nvSpPr>
          <p:spPr>
            <a:xfrm flipH="1">
              <a:off x="4561977" y="4737356"/>
              <a:ext cx="462172"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Go</a:t>
              </a:r>
            </a:p>
          </p:txBody>
        </p:sp>
        <p:sp>
          <p:nvSpPr>
            <p:cNvPr id="11" name="Strzałka w prawo 10"/>
            <p:cNvSpPr/>
            <p:nvPr/>
          </p:nvSpPr>
          <p:spPr>
            <a:xfrm flipH="1">
              <a:off x="6144301" y="4957750"/>
              <a:ext cx="692391"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
              </a:r>
            </a:p>
          </p:txBody>
        </p:sp>
        <p:sp>
          <p:nvSpPr>
            <p:cNvPr id="13" name="Strzałka w prawo 12"/>
            <p:cNvSpPr/>
            <p:nvPr/>
          </p:nvSpPr>
          <p:spPr>
            <a:xfrm>
              <a:off x="2644399" y="3194759"/>
              <a:ext cx="778788"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t>
              </a:r>
            </a:p>
          </p:txBody>
        </p:sp>
        <p:sp>
          <p:nvSpPr>
            <p:cNvPr id="14" name="Strzałka w prawo 13"/>
            <p:cNvSpPr/>
            <p:nvPr/>
          </p:nvSpPr>
          <p:spPr>
            <a:xfrm>
              <a:off x="2871061" y="3576749"/>
              <a:ext cx="778788" cy="30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Python</a:t>
              </a:r>
            </a:p>
          </p:txBody>
        </p:sp>
        <p:sp>
          <p:nvSpPr>
            <p:cNvPr id="15" name="Strzałka w prawo 14"/>
            <p:cNvSpPr/>
            <p:nvPr/>
          </p:nvSpPr>
          <p:spPr>
            <a:xfrm flipH="1">
              <a:off x="3948091" y="3722776"/>
              <a:ext cx="790937"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Matlab</a:t>
              </a:r>
            </a:p>
          </p:txBody>
        </p:sp>
        <p:sp>
          <p:nvSpPr>
            <p:cNvPr id="16" name="Strzałka w prawo 15"/>
            <p:cNvSpPr/>
            <p:nvPr/>
          </p:nvSpPr>
          <p:spPr>
            <a:xfrm rot="19404070" flipH="1">
              <a:off x="4039358" y="4451252"/>
              <a:ext cx="462172" cy="3022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Lua</a:t>
              </a:r>
            </a:p>
          </p:txBody>
        </p:sp>
      </p:grpSp>
    </p:spTree>
    <p:extLst>
      <p:ext uri="{BB962C8B-B14F-4D97-AF65-F5344CB8AC3E}">
        <p14:creationId xmlns:p14="http://schemas.microsoft.com/office/powerpoint/2010/main" val="25164985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Obszary analizy sieciowej</a:t>
            </a:r>
          </a:p>
        </p:txBody>
      </p:sp>
      <p:sp>
        <p:nvSpPr>
          <p:cNvPr id="4" name="Slide Number Placeholder 3"/>
          <p:cNvSpPr>
            <a:spLocks noGrp="1"/>
          </p:cNvSpPr>
          <p:nvPr>
            <p:ph type="sldNum" sz="quarter" idx="12"/>
          </p:nvPr>
        </p:nvSpPr>
        <p:spPr/>
        <p:txBody>
          <a:bodyPr/>
          <a:lstStyle/>
          <a:p>
            <a:fld id="{DCB6F979-1682-4FAD-969F-D0E2E534A1AB}" type="slidenum">
              <a:rPr lang="en-GB" smtClean="0"/>
              <a:pPr/>
              <a:t>180</a:t>
            </a:fld>
            <a:endParaRPr lang="en-GB" dirty="0"/>
          </a:p>
        </p:txBody>
      </p:sp>
      <p:sp>
        <p:nvSpPr>
          <p:cNvPr id="3" name="Content Placeholder 2"/>
          <p:cNvSpPr>
            <a:spLocks noGrp="1"/>
          </p:cNvSpPr>
          <p:nvPr>
            <p:ph sz="quarter" idx="1"/>
          </p:nvPr>
        </p:nvSpPr>
        <p:spPr/>
        <p:txBody>
          <a:bodyPr/>
          <a:lstStyle/>
          <a:p>
            <a:r>
              <a:rPr lang="en-US" noProof="1"/>
              <a:t>Dynamics </a:t>
            </a:r>
            <a:br>
              <a:rPr lang="en-US" noProof="1"/>
            </a:br>
            <a:r>
              <a:rPr lang="en-US" sz="3200" b="1" noProof="1">
                <a:solidFill>
                  <a:srgbClr val="FF0000"/>
                </a:solidFill>
              </a:rPr>
              <a:t>on</a:t>
            </a:r>
            <a:r>
              <a:rPr lang="en-US" sz="3200" noProof="1"/>
              <a:t> </a:t>
            </a:r>
            <a:r>
              <a:rPr lang="en-US" noProof="1"/>
              <a:t>networks</a:t>
            </a:r>
          </a:p>
          <a:p>
            <a:pPr lvl="1"/>
            <a:r>
              <a:rPr lang="en-US" noProof="1"/>
              <a:t> Analiza złożonych systemów w których występują zależności sieciowe</a:t>
            </a:r>
          </a:p>
          <a:p>
            <a:pPr lvl="1"/>
            <a:r>
              <a:rPr lang="en-US" noProof="1"/>
              <a:t> Np. </a:t>
            </a:r>
          </a:p>
          <a:p>
            <a:pPr lvl="2"/>
            <a:r>
              <a:rPr lang="en-US" noProof="1"/>
              <a:t>Rynki ekonomiczne </a:t>
            </a:r>
          </a:p>
          <a:p>
            <a:endParaRPr lang="en-US" noProof="1"/>
          </a:p>
        </p:txBody>
      </p:sp>
      <p:sp>
        <p:nvSpPr>
          <p:cNvPr id="5" name="Content Placeholder 4"/>
          <p:cNvSpPr>
            <a:spLocks noGrp="1"/>
          </p:cNvSpPr>
          <p:nvPr>
            <p:ph sz="quarter" idx="2"/>
          </p:nvPr>
        </p:nvSpPr>
        <p:spPr/>
        <p:txBody>
          <a:bodyPr/>
          <a:lstStyle/>
          <a:p>
            <a:r>
              <a:rPr lang="en-US" noProof="1"/>
              <a:t>Dynamics </a:t>
            </a:r>
            <a:br>
              <a:rPr lang="en-US" noProof="1"/>
            </a:br>
            <a:r>
              <a:rPr lang="en-US" sz="3200" b="1" noProof="1">
                <a:solidFill>
                  <a:srgbClr val="FF0000"/>
                </a:solidFill>
              </a:rPr>
              <a:t>of</a:t>
            </a:r>
            <a:r>
              <a:rPr lang="en-US" noProof="1"/>
              <a:t> networks</a:t>
            </a:r>
          </a:p>
          <a:p>
            <a:pPr lvl="1"/>
            <a:r>
              <a:rPr lang="en-US" noProof="1"/>
              <a:t> Analiza procesu tworzenia się sieci</a:t>
            </a:r>
          </a:p>
          <a:p>
            <a:pPr lvl="1"/>
            <a:r>
              <a:rPr lang="en-US" noProof="1"/>
              <a:t>Np.</a:t>
            </a:r>
          </a:p>
          <a:p>
            <a:pPr lvl="2"/>
            <a:r>
              <a:rPr lang="en-US" noProof="1"/>
              <a:t>Powstawanie firm i instytucji finansowych </a:t>
            </a:r>
          </a:p>
          <a:p>
            <a:pPr lvl="2"/>
            <a:endParaRPr lang="en-US" noProof="1"/>
          </a:p>
          <a:p>
            <a:endParaRPr lang="en-US" noProof="1"/>
          </a:p>
        </p:txBody>
      </p:sp>
    </p:spTree>
    <p:extLst>
      <p:ext uri="{BB962C8B-B14F-4D97-AF65-F5344CB8AC3E}">
        <p14:creationId xmlns:p14="http://schemas.microsoft.com/office/powerpoint/2010/main" val="8862101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6159192" y="2194600"/>
            <a:ext cx="2193228" cy="2133560"/>
          </a:xfrm>
          <a:custGeom>
            <a:avLst/>
            <a:gdLst>
              <a:gd name="connsiteX0" fmla="*/ 0 w 2308332"/>
              <a:gd name="connsiteY0" fmla="*/ 45680 h 2133560"/>
              <a:gd name="connsiteX1" fmla="*/ 2194560 w 2308332"/>
              <a:gd name="connsiteY1" fmla="*/ 274280 h 2133560"/>
              <a:gd name="connsiteX2" fmla="*/ 2042160 w 2308332"/>
              <a:gd name="connsiteY2" fmla="*/ 2133560 h 2133560"/>
            </a:gdLst>
            <a:ahLst/>
            <a:cxnLst>
              <a:cxn ang="0">
                <a:pos x="connsiteX0" y="connsiteY0"/>
              </a:cxn>
              <a:cxn ang="0">
                <a:pos x="connsiteX1" y="connsiteY1"/>
              </a:cxn>
              <a:cxn ang="0">
                <a:pos x="connsiteX2" y="connsiteY2"/>
              </a:cxn>
            </a:cxnLst>
            <a:rect l="l" t="t" r="r" b="b"/>
            <a:pathLst>
              <a:path w="2308332" h="2133560">
                <a:moveTo>
                  <a:pt x="0" y="45680"/>
                </a:moveTo>
                <a:cubicBezTo>
                  <a:pt x="927100" y="-14010"/>
                  <a:pt x="1854200" y="-73700"/>
                  <a:pt x="2194560" y="274280"/>
                </a:cubicBezTo>
                <a:cubicBezTo>
                  <a:pt x="2534920" y="622260"/>
                  <a:pt x="1998980" y="1849080"/>
                  <a:pt x="2042160" y="2133560"/>
                </a:cubicBezTo>
              </a:path>
            </a:pathLst>
          </a:cu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noProof="1"/>
              <a:t>Sieć = Graf</a:t>
            </a:r>
          </a:p>
        </p:txBody>
      </p:sp>
      <p:sp>
        <p:nvSpPr>
          <p:cNvPr id="3" name="Slide Number Placeholder 2"/>
          <p:cNvSpPr>
            <a:spLocks noGrp="1"/>
          </p:cNvSpPr>
          <p:nvPr>
            <p:ph type="sldNum" sz="quarter" idx="12"/>
          </p:nvPr>
        </p:nvSpPr>
        <p:spPr/>
        <p:txBody>
          <a:bodyPr/>
          <a:lstStyle/>
          <a:p>
            <a:fld id="{DCB6F979-1682-4FAD-969F-D0E2E534A1AB}" type="slidenum">
              <a:rPr lang="en-GB" smtClean="0"/>
              <a:pPr/>
              <a:t>181</a:t>
            </a:fld>
            <a:endParaRPr lang="en-GB"/>
          </a:p>
        </p:txBody>
      </p:sp>
      <p:cxnSp>
        <p:nvCxnSpPr>
          <p:cNvPr id="10" name="Straight Connector 9"/>
          <p:cNvCxnSpPr>
            <a:stCxn id="4" idx="5"/>
            <a:endCxn id="8" idx="1"/>
          </p:cNvCxnSpPr>
          <p:nvPr/>
        </p:nvCxnSpPr>
        <p:spPr>
          <a:xfrm>
            <a:off x="6101471" y="2497499"/>
            <a:ext cx="668582" cy="873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2"/>
          </p:cNvCxnSpPr>
          <p:nvPr/>
        </p:nvCxnSpPr>
        <p:spPr>
          <a:xfrm>
            <a:off x="5923260" y="2319288"/>
            <a:ext cx="1829668" cy="491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6"/>
          </p:cNvCxnSpPr>
          <p:nvPr/>
        </p:nvCxnSpPr>
        <p:spPr>
          <a:xfrm flipH="1">
            <a:off x="7200292" y="2810644"/>
            <a:ext cx="804664" cy="738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3"/>
          </p:cNvCxnSpPr>
          <p:nvPr/>
        </p:nvCxnSpPr>
        <p:spPr>
          <a:xfrm flipH="1">
            <a:off x="5923260" y="3727427"/>
            <a:ext cx="846793" cy="205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7"/>
          </p:cNvCxnSpPr>
          <p:nvPr/>
        </p:nvCxnSpPr>
        <p:spPr>
          <a:xfrm flipH="1">
            <a:off x="8004956" y="2632433"/>
            <a:ext cx="178211" cy="1730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8" idx="5"/>
          </p:cNvCxnSpPr>
          <p:nvPr/>
        </p:nvCxnSpPr>
        <p:spPr>
          <a:xfrm flipH="1" flipV="1">
            <a:off x="7126475" y="3727427"/>
            <a:ext cx="865905" cy="709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0"/>
          </p:cNvCxnSpPr>
          <p:nvPr/>
        </p:nvCxnSpPr>
        <p:spPr>
          <a:xfrm flipH="1">
            <a:off x="5815472" y="2571316"/>
            <a:ext cx="107788" cy="1109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671232" y="2067260"/>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a:t>
            </a:r>
            <a:endParaRPr lang="en-US" dirty="0">
              <a:solidFill>
                <a:schemeClr val="tx1"/>
              </a:solidFill>
            </a:endParaRPr>
          </a:p>
        </p:txBody>
      </p:sp>
      <p:sp>
        <p:nvSpPr>
          <p:cNvPr id="5" name="Oval 4"/>
          <p:cNvSpPr/>
          <p:nvPr/>
        </p:nvSpPr>
        <p:spPr>
          <a:xfrm>
            <a:off x="5563444" y="368102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2</a:t>
            </a:r>
            <a:endParaRPr lang="en-US" dirty="0">
              <a:solidFill>
                <a:schemeClr val="tx1"/>
              </a:solidFill>
            </a:endParaRPr>
          </a:p>
        </p:txBody>
      </p:sp>
      <p:sp>
        <p:nvSpPr>
          <p:cNvPr id="6" name="Oval 5"/>
          <p:cNvSpPr/>
          <p:nvPr/>
        </p:nvSpPr>
        <p:spPr>
          <a:xfrm>
            <a:off x="7740352" y="4185084"/>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3</a:t>
            </a:r>
            <a:endParaRPr lang="en-US" dirty="0">
              <a:solidFill>
                <a:schemeClr val="tx1"/>
              </a:solidFill>
            </a:endParaRPr>
          </a:p>
        </p:txBody>
      </p:sp>
      <p:sp>
        <p:nvSpPr>
          <p:cNvPr id="7" name="Oval 6"/>
          <p:cNvSpPr/>
          <p:nvPr/>
        </p:nvSpPr>
        <p:spPr>
          <a:xfrm>
            <a:off x="7752928" y="2558616"/>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4</a:t>
            </a:r>
            <a:endParaRPr lang="en-US" dirty="0">
              <a:solidFill>
                <a:schemeClr val="tx1"/>
              </a:solidFill>
            </a:endParaRPr>
          </a:p>
        </p:txBody>
      </p:sp>
      <p:sp>
        <p:nvSpPr>
          <p:cNvPr id="8" name="Oval 7"/>
          <p:cNvSpPr/>
          <p:nvPr/>
        </p:nvSpPr>
        <p:spPr>
          <a:xfrm>
            <a:off x="6696236" y="329718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5</a:t>
            </a:r>
            <a:endParaRPr lang="en-US" dirty="0">
              <a:solidFill>
                <a:schemeClr val="tx1"/>
              </a:solidFill>
            </a:endParaRPr>
          </a:p>
        </p:txBody>
      </p:sp>
      <p:cxnSp>
        <p:nvCxnSpPr>
          <p:cNvPr id="15" name="Straight Connector 14"/>
          <p:cNvCxnSpPr>
            <a:stCxn id="8" idx="4"/>
          </p:cNvCxnSpPr>
          <p:nvPr/>
        </p:nvCxnSpPr>
        <p:spPr>
          <a:xfrm flipH="1">
            <a:off x="6770053" y="3801244"/>
            <a:ext cx="178211" cy="635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Symbol zastępczy zawartości 2"/>
          <p:cNvSpPr txBox="1">
            <a:spLocks/>
          </p:cNvSpPr>
          <p:nvPr/>
        </p:nvSpPr>
        <p:spPr>
          <a:xfrm>
            <a:off x="575556" y="1675447"/>
            <a:ext cx="4464496" cy="5305425"/>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pitchFamily="2" charset="2"/>
              <a:buChar char="q"/>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pitchFamily="2" charset="2"/>
              <a:buChar char="q"/>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pitchFamily="2" charset="2"/>
              <a:buChar char="q"/>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pitchFamily="2" charset="2"/>
              <a:buChar char="q"/>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 typeface="Wingdings" pitchFamily="2" charset="2"/>
              <a:buChar char="q"/>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pl-PL" altLang="en-US" sz="2200" dirty="0"/>
              <a:t>Wierzchołki (węzły), </a:t>
            </a:r>
            <a:br>
              <a:rPr lang="pl-PL" altLang="en-US" sz="2200" dirty="0"/>
            </a:br>
            <a:r>
              <a:rPr lang="pl-PL" altLang="en-US" sz="2200" dirty="0" err="1"/>
              <a:t>vertices</a:t>
            </a:r>
            <a:r>
              <a:rPr lang="pl-PL" altLang="en-US" sz="2200" dirty="0"/>
              <a:t>(</a:t>
            </a:r>
            <a:r>
              <a:rPr lang="pl-PL" altLang="en-US" sz="2200" dirty="0" err="1"/>
              <a:t>nodes</a:t>
            </a:r>
            <a:r>
              <a:rPr lang="pl-PL" altLang="en-US" sz="2200" dirty="0"/>
              <a:t>)</a:t>
            </a:r>
          </a:p>
          <a:p>
            <a:pPr lvl="1"/>
            <a:r>
              <a:rPr lang="pl-PL" altLang="en-US" sz="2000" dirty="0"/>
              <a:t>atrybuty (cechy)</a:t>
            </a:r>
          </a:p>
          <a:p>
            <a:pPr lvl="1"/>
            <a:endParaRPr lang="pl-PL" altLang="en-US" sz="2000" dirty="0"/>
          </a:p>
          <a:p>
            <a:r>
              <a:rPr lang="pl-PL" altLang="en-US" sz="2200" dirty="0"/>
              <a:t>Krawędzie (połączenia) </a:t>
            </a:r>
            <a:br>
              <a:rPr lang="pl-PL" altLang="en-US" sz="2200" dirty="0"/>
            </a:br>
            <a:r>
              <a:rPr lang="pl-PL" altLang="en-US" sz="2200" dirty="0" err="1"/>
              <a:t>edges</a:t>
            </a:r>
            <a:r>
              <a:rPr lang="pl-PL" altLang="en-US" sz="2200" dirty="0"/>
              <a:t> (</a:t>
            </a:r>
            <a:r>
              <a:rPr lang="pl-PL" altLang="en-US" sz="2200" dirty="0" err="1"/>
              <a:t>links</a:t>
            </a:r>
            <a:r>
              <a:rPr lang="pl-PL" altLang="en-US" sz="2200" dirty="0"/>
              <a:t>) </a:t>
            </a:r>
          </a:p>
          <a:p>
            <a:pPr lvl="1"/>
            <a:r>
              <a:rPr lang="pl-PL" altLang="en-US" sz="2000" dirty="0"/>
              <a:t>kierunek </a:t>
            </a:r>
          </a:p>
          <a:p>
            <a:pPr lvl="1"/>
            <a:r>
              <a:rPr lang="pl-PL" altLang="en-US" sz="2000" dirty="0"/>
              <a:t>wagi</a:t>
            </a:r>
          </a:p>
          <a:p>
            <a:pPr marL="320040" lvl="1" indent="0">
              <a:buNone/>
            </a:pPr>
            <a:endParaRPr lang="pl-PL" altLang="en-US" sz="2000" dirty="0"/>
          </a:p>
          <a:p>
            <a:pPr marL="320040" lvl="1" indent="0">
              <a:buNone/>
            </a:pPr>
            <a:r>
              <a:rPr lang="pl-PL" altLang="en-US" sz="2000" dirty="0"/>
              <a:t>Python:</a:t>
            </a:r>
          </a:p>
          <a:p>
            <a:pPr marL="320040" lvl="1" indent="0">
              <a:buNone/>
            </a:pPr>
            <a:r>
              <a:rPr lang="en-US" altLang="en-US" sz="2000" b="1" dirty="0">
                <a:latin typeface="Courier New" panose="02070309020205020404" pitchFamily="49" charset="0"/>
                <a:cs typeface="Courier New" panose="02070309020205020404" pitchFamily="49" charset="0"/>
              </a:rPr>
              <a:t>import </a:t>
            </a:r>
            <a:r>
              <a:rPr lang="en-US" altLang="en-US" sz="2000" dirty="0" err="1">
                <a:latin typeface="Courier New" panose="02070309020205020404" pitchFamily="49" charset="0"/>
                <a:cs typeface="Courier New" panose="02070309020205020404" pitchFamily="49" charset="0"/>
              </a:rPr>
              <a:t>networkx</a:t>
            </a:r>
            <a:r>
              <a:rPr lang="en-US" altLang="en-US" sz="2000"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as</a:t>
            </a:r>
            <a:r>
              <a:rPr lang="en-US" altLang="en-US" sz="2000" dirty="0">
                <a:latin typeface="Courier New" panose="02070309020205020404" pitchFamily="49" charset="0"/>
                <a:cs typeface="Courier New" panose="02070309020205020404" pitchFamily="49" charset="0"/>
              </a:rPr>
              <a:t> </a:t>
            </a:r>
            <a:r>
              <a:rPr lang="en-US" altLang="en-US" sz="2000" dirty="0" err="1">
                <a:latin typeface="Courier New" panose="02070309020205020404" pitchFamily="49" charset="0"/>
                <a:cs typeface="Courier New" panose="02070309020205020404" pitchFamily="49" charset="0"/>
              </a:rPr>
              <a:t>nx</a:t>
            </a:r>
            <a:endParaRPr lang="en-US" altLang="en-US" sz="2000" dirty="0">
              <a:latin typeface="Courier New" panose="02070309020205020404" pitchFamily="49" charset="0"/>
              <a:cs typeface="Courier New" panose="02070309020205020404" pitchFamily="49" charset="0"/>
            </a:endParaRPr>
          </a:p>
          <a:p>
            <a:pPr marL="320040" lvl="1" indent="0">
              <a:buNone/>
            </a:pPr>
            <a:r>
              <a:rPr lang="en-US" altLang="en-US" sz="2000" dirty="0">
                <a:latin typeface="Courier New" panose="02070309020205020404" pitchFamily="49" charset="0"/>
                <a:cs typeface="Courier New" panose="02070309020205020404" pitchFamily="49" charset="0"/>
              </a:rPr>
              <a:t>g = </a:t>
            </a:r>
            <a:r>
              <a:rPr lang="en-US" altLang="en-US" sz="2000" dirty="0" err="1">
                <a:latin typeface="Courier New" panose="02070309020205020404" pitchFamily="49" charset="0"/>
                <a:cs typeface="Courier New" panose="02070309020205020404" pitchFamily="49" charset="0"/>
              </a:rPr>
              <a:t>nx.Graph</a:t>
            </a:r>
            <a:r>
              <a:rPr lang="en-US" altLang="en-US" sz="2000" dirty="0">
                <a:latin typeface="Courier New" panose="02070309020205020404" pitchFamily="49" charset="0"/>
                <a:cs typeface="Courier New" panose="02070309020205020404" pitchFamily="49" charset="0"/>
              </a:rPr>
              <a:t>() </a:t>
            </a:r>
            <a:endParaRPr lang="pl-PL" altLang="en-US" sz="2000" dirty="0">
              <a:latin typeface="Courier New" panose="02070309020205020404" pitchFamily="49" charset="0"/>
              <a:cs typeface="Courier New" panose="02070309020205020404" pitchFamily="49" charset="0"/>
            </a:endParaRPr>
          </a:p>
          <a:p>
            <a:pPr marL="0" indent="0">
              <a:buNone/>
            </a:pPr>
            <a:endParaRPr lang="pl-PL" altLang="en-US" sz="2200" dirty="0"/>
          </a:p>
        </p:txBody>
      </p:sp>
      <p:sp>
        <p:nvSpPr>
          <p:cNvPr id="13" name="Oval 12"/>
          <p:cNvSpPr/>
          <p:nvPr/>
        </p:nvSpPr>
        <p:spPr>
          <a:xfrm>
            <a:off x="6460052" y="4363184"/>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6</a:t>
            </a:r>
            <a:endParaRPr lang="en-US" dirty="0">
              <a:solidFill>
                <a:schemeClr val="tx1"/>
              </a:solidFill>
            </a:endParaRPr>
          </a:p>
        </p:txBody>
      </p:sp>
    </p:spTree>
    <p:extLst>
      <p:ext uri="{BB962C8B-B14F-4D97-AF65-F5344CB8AC3E}">
        <p14:creationId xmlns:p14="http://schemas.microsoft.com/office/powerpoint/2010/main" val="11252881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idx="4294967295"/>
          </p:nvPr>
        </p:nvSpPr>
        <p:spPr/>
        <p:txBody>
          <a:bodyPr/>
          <a:lstStyle/>
          <a:p>
            <a:r>
              <a:rPr lang="en-US" altLang="en-US" noProof="1">
                <a:latin typeface="Franklin Gothic Medium" pitchFamily="34" charset="0"/>
              </a:rPr>
              <a:t>Graf</a:t>
            </a:r>
          </a:p>
        </p:txBody>
      </p:sp>
      <p:sp>
        <p:nvSpPr>
          <p:cNvPr id="69635" name="Symbol zastępczy zawartości 2"/>
          <p:cNvSpPr>
            <a:spLocks noGrp="1"/>
          </p:cNvSpPr>
          <p:nvPr>
            <p:ph sz="quarter" idx="4294967295"/>
          </p:nvPr>
        </p:nvSpPr>
        <p:spPr>
          <a:xfrm>
            <a:off x="457200" y="1219200"/>
            <a:ext cx="8218488" cy="5305425"/>
          </a:xfrm>
        </p:spPr>
        <p:txBody>
          <a:bodyPr/>
          <a:lstStyle/>
          <a:p>
            <a:r>
              <a:rPr lang="en-US" altLang="en-US" sz="2400" i="1" noProof="1">
                <a:solidFill>
                  <a:srgbClr val="0070C0"/>
                </a:solidFill>
              </a:rPr>
              <a:t>Graf (graph) </a:t>
            </a:r>
            <a:r>
              <a:rPr lang="en-US" altLang="en-US" sz="2400" noProof="1"/>
              <a:t>- zbiór wierzchołków, które </a:t>
            </a:r>
            <a:r>
              <a:rPr lang="en-US" altLang="en-US" sz="2400" noProof="1">
                <a:solidFill>
                  <a:srgbClr val="FF0000"/>
                </a:solidFill>
              </a:rPr>
              <a:t>mogą być </a:t>
            </a:r>
            <a:r>
              <a:rPr lang="en-US" altLang="en-US" sz="2400" noProof="1"/>
              <a:t>połączone krawędziami</a:t>
            </a:r>
            <a:endParaRPr lang="en-US" altLang="en-US" sz="2400" i="1" noProof="1">
              <a:solidFill>
                <a:srgbClr val="0070C0"/>
              </a:solidFill>
            </a:endParaRPr>
          </a:p>
          <a:p>
            <a:r>
              <a:rPr lang="en-US" altLang="en-US" sz="2400" i="1" noProof="1">
                <a:solidFill>
                  <a:srgbClr val="0070C0"/>
                </a:solidFill>
              </a:rPr>
              <a:t>Graf skierowany (directed)</a:t>
            </a:r>
            <a:r>
              <a:rPr lang="en-US" altLang="en-US" sz="2400" i="1" noProof="1"/>
              <a:t> </a:t>
            </a:r>
            <a:r>
              <a:rPr lang="en-US" altLang="en-US" sz="2400" noProof="1"/>
              <a:t>– graf z krawędziami posiadającymi </a:t>
            </a:r>
            <a:r>
              <a:rPr lang="en-US" altLang="en-US" sz="2400" noProof="1">
                <a:solidFill>
                  <a:srgbClr val="FF0000"/>
                </a:solidFill>
              </a:rPr>
              <a:t>kierunek </a:t>
            </a:r>
            <a:r>
              <a:rPr lang="en-US" altLang="en-US" sz="2400" noProof="1"/>
              <a:t>(początek i koniec)</a:t>
            </a:r>
            <a:endParaRPr lang="en-US" altLang="en-US" sz="2400" noProof="1">
              <a:solidFill>
                <a:srgbClr val="FF0000"/>
              </a:solidFill>
            </a:endParaRPr>
          </a:p>
          <a:p>
            <a:r>
              <a:rPr lang="en-US" altLang="en-US" sz="2400" i="1" noProof="1">
                <a:solidFill>
                  <a:srgbClr val="0070C0"/>
                </a:solidFill>
              </a:rPr>
              <a:t>Droga (path) </a:t>
            </a:r>
            <a:r>
              <a:rPr lang="en-US" altLang="en-US" sz="2400" noProof="1"/>
              <a:t>– uporządkowany podzbiór sąsiadujących </a:t>
            </a:r>
            <a:r>
              <a:rPr lang="en-US" altLang="en-US" sz="2400" noProof="1">
                <a:solidFill>
                  <a:srgbClr val="FF0000"/>
                </a:solidFill>
              </a:rPr>
              <a:t>krawędzi</a:t>
            </a:r>
          </a:p>
          <a:p>
            <a:r>
              <a:rPr lang="en-US" altLang="en-US" sz="2400" i="1" noProof="1">
                <a:solidFill>
                  <a:srgbClr val="0070C0"/>
                </a:solidFill>
              </a:rPr>
              <a:t>Graf spójny (co</a:t>
            </a:r>
            <a:r>
              <a:rPr lang="pl-PL" altLang="en-US" sz="2400" i="1" noProof="1">
                <a:solidFill>
                  <a:srgbClr val="0070C0"/>
                </a:solidFill>
              </a:rPr>
              <a:t>n</a:t>
            </a:r>
            <a:r>
              <a:rPr lang="en-US" altLang="en-US" sz="2400" i="1" noProof="1">
                <a:solidFill>
                  <a:srgbClr val="0070C0"/>
                </a:solidFill>
              </a:rPr>
              <a:t>nected)</a:t>
            </a:r>
            <a:r>
              <a:rPr lang="en-US" altLang="en-US" sz="2400" noProof="1"/>
              <a:t> – dla każdego wierzchołka istnieje droga do każdego innego wierzchołka </a:t>
            </a:r>
          </a:p>
        </p:txBody>
      </p:sp>
      <p:sp>
        <p:nvSpPr>
          <p:cNvPr id="17412" name="Symbol zastępczy numeru slajdu 3"/>
          <p:cNvSpPr txBox="1">
            <a:spLocks noGrp="1"/>
          </p:cNvSpPr>
          <p:nvPr/>
        </p:nvSpPr>
        <p:spPr bwMode="auto">
          <a:xfrm>
            <a:off x="8429625" y="6357938"/>
            <a:ext cx="409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pitchFamily="2" charset="2"/>
              <a:buChar char="q"/>
              <a:defRPr sz="2600" b="1">
                <a:solidFill>
                  <a:schemeClr val="tx1"/>
                </a:solidFill>
                <a:latin typeface="Arial" pitchFamily="34" charset="0"/>
                <a:cs typeface="Arial" pitchFamily="34" charset="0"/>
              </a:defRPr>
            </a:lvl1pPr>
            <a:lvl2pPr marL="742950" indent="-285750" eaLnBrk="0" hangingPunct="0">
              <a:spcBef>
                <a:spcPts val="500"/>
              </a:spcBef>
              <a:buClr>
                <a:schemeClr val="accent2"/>
              </a:buClr>
              <a:buSzPct val="90000"/>
              <a:buFont typeface="Wingdings" pitchFamily="2" charset="2"/>
              <a:buChar char="§"/>
              <a:defRPr sz="2300" b="1">
                <a:solidFill>
                  <a:schemeClr val="tx2"/>
                </a:solidFill>
                <a:latin typeface="Arial" pitchFamily="34" charset="0"/>
                <a:cs typeface="Arial" pitchFamily="34" charset="0"/>
              </a:defRPr>
            </a:lvl2pPr>
            <a:lvl3pPr marL="1143000" indent="-228600" eaLnBrk="0" hangingPunct="0">
              <a:spcBef>
                <a:spcPts val="500"/>
              </a:spcBef>
              <a:buClr>
                <a:srgbClr val="BCBCBC"/>
              </a:buClr>
              <a:buSzPct val="76000"/>
              <a:buFont typeface="Wingdings 3" pitchFamily="18" charset="2"/>
              <a:buChar char=""/>
              <a:defRPr sz="2000" b="1">
                <a:solidFill>
                  <a:schemeClr val="tx1"/>
                </a:solidFill>
                <a:latin typeface="Arial" pitchFamily="34" charset="0"/>
                <a:cs typeface="Arial" pitchFamily="34" charset="0"/>
              </a:defRPr>
            </a:lvl3pPr>
            <a:lvl4pPr marL="1600200" indent="-228600" eaLnBrk="0" hangingPunct="0">
              <a:spcBef>
                <a:spcPts val="400"/>
              </a:spcBef>
              <a:buClr>
                <a:srgbClr val="8BA2B4"/>
              </a:buClr>
              <a:buSzPct val="70000"/>
              <a:buFont typeface="Wingdings" pitchFamily="2" charset="2"/>
              <a:buChar char=""/>
              <a:defRPr sz="2000" b="1">
                <a:solidFill>
                  <a:schemeClr val="tx1"/>
                </a:solidFill>
                <a:latin typeface="Arial" pitchFamily="34" charset="0"/>
                <a:cs typeface="Arial" pitchFamily="34" charset="0"/>
              </a:defRPr>
            </a:lvl4pPr>
            <a:lvl5pPr marL="2057400" indent="-228600" eaLnBrk="0" hangingPunct="0">
              <a:spcBef>
                <a:spcPts val="300"/>
              </a:spcBef>
              <a:buClr>
                <a:schemeClr val="accent2"/>
              </a:buClr>
              <a:buSzPct val="70000"/>
              <a:buFont typeface="Wingdings" pitchFamily="2" charset="2"/>
              <a:buChar char=""/>
              <a:defRPr sz="1600" b="1">
                <a:solidFill>
                  <a:schemeClr val="tx1"/>
                </a:solidFill>
                <a:latin typeface="Arial" pitchFamily="34" charset="0"/>
                <a:cs typeface="Arial"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b="1">
                <a:solidFill>
                  <a:schemeClr val="tx1"/>
                </a:solidFill>
                <a:latin typeface="Arial" pitchFamily="34" charset="0"/>
                <a:cs typeface="Arial"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b="1">
                <a:solidFill>
                  <a:schemeClr val="tx1"/>
                </a:solidFill>
                <a:latin typeface="Arial" pitchFamily="34" charset="0"/>
                <a:cs typeface="Arial"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b="1">
                <a:solidFill>
                  <a:schemeClr val="tx1"/>
                </a:solidFill>
                <a:latin typeface="Arial" pitchFamily="34" charset="0"/>
                <a:cs typeface="Arial"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b="1">
                <a:solidFill>
                  <a:schemeClr val="tx1"/>
                </a:solidFill>
                <a:latin typeface="Arial" pitchFamily="34" charset="0"/>
                <a:cs typeface="Arial" pitchFamily="34" charset="0"/>
              </a:defRPr>
            </a:lvl9pPr>
          </a:lstStyle>
          <a:p>
            <a:pPr eaLnBrk="1" hangingPunct="1">
              <a:spcBef>
                <a:spcPct val="0"/>
              </a:spcBef>
              <a:buClrTx/>
              <a:buSzTx/>
              <a:buFontTx/>
              <a:buNone/>
            </a:pPr>
            <a:fld id="{D9F8A4C5-C7F8-4F51-B27C-DC34020D9619}" type="slidenum">
              <a:rPr lang="pl-PL" altLang="en-US" sz="1600">
                <a:solidFill>
                  <a:srgbClr val="3E5D78"/>
                </a:solidFill>
                <a:latin typeface="Arial Narrow" pitchFamily="34" charset="0"/>
              </a:rPr>
              <a:pPr eaLnBrk="1" hangingPunct="1">
                <a:spcBef>
                  <a:spcPct val="0"/>
                </a:spcBef>
                <a:buClrTx/>
                <a:buSzTx/>
                <a:buFontTx/>
                <a:buNone/>
              </a:pPr>
              <a:t>182</a:t>
            </a:fld>
            <a:endParaRPr lang="pl-PL" altLang="en-US" sz="1600">
              <a:solidFill>
                <a:srgbClr val="3E5D78"/>
              </a:solidFill>
              <a:latin typeface="Arial Narrow" pitchFamily="34" charset="0"/>
            </a:endParaRPr>
          </a:p>
        </p:txBody>
      </p:sp>
    </p:spTree>
    <p:extLst>
      <p:ext uri="{BB962C8B-B14F-4D97-AF65-F5344CB8AC3E}">
        <p14:creationId xmlns:p14="http://schemas.microsoft.com/office/powerpoint/2010/main" val="173274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 calcmode="lin" valueType="num">
                                      <p:cBhvr additive="base">
                                        <p:cTn id="7"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calcmode="lin" valueType="num">
                                      <p:cBhvr additive="base">
                                        <p:cTn id="13"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 calcmode="lin" valueType="num">
                                      <p:cBhvr additive="base">
                                        <p:cTn id="19"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400" noProof="1"/>
              <a:t>Tworzenie i wizualizacja sieci w języku Python</a:t>
            </a:r>
          </a:p>
        </p:txBody>
      </p:sp>
      <p:sp>
        <p:nvSpPr>
          <p:cNvPr id="3" name="Symbol zastępczy numeru slajdu 2"/>
          <p:cNvSpPr>
            <a:spLocks noGrp="1"/>
          </p:cNvSpPr>
          <p:nvPr>
            <p:ph type="sldNum" sz="quarter" idx="12"/>
          </p:nvPr>
        </p:nvSpPr>
        <p:spPr/>
        <p:txBody>
          <a:bodyPr/>
          <a:lstStyle/>
          <a:p>
            <a:fld id="{DCB6F979-1682-4FAD-969F-D0E2E534A1AB}" type="slidenum">
              <a:rPr lang="en-GB" smtClean="0"/>
              <a:pPr/>
              <a:t>183</a:t>
            </a:fld>
            <a:endParaRPr lang="en-GB"/>
          </a:p>
        </p:txBody>
      </p:sp>
      <p:sp>
        <p:nvSpPr>
          <p:cNvPr id="4" name="Prostokąt 3"/>
          <p:cNvSpPr/>
          <p:nvPr/>
        </p:nvSpPr>
        <p:spPr>
          <a:xfrm>
            <a:off x="215516" y="2384884"/>
            <a:ext cx="8424936" cy="4154984"/>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import </a:t>
            </a:r>
            <a:r>
              <a:rPr lang="en-US" sz="2400" dirty="0" err="1">
                <a:latin typeface="Courier New" panose="02070309020205020404" pitchFamily="49" charset="0"/>
                <a:cs typeface="Courier New" panose="02070309020205020404" pitchFamily="49" charset="0"/>
              </a:rPr>
              <a:t>networkx</a:t>
            </a:r>
            <a:r>
              <a:rPr lang="en-US" sz="2400" dirty="0">
                <a:latin typeface="Courier New" panose="02070309020205020404" pitchFamily="49" charset="0"/>
                <a:cs typeface="Courier New" panose="02070309020205020404" pitchFamily="49" charset="0"/>
              </a:rPr>
              <a:t> as </a:t>
            </a:r>
            <a:r>
              <a:rPr lang="en-US" sz="2400" dirty="0" err="1">
                <a:latin typeface="Courier New" panose="02070309020205020404" pitchFamily="49" charset="0"/>
                <a:cs typeface="Courier New" panose="02070309020205020404" pitchFamily="49" charset="0"/>
              </a:rPr>
              <a:t>nx</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g = </a:t>
            </a:r>
            <a:r>
              <a:rPr lang="en-US" sz="2400" dirty="0" err="1">
                <a:latin typeface="Courier New" panose="02070309020205020404" pitchFamily="49" charset="0"/>
                <a:cs typeface="Courier New" panose="02070309020205020404" pitchFamily="49" charset="0"/>
              </a:rPr>
              <a:t>nx.Graph</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for n in range(10):</a:t>
            </a:r>
          </a:p>
          <a:p>
            <a:r>
              <a:rPr lang="pl-PL"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g.add_node</a:t>
            </a:r>
            <a:r>
              <a:rPr lang="en-US" sz="2400" dirty="0">
                <a:latin typeface="Courier New" panose="02070309020205020404" pitchFamily="49" charset="0"/>
                <a:cs typeface="Courier New" panose="02070309020205020404" pitchFamily="49" charset="0"/>
              </a:rPr>
              <a:t>(n)</a:t>
            </a:r>
          </a:p>
          <a:p>
            <a:r>
              <a:rPr lang="en-US" sz="2400" dirty="0">
                <a:latin typeface="Courier New" panose="02070309020205020404" pitchFamily="49" charset="0"/>
                <a:cs typeface="Courier New" panose="02070309020205020404" pitchFamily="49" charset="0"/>
              </a:rPr>
              <a:t>for n in range(10):</a:t>
            </a:r>
          </a:p>
          <a:p>
            <a:r>
              <a:rPr lang="pl-PL"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g.add_edge</a:t>
            </a:r>
            <a:r>
              <a:rPr lang="en-US" sz="2400" dirty="0">
                <a:latin typeface="Courier New" panose="02070309020205020404" pitchFamily="49" charset="0"/>
                <a:cs typeface="Courier New" panose="02070309020205020404" pitchFamily="49" charset="0"/>
              </a:rPr>
              <a:t>(n,n+1 if n+1 &lt; 10 else 0)</a:t>
            </a:r>
          </a:p>
          <a:p>
            <a:r>
              <a:rPr lang="en-US" sz="2400" dirty="0" err="1">
                <a:latin typeface="Courier New" panose="02070309020205020404" pitchFamily="49" charset="0"/>
                <a:cs typeface="Courier New" panose="02070309020205020404" pitchFamily="49" charset="0"/>
              </a:rPr>
              <a:t>pos</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nx.shell_layout</a:t>
            </a:r>
            <a:r>
              <a:rPr lang="en-US" sz="2400" dirty="0">
                <a:latin typeface="Courier New" panose="02070309020205020404" pitchFamily="49" charset="0"/>
                <a:cs typeface="Courier New" panose="02070309020205020404" pitchFamily="49" charset="0"/>
              </a:rPr>
              <a:t>(g)</a:t>
            </a:r>
          </a:p>
          <a:p>
            <a:r>
              <a:rPr lang="en-US" sz="2400" dirty="0" err="1">
                <a:latin typeface="Courier New" panose="02070309020205020404" pitchFamily="49" charset="0"/>
                <a:cs typeface="Courier New" panose="02070309020205020404" pitchFamily="49" charset="0"/>
              </a:rPr>
              <a:t>nx.draw</a:t>
            </a:r>
            <a:r>
              <a:rPr lang="en-US" sz="2400" dirty="0">
                <a:latin typeface="Courier New" panose="02070309020205020404" pitchFamily="49" charset="0"/>
                <a:cs typeface="Courier New" panose="02070309020205020404" pitchFamily="49" charset="0"/>
              </a:rPr>
              <a:t>(g, </a:t>
            </a:r>
            <a:r>
              <a:rPr lang="en-US" sz="2400" dirty="0" err="1">
                <a:latin typeface="Courier New" panose="02070309020205020404" pitchFamily="49" charset="0"/>
                <a:cs typeface="Courier New" panose="02070309020205020404" pitchFamily="49" charset="0"/>
              </a:rPr>
              <a:t>pos</a:t>
            </a:r>
            <a:r>
              <a:rPr lang="en-US" sz="2400" dirty="0">
                <a:latin typeface="Courier New" panose="02070309020205020404" pitchFamily="49" charset="0"/>
                <a:cs typeface="Courier New" panose="02070309020205020404" pitchFamily="49" charset="0"/>
              </a:rPr>
              <a:t>)</a:t>
            </a:r>
          </a:p>
          <a:p>
            <a:r>
              <a:rPr lang="en-US" sz="2400" dirty="0" err="1">
                <a:latin typeface="Courier New" panose="02070309020205020404" pitchFamily="49" charset="0"/>
                <a:cs typeface="Courier New" panose="02070309020205020404" pitchFamily="49" charset="0"/>
              </a:rPr>
              <a:t>nx.draw_networkx_labels</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g,pos</a:t>
            </a:r>
            <a:r>
              <a:rPr lang="en-US" sz="2400" dirty="0">
                <a:latin typeface="Courier New" panose="02070309020205020404" pitchFamily="49" charset="0"/>
                <a:cs typeface="Courier New" panose="02070309020205020404" pitchFamily="49" charset="0"/>
              </a:rPr>
              <a:t>,</a:t>
            </a:r>
            <a:r>
              <a:rPr lang="pl-PL" sz="2400" dirty="0">
                <a:latin typeface="Courier New" panose="02070309020205020404" pitchFamily="49" charset="0"/>
                <a:cs typeface="Courier New" panose="02070309020205020404" pitchFamily="49" charset="0"/>
              </a:rPr>
              <a:t>\</a:t>
            </a:r>
          </a:p>
          <a:p>
            <a:r>
              <a:rPr lang="pl-PL" sz="24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{n : </a:t>
            </a:r>
            <a:r>
              <a:rPr lang="en-US" sz="2400" dirty="0" err="1">
                <a:latin typeface="Courier New" panose="02070309020205020404" pitchFamily="49" charset="0"/>
                <a:cs typeface="Courier New" panose="02070309020205020404" pitchFamily="49" charset="0"/>
              </a:rPr>
              <a:t>str</a:t>
            </a:r>
            <a:r>
              <a:rPr lang="en-US" sz="2400" dirty="0">
                <a:latin typeface="Courier New" panose="02070309020205020404" pitchFamily="49" charset="0"/>
                <a:cs typeface="Courier New" panose="02070309020205020404" pitchFamily="49" charset="0"/>
              </a:rPr>
              <a:t>(n) for n in</a:t>
            </a:r>
            <a:r>
              <a:rPr lang="pl-PL"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g.nodes_iter</a:t>
            </a:r>
            <a:r>
              <a:rPr lang="en-US" sz="2400" dirty="0">
                <a:latin typeface="Courier New" panose="02070309020205020404" pitchFamily="49" charset="0"/>
                <a:cs typeface="Courier New" panose="02070309020205020404" pitchFamily="49" charset="0"/>
              </a:rPr>
              <a:t>()},</a:t>
            </a:r>
            <a:r>
              <a:rPr lang="pl-PL" sz="2400" dirty="0">
                <a:latin typeface="Courier New" panose="02070309020205020404" pitchFamily="49" charset="0"/>
                <a:cs typeface="Courier New" panose="02070309020205020404" pitchFamily="49" charset="0"/>
              </a:rPr>
              <a:t>\</a:t>
            </a:r>
          </a:p>
          <a:p>
            <a:r>
              <a:rPr lang="pl-PL"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font_size</a:t>
            </a:r>
            <a:r>
              <a:rPr lang="en-US" sz="2400" dirty="0">
                <a:latin typeface="Courier New" panose="02070309020205020404" pitchFamily="49" charset="0"/>
                <a:cs typeface="Courier New" panose="02070309020205020404" pitchFamily="49" charset="0"/>
              </a:rPr>
              <a:t>=16)</a:t>
            </a:r>
          </a:p>
        </p:txBody>
      </p:sp>
      <p:pic>
        <p:nvPicPr>
          <p:cNvPr id="13314" name="Picture 2" descr="Z:\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068" y="1196752"/>
            <a:ext cx="3786460" cy="281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428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Sposób zapisu grafu</a:t>
            </a:r>
          </a:p>
        </p:txBody>
      </p:sp>
      <p:sp>
        <p:nvSpPr>
          <p:cNvPr id="3" name="Slide Number Placeholder 2"/>
          <p:cNvSpPr>
            <a:spLocks noGrp="1"/>
          </p:cNvSpPr>
          <p:nvPr>
            <p:ph type="sldNum" sz="quarter" idx="12"/>
          </p:nvPr>
        </p:nvSpPr>
        <p:spPr/>
        <p:txBody>
          <a:bodyPr/>
          <a:lstStyle/>
          <a:p>
            <a:fld id="{DCB6F979-1682-4FAD-969F-D0E2E534A1AB}" type="slidenum">
              <a:rPr lang="en-GB" smtClean="0"/>
              <a:pPr/>
              <a:t>184</a:t>
            </a:fld>
            <a:endParaRPr lang="en-GB"/>
          </a:p>
        </p:txBody>
      </p:sp>
      <p:sp>
        <p:nvSpPr>
          <p:cNvPr id="6" name="Content Placeholder 5"/>
          <p:cNvSpPr>
            <a:spLocks noGrp="1"/>
          </p:cNvSpPr>
          <p:nvPr>
            <p:ph sz="quarter" idx="1"/>
          </p:nvPr>
        </p:nvSpPr>
        <p:spPr>
          <a:xfrm>
            <a:off x="914400" y="3140968"/>
            <a:ext cx="3749040" cy="3528392"/>
          </a:xfrm>
        </p:spPr>
        <p:txBody>
          <a:bodyPr>
            <a:normAutofit/>
          </a:bodyPr>
          <a:lstStyle/>
          <a:p>
            <a:r>
              <a:rPr lang="en-US" noProof="1"/>
              <a:t>Macierz sąsiedztwa (adjacency matrix)</a:t>
            </a:r>
          </a:p>
          <a:p>
            <a:pPr marL="0" indent="0">
              <a:buNone/>
            </a:pPr>
            <a:endParaRPr lang="en-US" noProof="1"/>
          </a:p>
          <a:p>
            <a:pPr marL="0" indent="0">
              <a:buNone/>
            </a:pPr>
            <a:r>
              <a:rPr lang="en-US" sz="2000" noProof="1">
                <a:latin typeface="Courier New" panose="02070309020205020404" pitchFamily="49" charset="0"/>
                <a:cs typeface="Courier New" panose="02070309020205020404" pitchFamily="49" charset="0"/>
              </a:rPr>
              <a:t>nx.adjacency_matrix(g)</a:t>
            </a:r>
          </a:p>
          <a:p>
            <a:pPr marL="0" indent="0">
              <a:buNone/>
            </a:pPr>
            <a:r>
              <a:rPr lang="en-US" sz="2000" noProof="1">
                <a:latin typeface="Courier New" panose="02070309020205020404" pitchFamily="49" charset="0"/>
                <a:cs typeface="Courier New" panose="02070309020205020404" pitchFamily="49" charset="0"/>
              </a:rPr>
              <a:t>[[ 0.  1.  0.  0.]</a:t>
            </a:r>
          </a:p>
          <a:p>
            <a:pPr marL="0" indent="0">
              <a:buNone/>
            </a:pPr>
            <a:r>
              <a:rPr lang="en-US" sz="2000" noProof="1">
                <a:latin typeface="Courier New" panose="02070309020205020404" pitchFamily="49" charset="0"/>
                <a:cs typeface="Courier New" panose="02070309020205020404" pitchFamily="49" charset="0"/>
              </a:rPr>
              <a:t> [ 1.  0.  1.  1.]</a:t>
            </a:r>
          </a:p>
          <a:p>
            <a:pPr marL="0" indent="0">
              <a:buNone/>
            </a:pPr>
            <a:r>
              <a:rPr lang="en-US" sz="2000" noProof="1">
                <a:latin typeface="Courier New" panose="02070309020205020404" pitchFamily="49" charset="0"/>
                <a:cs typeface="Courier New" panose="02070309020205020404" pitchFamily="49" charset="0"/>
              </a:rPr>
              <a:t> [ 0.  1.  0.  0.]</a:t>
            </a:r>
          </a:p>
          <a:p>
            <a:pPr marL="0" indent="0">
              <a:buNone/>
            </a:pPr>
            <a:r>
              <a:rPr lang="en-US" sz="2000" noProof="1">
                <a:latin typeface="Courier New" panose="02070309020205020404" pitchFamily="49" charset="0"/>
                <a:cs typeface="Courier New" panose="02070309020205020404" pitchFamily="49" charset="0"/>
              </a:rPr>
              <a:t> [ 0.  1.  0.  0.]]</a:t>
            </a:r>
          </a:p>
          <a:p>
            <a:pPr marL="0" indent="0">
              <a:buNone/>
            </a:pPr>
            <a:endParaRPr lang="en-US" noProof="1"/>
          </a:p>
        </p:txBody>
      </p:sp>
      <p:sp>
        <p:nvSpPr>
          <p:cNvPr id="7" name="Content Placeholder 6"/>
          <p:cNvSpPr>
            <a:spLocks noGrp="1"/>
          </p:cNvSpPr>
          <p:nvPr>
            <p:ph sz="quarter" idx="2"/>
          </p:nvPr>
        </p:nvSpPr>
        <p:spPr>
          <a:xfrm>
            <a:off x="4933950" y="3018832"/>
            <a:ext cx="3749040" cy="3578520"/>
          </a:xfrm>
        </p:spPr>
        <p:txBody>
          <a:bodyPr>
            <a:normAutofit/>
          </a:bodyPr>
          <a:lstStyle/>
          <a:p>
            <a:r>
              <a:rPr lang="en-US" noProof="1"/>
              <a:t>Listy sąsiedztwa (adjacency list)</a:t>
            </a:r>
          </a:p>
          <a:p>
            <a:endParaRPr lang="en-US" noProof="1"/>
          </a:p>
          <a:p>
            <a:pPr marL="0" indent="0">
              <a:buNone/>
            </a:pPr>
            <a:r>
              <a:rPr lang="en-US" sz="2000" noProof="1">
                <a:latin typeface="Courier New" panose="02070309020205020404" pitchFamily="49" charset="0"/>
                <a:cs typeface="Courier New" panose="02070309020205020404" pitchFamily="49" charset="0"/>
              </a:rPr>
              <a:t>g.adjacency_list()</a:t>
            </a:r>
          </a:p>
          <a:p>
            <a:pPr marL="0" indent="0">
              <a:buNone/>
            </a:pPr>
            <a:r>
              <a:rPr lang="en-US" sz="2000" noProof="1">
                <a:latin typeface="Courier New" panose="02070309020205020404" pitchFamily="49" charset="0"/>
                <a:cs typeface="Courier New" panose="02070309020205020404" pitchFamily="49" charset="0"/>
              </a:rPr>
              <a:t>[[2], [1, 3, 4], [2], [2]]</a:t>
            </a:r>
          </a:p>
          <a:p>
            <a:pPr marL="0" indent="0">
              <a:buNone/>
            </a:pPr>
            <a:endParaRPr lang="en-US" noProof="1"/>
          </a:p>
        </p:txBody>
      </p:sp>
      <p:cxnSp>
        <p:nvCxnSpPr>
          <p:cNvPr id="10" name="Straight Connector 9"/>
          <p:cNvCxnSpPr>
            <a:stCxn id="14" idx="3"/>
          </p:cNvCxnSpPr>
          <p:nvPr/>
        </p:nvCxnSpPr>
        <p:spPr>
          <a:xfrm flipH="1">
            <a:off x="3727016" y="1807011"/>
            <a:ext cx="846793" cy="205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4" idx="5"/>
          </p:cNvCxnSpPr>
          <p:nvPr/>
        </p:nvCxnSpPr>
        <p:spPr>
          <a:xfrm flipH="1" flipV="1">
            <a:off x="4930231" y="1807011"/>
            <a:ext cx="865905" cy="709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67200" y="1760612"/>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a:t>
            </a:r>
            <a:endParaRPr lang="en-US" dirty="0">
              <a:solidFill>
                <a:schemeClr val="tx1"/>
              </a:solidFill>
            </a:endParaRPr>
          </a:p>
        </p:txBody>
      </p:sp>
      <p:sp>
        <p:nvSpPr>
          <p:cNvPr id="13" name="Oval 12"/>
          <p:cNvSpPr/>
          <p:nvPr/>
        </p:nvSpPr>
        <p:spPr>
          <a:xfrm>
            <a:off x="5544108" y="226466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4</a:t>
            </a:r>
            <a:endParaRPr lang="en-US" dirty="0">
              <a:solidFill>
                <a:schemeClr val="tx1"/>
              </a:solidFill>
            </a:endParaRPr>
          </a:p>
        </p:txBody>
      </p:sp>
      <p:sp>
        <p:nvSpPr>
          <p:cNvPr id="14" name="Oval 13"/>
          <p:cNvSpPr/>
          <p:nvPr/>
        </p:nvSpPr>
        <p:spPr>
          <a:xfrm>
            <a:off x="4499992" y="1376772"/>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2</a:t>
            </a:r>
            <a:endParaRPr lang="en-US" dirty="0">
              <a:solidFill>
                <a:schemeClr val="tx1"/>
              </a:solidFill>
            </a:endParaRPr>
          </a:p>
        </p:txBody>
      </p:sp>
      <p:cxnSp>
        <p:nvCxnSpPr>
          <p:cNvPr id="15" name="Straight Connector 14"/>
          <p:cNvCxnSpPr>
            <a:stCxn id="14" idx="4"/>
          </p:cNvCxnSpPr>
          <p:nvPr/>
        </p:nvCxnSpPr>
        <p:spPr>
          <a:xfrm flipH="1">
            <a:off x="4573809" y="1880828"/>
            <a:ext cx="178211" cy="635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263808" y="244276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333582547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4294967295"/>
          </p:nvPr>
        </p:nvSpPr>
        <p:spPr>
          <a:xfrm>
            <a:off x="7812088" y="6245225"/>
            <a:ext cx="874712"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charset="-128"/>
              </a:defRPr>
            </a:lvl1pPr>
            <a:lvl2pPr marL="742950" indent="-285750">
              <a:defRPr sz="2400">
                <a:solidFill>
                  <a:schemeClr val="tx1"/>
                </a:solidFill>
                <a:latin typeface="Times" charset="0"/>
                <a:ea typeface="Osaka" charset="-128"/>
              </a:defRPr>
            </a:lvl2pPr>
            <a:lvl3pPr marL="1143000" indent="-228600">
              <a:defRPr sz="2400">
                <a:solidFill>
                  <a:schemeClr val="tx1"/>
                </a:solidFill>
                <a:latin typeface="Times" charset="0"/>
                <a:ea typeface="Osaka" charset="-128"/>
              </a:defRPr>
            </a:lvl3pPr>
            <a:lvl4pPr marL="1600200" indent="-228600">
              <a:defRPr sz="2400">
                <a:solidFill>
                  <a:schemeClr val="tx1"/>
                </a:solidFill>
                <a:latin typeface="Times" charset="0"/>
                <a:ea typeface="Osaka" charset="-128"/>
              </a:defRPr>
            </a:lvl4pPr>
            <a:lvl5pPr marL="2057400" indent="-228600">
              <a:defRPr sz="2400">
                <a:solidFill>
                  <a:schemeClr val="tx1"/>
                </a:solidFill>
                <a:latin typeface="Times" charset="0"/>
                <a:ea typeface="Osaka" charset="-128"/>
              </a:defRPr>
            </a:lvl5pPr>
            <a:lvl6pPr marL="2514600" indent="-228600" eaLnBrk="0" fontAlgn="base" hangingPunct="0">
              <a:spcBef>
                <a:spcPct val="0"/>
              </a:spcBef>
              <a:spcAft>
                <a:spcPct val="0"/>
              </a:spcAft>
              <a:defRPr sz="2400">
                <a:solidFill>
                  <a:schemeClr val="tx1"/>
                </a:solidFill>
                <a:latin typeface="Times" charset="0"/>
                <a:ea typeface="Osaka" charset="-128"/>
              </a:defRPr>
            </a:lvl6pPr>
            <a:lvl7pPr marL="2971800" indent="-228600" eaLnBrk="0" fontAlgn="base" hangingPunct="0">
              <a:spcBef>
                <a:spcPct val="0"/>
              </a:spcBef>
              <a:spcAft>
                <a:spcPct val="0"/>
              </a:spcAft>
              <a:defRPr sz="2400">
                <a:solidFill>
                  <a:schemeClr val="tx1"/>
                </a:solidFill>
                <a:latin typeface="Times" charset="0"/>
                <a:ea typeface="Osaka" charset="-128"/>
              </a:defRPr>
            </a:lvl7pPr>
            <a:lvl8pPr marL="3429000" indent="-228600" eaLnBrk="0" fontAlgn="base" hangingPunct="0">
              <a:spcBef>
                <a:spcPct val="0"/>
              </a:spcBef>
              <a:spcAft>
                <a:spcPct val="0"/>
              </a:spcAft>
              <a:defRPr sz="2400">
                <a:solidFill>
                  <a:schemeClr val="tx1"/>
                </a:solidFill>
                <a:latin typeface="Times" charset="0"/>
                <a:ea typeface="Osaka" charset="-128"/>
              </a:defRPr>
            </a:lvl8pPr>
            <a:lvl9pPr marL="3886200" indent="-228600" eaLnBrk="0" fontAlgn="base" hangingPunct="0">
              <a:spcBef>
                <a:spcPct val="0"/>
              </a:spcBef>
              <a:spcAft>
                <a:spcPct val="0"/>
              </a:spcAft>
              <a:defRPr sz="2400">
                <a:solidFill>
                  <a:schemeClr val="tx1"/>
                </a:solidFill>
                <a:latin typeface="Times" charset="0"/>
                <a:ea typeface="Osaka" charset="-128"/>
              </a:defRPr>
            </a:lvl9pPr>
          </a:lstStyle>
          <a:p>
            <a:fld id="{8D7A2B79-08A2-44C4-BF1D-C7CEF30BBFF2}" type="slidenum">
              <a:rPr lang="ja-JP" altLang="en-US" sz="1400">
                <a:latin typeface="Comic Sans MS" pitchFamily="66" charset="0"/>
              </a:rPr>
              <a:pPr/>
              <a:t>185</a:t>
            </a:fld>
            <a:endParaRPr lang="en-US" altLang="ja-JP" sz="1400">
              <a:latin typeface="Comic Sans MS" pitchFamily="66" charset="0"/>
            </a:endParaRPr>
          </a:p>
        </p:txBody>
      </p:sp>
      <p:sp>
        <p:nvSpPr>
          <p:cNvPr id="20483" name="Rectangle 2"/>
          <p:cNvSpPr>
            <a:spLocks noGrp="1" noChangeArrowheads="1"/>
          </p:cNvSpPr>
          <p:nvPr>
            <p:ph type="title"/>
          </p:nvPr>
        </p:nvSpPr>
        <p:spPr/>
        <p:txBody>
          <a:bodyPr/>
          <a:lstStyle/>
          <a:p>
            <a:pPr eaLnBrk="1" hangingPunct="1"/>
            <a:r>
              <a:rPr lang="en-US" altLang="ja-JP" noProof="1"/>
              <a:t>Wybrane typy grafów</a:t>
            </a:r>
          </a:p>
        </p:txBody>
      </p:sp>
      <p:sp>
        <p:nvSpPr>
          <p:cNvPr id="20484" name="Rectangle 3"/>
          <p:cNvSpPr>
            <a:spLocks noGrp="1" noChangeArrowheads="1"/>
          </p:cNvSpPr>
          <p:nvPr>
            <p:ph type="body" idx="1"/>
          </p:nvPr>
        </p:nvSpPr>
        <p:spPr/>
        <p:txBody>
          <a:bodyPr>
            <a:normAutofit fontScale="92500"/>
          </a:bodyPr>
          <a:lstStyle/>
          <a:p>
            <a:pPr eaLnBrk="1" hangingPunct="1">
              <a:spcBef>
                <a:spcPct val="40000"/>
              </a:spcBef>
            </a:pPr>
            <a:r>
              <a:rPr lang="en-US" altLang="ja-JP" noProof="1"/>
              <a:t>Graf pełny (complete) - wszystkie wierzchołki są połączone</a:t>
            </a:r>
          </a:p>
          <a:p>
            <a:pPr eaLnBrk="1" hangingPunct="1">
              <a:spcBef>
                <a:spcPct val="40000"/>
              </a:spcBef>
            </a:pPr>
            <a:r>
              <a:rPr lang="en-US" altLang="ja-JP" noProof="1"/>
              <a:t>Graf regularny (regular) stopnia n – z każdego wierzchołka wychodzi n łuków</a:t>
            </a:r>
          </a:p>
          <a:p>
            <a:pPr eaLnBrk="1" hangingPunct="1">
              <a:spcBef>
                <a:spcPct val="40000"/>
              </a:spcBef>
            </a:pPr>
            <a:r>
              <a:rPr lang="en-US" altLang="ja-JP" noProof="1"/>
              <a:t>Graf dwudzielny (bipartite graph, n-partite graph) – zbiór wierzchołków można podzielić na dwa podzbiory takie że ich wierzchołki nie są połączone </a:t>
            </a:r>
          </a:p>
          <a:p>
            <a:pPr eaLnBrk="1" hangingPunct="1">
              <a:spcBef>
                <a:spcPct val="40000"/>
              </a:spcBef>
            </a:pPr>
            <a:r>
              <a:rPr lang="en-US" altLang="ja-JP" noProof="1"/>
              <a:t>Pełny graf dwudzielny </a:t>
            </a:r>
          </a:p>
          <a:p>
            <a:pPr eaLnBrk="1" hangingPunct="1">
              <a:spcBef>
                <a:spcPct val="40000"/>
              </a:spcBef>
            </a:pPr>
            <a:r>
              <a:rPr kumimoji="0" lang="en-US" altLang="ja-JP" noProof="1"/>
              <a:t>Grafy planarne - można przedstawić na płaszczyźnie tak, że nie przecinają się łuki</a:t>
            </a:r>
          </a:p>
        </p:txBody>
      </p:sp>
    </p:spTree>
    <p:extLst>
      <p:ext uri="{BB962C8B-B14F-4D97-AF65-F5344CB8AC3E}">
        <p14:creationId xmlns:p14="http://schemas.microsoft.com/office/powerpoint/2010/main" val="13820934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Graf pełny (ang. </a:t>
            </a:r>
            <a:r>
              <a:rPr lang="pl-PL" dirty="0" err="1"/>
              <a:t>complete</a:t>
            </a:r>
            <a:r>
              <a:rPr lang="pl-PL" dirty="0"/>
              <a:t> </a:t>
            </a:r>
            <a:r>
              <a:rPr lang="pl-PL" dirty="0" err="1"/>
              <a:t>graph</a:t>
            </a:r>
            <a:r>
              <a:rPr lang="pl-PL" dirty="0"/>
              <a:t>)</a:t>
            </a:r>
          </a:p>
        </p:txBody>
      </p:sp>
      <p:sp>
        <p:nvSpPr>
          <p:cNvPr id="60" name="Symbol zastępczy zawartości 59"/>
          <p:cNvSpPr>
            <a:spLocks noGrp="1"/>
          </p:cNvSpPr>
          <p:nvPr>
            <p:ph sz="quarter" idx="1"/>
          </p:nvPr>
        </p:nvSpPr>
        <p:spPr>
          <a:xfrm>
            <a:off x="914400" y="1447800"/>
            <a:ext cx="7772400" cy="701676"/>
          </a:xfrm>
        </p:spPr>
        <p:txBody>
          <a:bodyPr/>
          <a:lstStyle/>
          <a:p>
            <a:r>
              <a:rPr lang="pl-PL" dirty="0"/>
              <a:t>Wszystkie wierzchołki są ze sobą połączone…</a:t>
            </a:r>
          </a:p>
        </p:txBody>
      </p:sp>
      <p:sp>
        <p:nvSpPr>
          <p:cNvPr id="3" name="Symbol zastępczy numeru slajdu 2"/>
          <p:cNvSpPr>
            <a:spLocks noGrp="1"/>
          </p:cNvSpPr>
          <p:nvPr>
            <p:ph type="sldNum" sz="quarter" idx="10"/>
          </p:nvPr>
        </p:nvSpPr>
        <p:spPr/>
        <p:txBody>
          <a:bodyPr/>
          <a:lstStyle/>
          <a:p>
            <a:fld id="{DCB6F979-1682-4FAD-969F-D0E2E534A1AB}" type="slidenum">
              <a:rPr lang="en-GB" smtClean="0"/>
              <a:pPr/>
              <a:t>186</a:t>
            </a:fld>
            <a:endParaRPr lang="en-GB"/>
          </a:p>
        </p:txBody>
      </p:sp>
      <p:sp>
        <p:nvSpPr>
          <p:cNvPr id="4" name="Oval 4"/>
          <p:cNvSpPr>
            <a:spLocks noChangeAspect="1" noChangeArrowheads="1"/>
          </p:cNvSpPr>
          <p:nvPr/>
        </p:nvSpPr>
        <p:spPr bwMode="auto">
          <a:xfrm>
            <a:off x="1944688" y="3322638"/>
            <a:ext cx="144462"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nvGrpSpPr>
          <p:cNvPr id="5" name="Group 5"/>
          <p:cNvGrpSpPr>
            <a:grpSpLocks/>
          </p:cNvGrpSpPr>
          <p:nvPr/>
        </p:nvGrpSpPr>
        <p:grpSpPr bwMode="auto">
          <a:xfrm>
            <a:off x="3814763" y="3322638"/>
            <a:ext cx="1368425" cy="144462"/>
            <a:chOff x="2200" y="2387"/>
            <a:chExt cx="862" cy="91"/>
          </a:xfrm>
        </p:grpSpPr>
        <p:sp>
          <p:nvSpPr>
            <p:cNvPr id="6" name="Line 6"/>
            <p:cNvSpPr>
              <a:spLocks noChangeShapeType="1"/>
            </p:cNvSpPr>
            <p:nvPr/>
          </p:nvSpPr>
          <p:spPr bwMode="auto">
            <a:xfrm>
              <a:off x="2245" y="2432"/>
              <a:ext cx="77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 name="Oval 7"/>
            <p:cNvSpPr>
              <a:spLocks noChangeAspect="1" noChangeArrowheads="1"/>
            </p:cNvSpPr>
            <p:nvPr/>
          </p:nvSpPr>
          <p:spPr bwMode="auto">
            <a:xfrm>
              <a:off x="2200" y="2387"/>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8" name="Oval 8"/>
            <p:cNvSpPr>
              <a:spLocks noChangeAspect="1" noChangeArrowheads="1"/>
            </p:cNvSpPr>
            <p:nvPr/>
          </p:nvSpPr>
          <p:spPr bwMode="auto">
            <a:xfrm>
              <a:off x="2971" y="2387"/>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9" name="Group 9"/>
          <p:cNvGrpSpPr>
            <a:grpSpLocks/>
          </p:cNvGrpSpPr>
          <p:nvPr/>
        </p:nvGrpSpPr>
        <p:grpSpPr bwMode="auto">
          <a:xfrm>
            <a:off x="6588125" y="2781300"/>
            <a:ext cx="1295400" cy="1225550"/>
            <a:chOff x="2200" y="2205"/>
            <a:chExt cx="816" cy="772"/>
          </a:xfrm>
        </p:grpSpPr>
        <p:sp>
          <p:nvSpPr>
            <p:cNvPr id="10" name="Line 10"/>
            <p:cNvSpPr>
              <a:spLocks noChangeShapeType="1"/>
            </p:cNvSpPr>
            <p:nvPr/>
          </p:nvSpPr>
          <p:spPr bwMode="auto">
            <a:xfrm flipV="1">
              <a:off x="2245"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 name="Line 11"/>
            <p:cNvSpPr>
              <a:spLocks noChangeShapeType="1"/>
            </p:cNvSpPr>
            <p:nvPr/>
          </p:nvSpPr>
          <p:spPr bwMode="auto">
            <a:xfrm flipH="1" flipV="1">
              <a:off x="2608"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2" name="Line 12"/>
            <p:cNvSpPr>
              <a:spLocks noChangeShapeType="1"/>
            </p:cNvSpPr>
            <p:nvPr/>
          </p:nvSpPr>
          <p:spPr bwMode="auto">
            <a:xfrm>
              <a:off x="2245" y="2931"/>
              <a:ext cx="7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3" name="Oval 13"/>
            <p:cNvSpPr>
              <a:spLocks noChangeAspect="1" noChangeArrowheads="1"/>
            </p:cNvSpPr>
            <p:nvPr/>
          </p:nvSpPr>
          <p:spPr bwMode="auto">
            <a:xfrm>
              <a:off x="2925"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4" name="Oval 14"/>
            <p:cNvSpPr>
              <a:spLocks noChangeAspect="1" noChangeArrowheads="1"/>
            </p:cNvSpPr>
            <p:nvPr/>
          </p:nvSpPr>
          <p:spPr bwMode="auto">
            <a:xfrm>
              <a:off x="2200"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5" name="Oval 15"/>
            <p:cNvSpPr>
              <a:spLocks noChangeAspect="1" noChangeArrowheads="1"/>
            </p:cNvSpPr>
            <p:nvPr/>
          </p:nvSpPr>
          <p:spPr bwMode="auto">
            <a:xfrm>
              <a:off x="2562" y="220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16" name="Group 16"/>
          <p:cNvGrpSpPr>
            <a:grpSpLocks/>
          </p:cNvGrpSpPr>
          <p:nvPr/>
        </p:nvGrpSpPr>
        <p:grpSpPr bwMode="auto">
          <a:xfrm>
            <a:off x="1331913" y="4759325"/>
            <a:ext cx="1368425" cy="1370013"/>
            <a:chOff x="839" y="2885"/>
            <a:chExt cx="862" cy="863"/>
          </a:xfrm>
        </p:grpSpPr>
        <p:sp>
          <p:nvSpPr>
            <p:cNvPr id="17" name="Line 17"/>
            <p:cNvSpPr>
              <a:spLocks noChangeShapeType="1"/>
            </p:cNvSpPr>
            <p:nvPr/>
          </p:nvSpPr>
          <p:spPr bwMode="auto">
            <a:xfrm>
              <a:off x="884" y="3702"/>
              <a:ext cx="77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8" name="Line 18"/>
            <p:cNvSpPr>
              <a:spLocks noChangeShapeType="1"/>
            </p:cNvSpPr>
            <p:nvPr/>
          </p:nvSpPr>
          <p:spPr bwMode="auto">
            <a:xfrm>
              <a:off x="884" y="2930"/>
              <a:ext cx="77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9" name="Line 19"/>
            <p:cNvSpPr>
              <a:spLocks noChangeShapeType="1"/>
            </p:cNvSpPr>
            <p:nvPr/>
          </p:nvSpPr>
          <p:spPr bwMode="auto">
            <a:xfrm rot="-5400000">
              <a:off x="498" y="3317"/>
              <a:ext cx="77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0" name="Line 20"/>
            <p:cNvSpPr>
              <a:spLocks noChangeShapeType="1"/>
            </p:cNvSpPr>
            <p:nvPr/>
          </p:nvSpPr>
          <p:spPr bwMode="auto">
            <a:xfrm rot="-5400000">
              <a:off x="1269" y="3317"/>
              <a:ext cx="77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1" name="Line 21"/>
            <p:cNvSpPr>
              <a:spLocks noChangeShapeType="1"/>
            </p:cNvSpPr>
            <p:nvPr/>
          </p:nvSpPr>
          <p:spPr bwMode="auto">
            <a:xfrm>
              <a:off x="884" y="2931"/>
              <a:ext cx="771"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2" name="Line 22"/>
            <p:cNvSpPr>
              <a:spLocks noChangeShapeType="1"/>
            </p:cNvSpPr>
            <p:nvPr/>
          </p:nvSpPr>
          <p:spPr bwMode="auto">
            <a:xfrm flipV="1">
              <a:off x="884" y="2931"/>
              <a:ext cx="771"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3" name="Oval 23"/>
            <p:cNvSpPr>
              <a:spLocks noChangeAspect="1" noChangeArrowheads="1"/>
            </p:cNvSpPr>
            <p:nvPr/>
          </p:nvSpPr>
          <p:spPr bwMode="auto">
            <a:xfrm>
              <a:off x="839" y="3657"/>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24" name="Oval 24"/>
            <p:cNvSpPr>
              <a:spLocks noChangeAspect="1" noChangeArrowheads="1"/>
            </p:cNvSpPr>
            <p:nvPr/>
          </p:nvSpPr>
          <p:spPr bwMode="auto">
            <a:xfrm>
              <a:off x="1610" y="3657"/>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25" name="Oval 25"/>
            <p:cNvSpPr>
              <a:spLocks noChangeAspect="1" noChangeArrowheads="1"/>
            </p:cNvSpPr>
            <p:nvPr/>
          </p:nvSpPr>
          <p:spPr bwMode="auto">
            <a:xfrm>
              <a:off x="839" y="288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26" name="Oval 26"/>
            <p:cNvSpPr>
              <a:spLocks noChangeAspect="1" noChangeArrowheads="1"/>
            </p:cNvSpPr>
            <p:nvPr/>
          </p:nvSpPr>
          <p:spPr bwMode="auto">
            <a:xfrm>
              <a:off x="1610" y="288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27" name="Group 27"/>
          <p:cNvGrpSpPr>
            <a:grpSpLocks/>
          </p:cNvGrpSpPr>
          <p:nvPr/>
        </p:nvGrpSpPr>
        <p:grpSpPr bwMode="auto">
          <a:xfrm>
            <a:off x="3562350" y="4473575"/>
            <a:ext cx="1873250" cy="1801813"/>
            <a:chOff x="2290" y="2704"/>
            <a:chExt cx="1180" cy="1135"/>
          </a:xfrm>
        </p:grpSpPr>
        <p:sp>
          <p:nvSpPr>
            <p:cNvPr id="28" name="Line 28"/>
            <p:cNvSpPr>
              <a:spLocks noChangeShapeType="1"/>
            </p:cNvSpPr>
            <p:nvPr/>
          </p:nvSpPr>
          <p:spPr bwMode="auto">
            <a:xfrm flipV="1">
              <a:off x="2562" y="2750"/>
              <a:ext cx="318" cy="10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9" name="Line 29"/>
            <p:cNvSpPr>
              <a:spLocks noChangeShapeType="1"/>
            </p:cNvSpPr>
            <p:nvPr/>
          </p:nvSpPr>
          <p:spPr bwMode="auto">
            <a:xfrm flipH="1" flipV="1">
              <a:off x="2880" y="2750"/>
              <a:ext cx="318" cy="10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0" name="Line 30"/>
            <p:cNvSpPr>
              <a:spLocks noChangeShapeType="1"/>
            </p:cNvSpPr>
            <p:nvPr/>
          </p:nvSpPr>
          <p:spPr bwMode="auto">
            <a:xfrm>
              <a:off x="2562" y="3793"/>
              <a:ext cx="6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1" name="Line 31"/>
            <p:cNvSpPr>
              <a:spLocks noChangeShapeType="1"/>
            </p:cNvSpPr>
            <p:nvPr/>
          </p:nvSpPr>
          <p:spPr bwMode="auto">
            <a:xfrm>
              <a:off x="2336" y="3158"/>
              <a:ext cx="226" cy="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2" name="Line 32"/>
            <p:cNvSpPr>
              <a:spLocks noChangeShapeType="1"/>
            </p:cNvSpPr>
            <p:nvPr/>
          </p:nvSpPr>
          <p:spPr bwMode="auto">
            <a:xfrm flipV="1">
              <a:off x="2336" y="2750"/>
              <a:ext cx="544" cy="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3" name="Line 33"/>
            <p:cNvSpPr>
              <a:spLocks noChangeShapeType="1"/>
            </p:cNvSpPr>
            <p:nvPr/>
          </p:nvSpPr>
          <p:spPr bwMode="auto">
            <a:xfrm>
              <a:off x="2880" y="2750"/>
              <a:ext cx="544" cy="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4" name="Line 34"/>
            <p:cNvSpPr>
              <a:spLocks noChangeShapeType="1"/>
            </p:cNvSpPr>
            <p:nvPr/>
          </p:nvSpPr>
          <p:spPr bwMode="auto">
            <a:xfrm flipV="1">
              <a:off x="3198" y="3158"/>
              <a:ext cx="226" cy="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5" name="Line 35"/>
            <p:cNvSpPr>
              <a:spLocks noChangeShapeType="1"/>
            </p:cNvSpPr>
            <p:nvPr/>
          </p:nvSpPr>
          <p:spPr bwMode="auto">
            <a:xfrm>
              <a:off x="2336" y="3158"/>
              <a:ext cx="104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6" name="Line 36"/>
            <p:cNvSpPr>
              <a:spLocks noChangeShapeType="1"/>
            </p:cNvSpPr>
            <p:nvPr/>
          </p:nvSpPr>
          <p:spPr bwMode="auto">
            <a:xfrm flipV="1">
              <a:off x="2562" y="3158"/>
              <a:ext cx="862" cy="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7" name="Line 37"/>
            <p:cNvSpPr>
              <a:spLocks noChangeShapeType="1"/>
            </p:cNvSpPr>
            <p:nvPr/>
          </p:nvSpPr>
          <p:spPr bwMode="auto">
            <a:xfrm>
              <a:off x="2336" y="3158"/>
              <a:ext cx="862" cy="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8" name="Oval 38"/>
            <p:cNvSpPr>
              <a:spLocks noChangeAspect="1" noChangeArrowheads="1"/>
            </p:cNvSpPr>
            <p:nvPr/>
          </p:nvSpPr>
          <p:spPr bwMode="auto">
            <a:xfrm>
              <a:off x="2834" y="2704"/>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39" name="Oval 39"/>
            <p:cNvSpPr>
              <a:spLocks noChangeAspect="1" noChangeArrowheads="1"/>
            </p:cNvSpPr>
            <p:nvPr/>
          </p:nvSpPr>
          <p:spPr bwMode="auto">
            <a:xfrm>
              <a:off x="3379" y="3113"/>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40" name="Oval 40"/>
            <p:cNvSpPr>
              <a:spLocks noChangeAspect="1" noChangeArrowheads="1"/>
            </p:cNvSpPr>
            <p:nvPr/>
          </p:nvSpPr>
          <p:spPr bwMode="auto">
            <a:xfrm>
              <a:off x="2290" y="3113"/>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41" name="Oval 41"/>
            <p:cNvSpPr>
              <a:spLocks noChangeAspect="1" noChangeArrowheads="1"/>
            </p:cNvSpPr>
            <p:nvPr/>
          </p:nvSpPr>
          <p:spPr bwMode="auto">
            <a:xfrm>
              <a:off x="3152" y="3748"/>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42" name="Oval 42"/>
            <p:cNvSpPr>
              <a:spLocks noChangeAspect="1" noChangeArrowheads="1"/>
            </p:cNvSpPr>
            <p:nvPr/>
          </p:nvSpPr>
          <p:spPr bwMode="auto">
            <a:xfrm>
              <a:off x="2517" y="3748"/>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43" name="Group 43"/>
          <p:cNvGrpSpPr>
            <a:grpSpLocks/>
          </p:cNvGrpSpPr>
          <p:nvPr/>
        </p:nvGrpSpPr>
        <p:grpSpPr bwMode="auto">
          <a:xfrm>
            <a:off x="6156325" y="4508500"/>
            <a:ext cx="2160588" cy="1873250"/>
            <a:chOff x="3742" y="2840"/>
            <a:chExt cx="1361" cy="1180"/>
          </a:xfrm>
        </p:grpSpPr>
        <p:sp>
          <p:nvSpPr>
            <p:cNvPr id="44" name="AutoShape 44"/>
            <p:cNvSpPr>
              <a:spLocks noChangeArrowheads="1"/>
            </p:cNvSpPr>
            <p:nvPr/>
          </p:nvSpPr>
          <p:spPr bwMode="auto">
            <a:xfrm>
              <a:off x="3787" y="2876"/>
              <a:ext cx="1270" cy="1098"/>
            </a:xfrm>
            <a:prstGeom prst="hexagon">
              <a:avLst>
                <a:gd name="adj" fmla="val 28916"/>
                <a:gd name="vf" fmla="val 11547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45" name="Line 45"/>
            <p:cNvSpPr>
              <a:spLocks noChangeShapeType="1"/>
            </p:cNvSpPr>
            <p:nvPr/>
          </p:nvSpPr>
          <p:spPr bwMode="auto">
            <a:xfrm flipV="1">
              <a:off x="4105" y="2886"/>
              <a:ext cx="635" cy="10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6" name="Line 46"/>
            <p:cNvSpPr>
              <a:spLocks noChangeShapeType="1"/>
            </p:cNvSpPr>
            <p:nvPr/>
          </p:nvSpPr>
          <p:spPr bwMode="auto">
            <a:xfrm flipV="1">
              <a:off x="4105" y="3430"/>
              <a:ext cx="952" cy="5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7" name="Line 47"/>
            <p:cNvSpPr>
              <a:spLocks noChangeShapeType="1"/>
            </p:cNvSpPr>
            <p:nvPr/>
          </p:nvSpPr>
          <p:spPr bwMode="auto">
            <a:xfrm>
              <a:off x="4105" y="2886"/>
              <a:ext cx="0" cy="10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8" name="Line 48"/>
            <p:cNvSpPr>
              <a:spLocks noChangeShapeType="1"/>
            </p:cNvSpPr>
            <p:nvPr/>
          </p:nvSpPr>
          <p:spPr bwMode="auto">
            <a:xfrm>
              <a:off x="4105" y="2886"/>
              <a:ext cx="952" cy="5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9" name="Line 49"/>
            <p:cNvSpPr>
              <a:spLocks noChangeShapeType="1"/>
            </p:cNvSpPr>
            <p:nvPr/>
          </p:nvSpPr>
          <p:spPr bwMode="auto">
            <a:xfrm>
              <a:off x="3787" y="3430"/>
              <a:ext cx="127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0" name="Line 50"/>
            <p:cNvSpPr>
              <a:spLocks noChangeShapeType="1"/>
            </p:cNvSpPr>
            <p:nvPr/>
          </p:nvSpPr>
          <p:spPr bwMode="auto">
            <a:xfrm>
              <a:off x="4105" y="2886"/>
              <a:ext cx="635" cy="10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1" name="Line 51"/>
            <p:cNvSpPr>
              <a:spLocks noChangeShapeType="1"/>
            </p:cNvSpPr>
            <p:nvPr/>
          </p:nvSpPr>
          <p:spPr bwMode="auto">
            <a:xfrm>
              <a:off x="4740" y="2886"/>
              <a:ext cx="0" cy="10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2" name="Line 52"/>
            <p:cNvSpPr>
              <a:spLocks noChangeShapeType="1"/>
            </p:cNvSpPr>
            <p:nvPr/>
          </p:nvSpPr>
          <p:spPr bwMode="auto">
            <a:xfrm>
              <a:off x="3787" y="3430"/>
              <a:ext cx="953" cy="5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3" name="Line 53"/>
            <p:cNvSpPr>
              <a:spLocks noChangeShapeType="1"/>
            </p:cNvSpPr>
            <p:nvPr/>
          </p:nvSpPr>
          <p:spPr bwMode="auto">
            <a:xfrm flipV="1">
              <a:off x="3787" y="2886"/>
              <a:ext cx="953" cy="5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4" name="Oval 54"/>
            <p:cNvSpPr>
              <a:spLocks noChangeAspect="1" noChangeArrowheads="1"/>
            </p:cNvSpPr>
            <p:nvPr/>
          </p:nvSpPr>
          <p:spPr bwMode="auto">
            <a:xfrm>
              <a:off x="5012" y="3384"/>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55" name="Oval 55"/>
            <p:cNvSpPr>
              <a:spLocks noChangeAspect="1" noChangeArrowheads="1"/>
            </p:cNvSpPr>
            <p:nvPr/>
          </p:nvSpPr>
          <p:spPr bwMode="auto">
            <a:xfrm>
              <a:off x="3742" y="338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56" name="Oval 56"/>
            <p:cNvSpPr>
              <a:spLocks noChangeAspect="1" noChangeArrowheads="1"/>
            </p:cNvSpPr>
            <p:nvPr/>
          </p:nvSpPr>
          <p:spPr bwMode="auto">
            <a:xfrm>
              <a:off x="4059" y="2840"/>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57" name="Oval 57"/>
            <p:cNvSpPr>
              <a:spLocks noChangeAspect="1" noChangeArrowheads="1"/>
            </p:cNvSpPr>
            <p:nvPr/>
          </p:nvSpPr>
          <p:spPr bwMode="auto">
            <a:xfrm>
              <a:off x="4059" y="3929"/>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58" name="Oval 58"/>
            <p:cNvSpPr>
              <a:spLocks noChangeAspect="1" noChangeArrowheads="1"/>
            </p:cNvSpPr>
            <p:nvPr/>
          </p:nvSpPr>
          <p:spPr bwMode="auto">
            <a:xfrm>
              <a:off x="4694" y="3929"/>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59" name="Oval 59"/>
            <p:cNvSpPr>
              <a:spLocks noChangeAspect="1" noChangeArrowheads="1"/>
            </p:cNvSpPr>
            <p:nvPr/>
          </p:nvSpPr>
          <p:spPr bwMode="auto">
            <a:xfrm>
              <a:off x="4694" y="2840"/>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spTree>
    <p:extLst>
      <p:ext uri="{BB962C8B-B14F-4D97-AF65-F5344CB8AC3E}">
        <p14:creationId xmlns:p14="http://schemas.microsoft.com/office/powerpoint/2010/main" val="31772735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Graf regularny (ang. </a:t>
            </a:r>
            <a:r>
              <a:rPr lang="pl-PL" dirty="0" err="1"/>
              <a:t>Regular</a:t>
            </a:r>
            <a:r>
              <a:rPr lang="pl-PL" dirty="0"/>
              <a:t> </a:t>
            </a:r>
            <a:r>
              <a:rPr lang="pl-PL" dirty="0" err="1"/>
              <a:t>graph</a:t>
            </a:r>
            <a:r>
              <a:rPr lang="pl-PL" dirty="0"/>
              <a:t>)</a:t>
            </a:r>
          </a:p>
        </p:txBody>
      </p:sp>
      <p:sp>
        <p:nvSpPr>
          <p:cNvPr id="60" name="Symbol zastępczy zawartości 59"/>
          <p:cNvSpPr>
            <a:spLocks noGrp="1"/>
          </p:cNvSpPr>
          <p:nvPr>
            <p:ph sz="quarter" idx="1"/>
          </p:nvPr>
        </p:nvSpPr>
        <p:spPr>
          <a:xfrm>
            <a:off x="914400" y="1447800"/>
            <a:ext cx="7772400" cy="890588"/>
          </a:xfrm>
        </p:spPr>
        <p:txBody>
          <a:bodyPr>
            <a:normAutofit/>
          </a:bodyPr>
          <a:lstStyle/>
          <a:p>
            <a:r>
              <a:rPr lang="pl-PL" dirty="0"/>
              <a:t>Wszystkie wierzchołki są tego samego</a:t>
            </a:r>
            <a:br>
              <a:rPr lang="pl-PL" dirty="0"/>
            </a:br>
            <a:r>
              <a:rPr lang="pl-PL" dirty="0"/>
              <a:t> k-tego stopnia</a:t>
            </a:r>
          </a:p>
        </p:txBody>
      </p:sp>
      <p:sp>
        <p:nvSpPr>
          <p:cNvPr id="61" name="Slide Number Placeholder 5"/>
          <p:cNvSpPr>
            <a:spLocks noGrp="1"/>
          </p:cNvSpPr>
          <p:nvPr>
            <p:ph type="sldNum" sz="quarter" idx="4294967295"/>
          </p:nvPr>
        </p:nvSpPr>
        <p:spPr>
          <a:xfrm>
            <a:off x="7812088" y="6245225"/>
            <a:ext cx="874712" cy="476250"/>
          </a:xfrm>
          <a:prstGeom prst="rect">
            <a:avLst/>
          </a:prstGeom>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C19D236B-03CB-422E-B853-BE2D1F34C0AD}" type="slidenum">
              <a:rPr lang="ja-JP" altLang="en-US" sz="1400">
                <a:latin typeface="Comic Sans MS" panose="030F0702030302020204" pitchFamily="66" charset="0"/>
              </a:rPr>
              <a:pPr/>
              <a:t>187</a:t>
            </a:fld>
            <a:endParaRPr lang="en-US" altLang="ja-JP" sz="1400">
              <a:latin typeface="Comic Sans MS" panose="030F0702030302020204" pitchFamily="66" charset="0"/>
            </a:endParaRPr>
          </a:p>
        </p:txBody>
      </p:sp>
      <p:sp>
        <p:nvSpPr>
          <p:cNvPr id="62" name="Oval 4"/>
          <p:cNvSpPr>
            <a:spLocks noChangeAspect="1" noChangeArrowheads="1"/>
          </p:cNvSpPr>
          <p:nvPr/>
        </p:nvSpPr>
        <p:spPr bwMode="auto">
          <a:xfrm>
            <a:off x="1944688" y="3465513"/>
            <a:ext cx="144462"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nvGrpSpPr>
          <p:cNvPr id="63" name="Group 5"/>
          <p:cNvGrpSpPr>
            <a:grpSpLocks/>
          </p:cNvGrpSpPr>
          <p:nvPr/>
        </p:nvGrpSpPr>
        <p:grpSpPr bwMode="auto">
          <a:xfrm>
            <a:off x="3814763" y="3465513"/>
            <a:ext cx="1368425" cy="144462"/>
            <a:chOff x="2200" y="2387"/>
            <a:chExt cx="862" cy="91"/>
          </a:xfrm>
        </p:grpSpPr>
        <p:sp>
          <p:nvSpPr>
            <p:cNvPr id="64" name="Line 6"/>
            <p:cNvSpPr>
              <a:spLocks noChangeShapeType="1"/>
            </p:cNvSpPr>
            <p:nvPr/>
          </p:nvSpPr>
          <p:spPr bwMode="auto">
            <a:xfrm>
              <a:off x="2245" y="2432"/>
              <a:ext cx="77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5" name="Oval 7"/>
            <p:cNvSpPr>
              <a:spLocks noChangeAspect="1" noChangeArrowheads="1"/>
            </p:cNvSpPr>
            <p:nvPr/>
          </p:nvSpPr>
          <p:spPr bwMode="auto">
            <a:xfrm>
              <a:off x="2200" y="2387"/>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66" name="Oval 8"/>
            <p:cNvSpPr>
              <a:spLocks noChangeAspect="1" noChangeArrowheads="1"/>
            </p:cNvSpPr>
            <p:nvPr/>
          </p:nvSpPr>
          <p:spPr bwMode="auto">
            <a:xfrm>
              <a:off x="2971" y="2387"/>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67" name="Group 9"/>
          <p:cNvGrpSpPr>
            <a:grpSpLocks/>
          </p:cNvGrpSpPr>
          <p:nvPr/>
        </p:nvGrpSpPr>
        <p:grpSpPr bwMode="auto">
          <a:xfrm>
            <a:off x="6588125" y="2924175"/>
            <a:ext cx="1295400" cy="1225550"/>
            <a:chOff x="2200" y="2205"/>
            <a:chExt cx="816" cy="772"/>
          </a:xfrm>
        </p:grpSpPr>
        <p:sp>
          <p:nvSpPr>
            <p:cNvPr id="68" name="Line 10"/>
            <p:cNvSpPr>
              <a:spLocks noChangeShapeType="1"/>
            </p:cNvSpPr>
            <p:nvPr/>
          </p:nvSpPr>
          <p:spPr bwMode="auto">
            <a:xfrm flipV="1">
              <a:off x="2245"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9" name="Line 11"/>
            <p:cNvSpPr>
              <a:spLocks noChangeShapeType="1"/>
            </p:cNvSpPr>
            <p:nvPr/>
          </p:nvSpPr>
          <p:spPr bwMode="auto">
            <a:xfrm flipH="1" flipV="1">
              <a:off x="2608"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0" name="Line 12"/>
            <p:cNvSpPr>
              <a:spLocks noChangeShapeType="1"/>
            </p:cNvSpPr>
            <p:nvPr/>
          </p:nvSpPr>
          <p:spPr bwMode="auto">
            <a:xfrm>
              <a:off x="2245" y="2931"/>
              <a:ext cx="7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1" name="Oval 13"/>
            <p:cNvSpPr>
              <a:spLocks noChangeAspect="1" noChangeArrowheads="1"/>
            </p:cNvSpPr>
            <p:nvPr/>
          </p:nvSpPr>
          <p:spPr bwMode="auto">
            <a:xfrm>
              <a:off x="2925"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72" name="Oval 14"/>
            <p:cNvSpPr>
              <a:spLocks noChangeAspect="1" noChangeArrowheads="1"/>
            </p:cNvSpPr>
            <p:nvPr/>
          </p:nvSpPr>
          <p:spPr bwMode="auto">
            <a:xfrm>
              <a:off x="2200"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73" name="Oval 15"/>
            <p:cNvSpPr>
              <a:spLocks noChangeAspect="1" noChangeArrowheads="1"/>
            </p:cNvSpPr>
            <p:nvPr/>
          </p:nvSpPr>
          <p:spPr bwMode="auto">
            <a:xfrm>
              <a:off x="2562" y="220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sp>
        <p:nvSpPr>
          <p:cNvPr id="74" name="Line 16"/>
          <p:cNvSpPr>
            <a:spLocks noChangeShapeType="1"/>
          </p:cNvSpPr>
          <p:nvPr/>
        </p:nvSpPr>
        <p:spPr bwMode="auto">
          <a:xfrm>
            <a:off x="1403350" y="6199188"/>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5" name="Line 17"/>
          <p:cNvSpPr>
            <a:spLocks noChangeShapeType="1"/>
          </p:cNvSpPr>
          <p:nvPr/>
        </p:nvSpPr>
        <p:spPr bwMode="auto">
          <a:xfrm>
            <a:off x="1403350" y="4973638"/>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6" name="Line 18"/>
          <p:cNvSpPr>
            <a:spLocks noChangeShapeType="1"/>
          </p:cNvSpPr>
          <p:nvPr/>
        </p:nvSpPr>
        <p:spPr bwMode="auto">
          <a:xfrm rot="16200000">
            <a:off x="791368" y="5587207"/>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7" name="Line 19"/>
          <p:cNvSpPr>
            <a:spLocks noChangeShapeType="1"/>
          </p:cNvSpPr>
          <p:nvPr/>
        </p:nvSpPr>
        <p:spPr bwMode="auto">
          <a:xfrm rot="16200000">
            <a:off x="2015331" y="5587207"/>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8" name="Oval 20"/>
          <p:cNvSpPr>
            <a:spLocks noChangeAspect="1" noChangeArrowheads="1"/>
          </p:cNvSpPr>
          <p:nvPr/>
        </p:nvSpPr>
        <p:spPr bwMode="auto">
          <a:xfrm>
            <a:off x="1331913" y="6127750"/>
            <a:ext cx="144462"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79" name="Oval 21"/>
          <p:cNvSpPr>
            <a:spLocks noChangeAspect="1" noChangeArrowheads="1"/>
          </p:cNvSpPr>
          <p:nvPr/>
        </p:nvSpPr>
        <p:spPr bwMode="auto">
          <a:xfrm>
            <a:off x="2555875" y="6127750"/>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80" name="Oval 22"/>
          <p:cNvSpPr>
            <a:spLocks noChangeAspect="1" noChangeArrowheads="1"/>
          </p:cNvSpPr>
          <p:nvPr/>
        </p:nvSpPr>
        <p:spPr bwMode="auto">
          <a:xfrm>
            <a:off x="1331913" y="4902200"/>
            <a:ext cx="144462"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81" name="Oval 23"/>
          <p:cNvSpPr>
            <a:spLocks noChangeAspect="1" noChangeArrowheads="1"/>
          </p:cNvSpPr>
          <p:nvPr/>
        </p:nvSpPr>
        <p:spPr bwMode="auto">
          <a:xfrm>
            <a:off x="2555875" y="4902200"/>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82" name="Line 24"/>
          <p:cNvSpPr>
            <a:spLocks noChangeShapeType="1"/>
          </p:cNvSpPr>
          <p:nvPr/>
        </p:nvSpPr>
        <p:spPr bwMode="auto">
          <a:xfrm>
            <a:off x="3994150" y="6345238"/>
            <a:ext cx="1009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3" name="Line 25"/>
          <p:cNvSpPr>
            <a:spLocks noChangeShapeType="1"/>
          </p:cNvSpPr>
          <p:nvPr/>
        </p:nvSpPr>
        <p:spPr bwMode="auto">
          <a:xfrm>
            <a:off x="3635375" y="5337175"/>
            <a:ext cx="358775" cy="1008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4" name="Line 26"/>
          <p:cNvSpPr>
            <a:spLocks noChangeShapeType="1"/>
          </p:cNvSpPr>
          <p:nvPr/>
        </p:nvSpPr>
        <p:spPr bwMode="auto">
          <a:xfrm flipV="1">
            <a:off x="3635375" y="4689475"/>
            <a:ext cx="863600"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5" name="Line 27"/>
          <p:cNvSpPr>
            <a:spLocks noChangeShapeType="1"/>
          </p:cNvSpPr>
          <p:nvPr/>
        </p:nvSpPr>
        <p:spPr bwMode="auto">
          <a:xfrm>
            <a:off x="4498975" y="4689475"/>
            <a:ext cx="863600"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6" name="Line 28"/>
          <p:cNvSpPr>
            <a:spLocks noChangeShapeType="1"/>
          </p:cNvSpPr>
          <p:nvPr/>
        </p:nvSpPr>
        <p:spPr bwMode="auto">
          <a:xfrm flipV="1">
            <a:off x="5003800" y="5337175"/>
            <a:ext cx="358775" cy="1008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7" name="Oval 29"/>
          <p:cNvSpPr>
            <a:spLocks noChangeAspect="1" noChangeArrowheads="1"/>
          </p:cNvSpPr>
          <p:nvPr/>
        </p:nvSpPr>
        <p:spPr bwMode="auto">
          <a:xfrm>
            <a:off x="4425950" y="4616450"/>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88" name="Oval 30"/>
          <p:cNvSpPr>
            <a:spLocks noChangeAspect="1" noChangeArrowheads="1"/>
          </p:cNvSpPr>
          <p:nvPr/>
        </p:nvSpPr>
        <p:spPr bwMode="auto">
          <a:xfrm>
            <a:off x="5291138" y="5265738"/>
            <a:ext cx="144462"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89" name="Oval 31"/>
          <p:cNvSpPr>
            <a:spLocks noChangeAspect="1" noChangeArrowheads="1"/>
          </p:cNvSpPr>
          <p:nvPr/>
        </p:nvSpPr>
        <p:spPr bwMode="auto">
          <a:xfrm>
            <a:off x="3562350" y="5265738"/>
            <a:ext cx="144463"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90" name="Oval 32"/>
          <p:cNvSpPr>
            <a:spLocks noChangeAspect="1" noChangeArrowheads="1"/>
          </p:cNvSpPr>
          <p:nvPr/>
        </p:nvSpPr>
        <p:spPr bwMode="auto">
          <a:xfrm>
            <a:off x="4930775" y="6273800"/>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91" name="Oval 33"/>
          <p:cNvSpPr>
            <a:spLocks noChangeAspect="1" noChangeArrowheads="1"/>
          </p:cNvSpPr>
          <p:nvPr/>
        </p:nvSpPr>
        <p:spPr bwMode="auto">
          <a:xfrm>
            <a:off x="3922713" y="6273800"/>
            <a:ext cx="144462"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92" name="AutoShape 34"/>
          <p:cNvSpPr>
            <a:spLocks noChangeArrowheads="1"/>
          </p:cNvSpPr>
          <p:nvPr/>
        </p:nvSpPr>
        <p:spPr bwMode="auto">
          <a:xfrm>
            <a:off x="6227763" y="4708525"/>
            <a:ext cx="2016125" cy="1743075"/>
          </a:xfrm>
          <a:prstGeom prst="hexagon">
            <a:avLst>
              <a:gd name="adj" fmla="val 28916"/>
              <a:gd name="vf" fmla="val 11547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93" name="Line 35"/>
          <p:cNvSpPr>
            <a:spLocks noChangeShapeType="1"/>
          </p:cNvSpPr>
          <p:nvPr/>
        </p:nvSpPr>
        <p:spPr bwMode="auto">
          <a:xfrm flipV="1">
            <a:off x="6732588" y="5588000"/>
            <a:ext cx="1511300"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4" name="Line 36"/>
          <p:cNvSpPr>
            <a:spLocks noChangeShapeType="1"/>
          </p:cNvSpPr>
          <p:nvPr/>
        </p:nvSpPr>
        <p:spPr bwMode="auto">
          <a:xfrm>
            <a:off x="6732588" y="4724400"/>
            <a:ext cx="0" cy="172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5" name="Line 37"/>
          <p:cNvSpPr>
            <a:spLocks noChangeShapeType="1"/>
          </p:cNvSpPr>
          <p:nvPr/>
        </p:nvSpPr>
        <p:spPr bwMode="auto">
          <a:xfrm>
            <a:off x="6732588" y="4724400"/>
            <a:ext cx="1511300"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6" name="Line 38"/>
          <p:cNvSpPr>
            <a:spLocks noChangeShapeType="1"/>
          </p:cNvSpPr>
          <p:nvPr/>
        </p:nvSpPr>
        <p:spPr bwMode="auto">
          <a:xfrm>
            <a:off x="7740650" y="4724400"/>
            <a:ext cx="0" cy="172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7" name="Line 39"/>
          <p:cNvSpPr>
            <a:spLocks noChangeShapeType="1"/>
          </p:cNvSpPr>
          <p:nvPr/>
        </p:nvSpPr>
        <p:spPr bwMode="auto">
          <a:xfrm>
            <a:off x="6227763" y="5588000"/>
            <a:ext cx="1512887"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8" name="Line 40"/>
          <p:cNvSpPr>
            <a:spLocks noChangeShapeType="1"/>
          </p:cNvSpPr>
          <p:nvPr/>
        </p:nvSpPr>
        <p:spPr bwMode="auto">
          <a:xfrm flipV="1">
            <a:off x="6227763" y="4724400"/>
            <a:ext cx="1512887"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9" name="Oval 41"/>
          <p:cNvSpPr>
            <a:spLocks noChangeAspect="1" noChangeArrowheads="1"/>
          </p:cNvSpPr>
          <p:nvPr/>
        </p:nvSpPr>
        <p:spPr bwMode="auto">
          <a:xfrm>
            <a:off x="8172450" y="5514975"/>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0" name="Oval 42"/>
          <p:cNvSpPr>
            <a:spLocks noChangeAspect="1" noChangeArrowheads="1"/>
          </p:cNvSpPr>
          <p:nvPr/>
        </p:nvSpPr>
        <p:spPr bwMode="auto">
          <a:xfrm>
            <a:off x="6156325" y="5516563"/>
            <a:ext cx="144463"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1" name="Oval 43"/>
          <p:cNvSpPr>
            <a:spLocks noChangeAspect="1" noChangeArrowheads="1"/>
          </p:cNvSpPr>
          <p:nvPr/>
        </p:nvSpPr>
        <p:spPr bwMode="auto">
          <a:xfrm>
            <a:off x="6659563" y="4651375"/>
            <a:ext cx="144462"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2" name="Oval 44"/>
          <p:cNvSpPr>
            <a:spLocks noChangeAspect="1" noChangeArrowheads="1"/>
          </p:cNvSpPr>
          <p:nvPr/>
        </p:nvSpPr>
        <p:spPr bwMode="auto">
          <a:xfrm>
            <a:off x="6659563" y="6380163"/>
            <a:ext cx="144462"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3" name="Oval 45"/>
          <p:cNvSpPr>
            <a:spLocks noChangeAspect="1" noChangeArrowheads="1"/>
          </p:cNvSpPr>
          <p:nvPr/>
        </p:nvSpPr>
        <p:spPr bwMode="auto">
          <a:xfrm>
            <a:off x="7667625" y="6380163"/>
            <a:ext cx="144463"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4" name="Oval 46"/>
          <p:cNvSpPr>
            <a:spLocks noChangeAspect="1" noChangeArrowheads="1"/>
          </p:cNvSpPr>
          <p:nvPr/>
        </p:nvSpPr>
        <p:spPr bwMode="auto">
          <a:xfrm>
            <a:off x="7667625" y="4651375"/>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Tree>
    <p:extLst>
      <p:ext uri="{BB962C8B-B14F-4D97-AF65-F5344CB8AC3E}">
        <p14:creationId xmlns:p14="http://schemas.microsoft.com/office/powerpoint/2010/main" val="21019176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altLang="ja-JP" noProof="1"/>
              <a:t>Graf dwudzielny (bipartite graph, n-partite graph)</a:t>
            </a:r>
            <a:endParaRPr lang="pl-PL" dirty="0"/>
          </a:p>
        </p:txBody>
      </p:sp>
      <p:sp>
        <p:nvSpPr>
          <p:cNvPr id="60" name="Symbol zastępczy zawartości 59"/>
          <p:cNvSpPr>
            <a:spLocks noGrp="1"/>
          </p:cNvSpPr>
          <p:nvPr>
            <p:ph sz="quarter" idx="1"/>
          </p:nvPr>
        </p:nvSpPr>
        <p:spPr>
          <a:xfrm>
            <a:off x="914400" y="1447799"/>
            <a:ext cx="7772400" cy="1081087"/>
          </a:xfrm>
        </p:spPr>
        <p:txBody>
          <a:bodyPr>
            <a:normAutofit fontScale="92500" lnSpcReduction="10000"/>
          </a:bodyPr>
          <a:lstStyle/>
          <a:p>
            <a:pPr>
              <a:spcBef>
                <a:spcPct val="40000"/>
              </a:spcBef>
            </a:pPr>
            <a:r>
              <a:rPr lang="en-US" altLang="ja-JP" noProof="1"/>
              <a:t>Graf dwudzielny (bipartite graph, n-partite graph) – zbiór wierzchołków można podzielić na dwa podzbiory takie że ich wierzchołki nie są połączone </a:t>
            </a:r>
          </a:p>
        </p:txBody>
      </p:sp>
      <p:sp>
        <p:nvSpPr>
          <p:cNvPr id="61" name="Slide Number Placeholder 5"/>
          <p:cNvSpPr>
            <a:spLocks noGrp="1"/>
          </p:cNvSpPr>
          <p:nvPr>
            <p:ph type="sldNum" sz="quarter" idx="4294967295"/>
          </p:nvPr>
        </p:nvSpPr>
        <p:spPr>
          <a:xfrm>
            <a:off x="7812088" y="6245225"/>
            <a:ext cx="874712" cy="476250"/>
          </a:xfrm>
          <a:prstGeom prst="rect">
            <a:avLst/>
          </a:prstGeom>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C19D236B-03CB-422E-B853-BE2D1F34C0AD}" type="slidenum">
              <a:rPr lang="ja-JP" altLang="en-US" sz="1400">
                <a:latin typeface="Comic Sans MS" panose="030F0702030302020204" pitchFamily="66" charset="0"/>
              </a:rPr>
              <a:pPr/>
              <a:t>188</a:t>
            </a:fld>
            <a:endParaRPr lang="en-US" altLang="ja-JP" sz="1400">
              <a:latin typeface="Comic Sans MS" panose="030F0702030302020204" pitchFamily="66" charset="0"/>
            </a:endParaRPr>
          </a:p>
        </p:txBody>
      </p:sp>
      <p:grpSp>
        <p:nvGrpSpPr>
          <p:cNvPr id="48" name="Group 4"/>
          <p:cNvGrpSpPr>
            <a:grpSpLocks/>
          </p:cNvGrpSpPr>
          <p:nvPr/>
        </p:nvGrpSpPr>
        <p:grpSpPr bwMode="auto">
          <a:xfrm>
            <a:off x="2124075" y="3860800"/>
            <a:ext cx="1368425" cy="2232025"/>
            <a:chOff x="1837" y="2432"/>
            <a:chExt cx="862" cy="1406"/>
          </a:xfrm>
        </p:grpSpPr>
        <p:sp>
          <p:nvSpPr>
            <p:cNvPr id="49" name="Line 5"/>
            <p:cNvSpPr>
              <a:spLocks noChangeShapeType="1"/>
            </p:cNvSpPr>
            <p:nvPr/>
          </p:nvSpPr>
          <p:spPr bwMode="auto">
            <a:xfrm flipH="1">
              <a:off x="1928" y="2705"/>
              <a:ext cx="680" cy="2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0" name="Line 6"/>
            <p:cNvSpPr>
              <a:spLocks noChangeShapeType="1"/>
            </p:cNvSpPr>
            <p:nvPr/>
          </p:nvSpPr>
          <p:spPr bwMode="auto">
            <a:xfrm>
              <a:off x="1928" y="2931"/>
              <a:ext cx="68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1" name="Line 7"/>
            <p:cNvSpPr>
              <a:spLocks noChangeShapeType="1"/>
            </p:cNvSpPr>
            <p:nvPr/>
          </p:nvSpPr>
          <p:spPr bwMode="auto">
            <a:xfrm>
              <a:off x="1928" y="3340"/>
              <a:ext cx="680" cy="1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2" name="Line 8"/>
            <p:cNvSpPr>
              <a:spLocks noChangeShapeType="1"/>
            </p:cNvSpPr>
            <p:nvPr/>
          </p:nvSpPr>
          <p:spPr bwMode="auto">
            <a:xfrm flipH="1">
              <a:off x="1928" y="3521"/>
              <a:ext cx="680" cy="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3" name="Line 9"/>
            <p:cNvSpPr>
              <a:spLocks noChangeShapeType="1"/>
            </p:cNvSpPr>
            <p:nvPr/>
          </p:nvSpPr>
          <p:spPr bwMode="auto">
            <a:xfrm>
              <a:off x="1928" y="2523"/>
              <a:ext cx="680" cy="5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4" name="Line 10"/>
            <p:cNvSpPr>
              <a:spLocks noChangeShapeType="1"/>
            </p:cNvSpPr>
            <p:nvPr/>
          </p:nvSpPr>
          <p:spPr bwMode="auto">
            <a:xfrm>
              <a:off x="1928" y="2523"/>
              <a:ext cx="680" cy="9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5" name="Line 11"/>
            <p:cNvSpPr>
              <a:spLocks noChangeShapeType="1"/>
            </p:cNvSpPr>
            <p:nvPr/>
          </p:nvSpPr>
          <p:spPr bwMode="auto">
            <a:xfrm flipV="1">
              <a:off x="1928" y="2704"/>
              <a:ext cx="680" cy="10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6" name="Oval 12"/>
            <p:cNvSpPr>
              <a:spLocks noChangeArrowheads="1"/>
            </p:cNvSpPr>
            <p:nvPr/>
          </p:nvSpPr>
          <p:spPr bwMode="auto">
            <a:xfrm>
              <a:off x="1837" y="2432"/>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57" name="Oval 13"/>
            <p:cNvSpPr>
              <a:spLocks noChangeArrowheads="1"/>
            </p:cNvSpPr>
            <p:nvPr/>
          </p:nvSpPr>
          <p:spPr bwMode="auto">
            <a:xfrm>
              <a:off x="1837" y="2840"/>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58" name="Oval 14"/>
            <p:cNvSpPr>
              <a:spLocks noChangeArrowheads="1"/>
            </p:cNvSpPr>
            <p:nvPr/>
          </p:nvSpPr>
          <p:spPr bwMode="auto">
            <a:xfrm>
              <a:off x="1837" y="3249"/>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59" name="Oval 15"/>
            <p:cNvSpPr>
              <a:spLocks noChangeArrowheads="1"/>
            </p:cNvSpPr>
            <p:nvPr/>
          </p:nvSpPr>
          <p:spPr bwMode="auto">
            <a:xfrm>
              <a:off x="1837" y="3657"/>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05" name="Oval 16"/>
            <p:cNvSpPr>
              <a:spLocks noChangeArrowheads="1"/>
            </p:cNvSpPr>
            <p:nvPr/>
          </p:nvSpPr>
          <p:spPr bwMode="auto">
            <a:xfrm>
              <a:off x="2518" y="2613"/>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06" name="Oval 17"/>
            <p:cNvSpPr>
              <a:spLocks noChangeArrowheads="1"/>
            </p:cNvSpPr>
            <p:nvPr/>
          </p:nvSpPr>
          <p:spPr bwMode="auto">
            <a:xfrm>
              <a:off x="2518" y="3022"/>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07" name="Oval 18"/>
            <p:cNvSpPr>
              <a:spLocks noChangeArrowheads="1"/>
            </p:cNvSpPr>
            <p:nvPr/>
          </p:nvSpPr>
          <p:spPr bwMode="auto">
            <a:xfrm>
              <a:off x="2518" y="3430"/>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grpSp>
      <p:grpSp>
        <p:nvGrpSpPr>
          <p:cNvPr id="108" name="Group 19"/>
          <p:cNvGrpSpPr>
            <a:grpSpLocks/>
          </p:cNvGrpSpPr>
          <p:nvPr/>
        </p:nvGrpSpPr>
        <p:grpSpPr bwMode="auto">
          <a:xfrm>
            <a:off x="4140200" y="4249738"/>
            <a:ext cx="3311525" cy="1843087"/>
            <a:chOff x="2608" y="2677"/>
            <a:chExt cx="2086" cy="1161"/>
          </a:xfrm>
        </p:grpSpPr>
        <p:grpSp>
          <p:nvGrpSpPr>
            <p:cNvPr id="109" name="Group 20"/>
            <p:cNvGrpSpPr>
              <a:grpSpLocks/>
            </p:cNvGrpSpPr>
            <p:nvPr/>
          </p:nvGrpSpPr>
          <p:grpSpPr bwMode="auto">
            <a:xfrm>
              <a:off x="3424" y="2839"/>
              <a:ext cx="1270" cy="999"/>
              <a:chOff x="3651" y="2840"/>
              <a:chExt cx="1270" cy="999"/>
            </a:xfrm>
          </p:grpSpPr>
          <p:sp>
            <p:nvSpPr>
              <p:cNvPr id="111" name="Line 21"/>
              <p:cNvSpPr>
                <a:spLocks noChangeShapeType="1"/>
              </p:cNvSpPr>
              <p:nvPr/>
            </p:nvSpPr>
            <p:spPr bwMode="auto">
              <a:xfrm flipV="1">
                <a:off x="3742" y="2931"/>
                <a:ext cx="317"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2" name="Line 22"/>
              <p:cNvSpPr>
                <a:spLocks noChangeShapeType="1"/>
              </p:cNvSpPr>
              <p:nvPr/>
            </p:nvSpPr>
            <p:spPr bwMode="auto">
              <a:xfrm>
                <a:off x="4059" y="2931"/>
                <a:ext cx="363"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3" name="Line 23"/>
              <p:cNvSpPr>
                <a:spLocks noChangeShapeType="1"/>
              </p:cNvSpPr>
              <p:nvPr/>
            </p:nvSpPr>
            <p:spPr bwMode="auto">
              <a:xfrm flipH="1" flipV="1">
                <a:off x="4422" y="3522"/>
                <a:ext cx="408" cy="2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4" name="Line 24"/>
              <p:cNvSpPr>
                <a:spLocks noChangeShapeType="1"/>
              </p:cNvSpPr>
              <p:nvPr/>
            </p:nvSpPr>
            <p:spPr bwMode="auto">
              <a:xfrm flipH="1">
                <a:off x="3742" y="3522"/>
                <a:ext cx="680" cy="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5" name="Line 25"/>
              <p:cNvSpPr>
                <a:spLocks noChangeShapeType="1"/>
              </p:cNvSpPr>
              <p:nvPr/>
            </p:nvSpPr>
            <p:spPr bwMode="auto">
              <a:xfrm flipH="1" flipV="1">
                <a:off x="4422" y="3114"/>
                <a:ext cx="408" cy="1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6" name="Line 26"/>
              <p:cNvSpPr>
                <a:spLocks noChangeShapeType="1"/>
              </p:cNvSpPr>
              <p:nvPr/>
            </p:nvSpPr>
            <p:spPr bwMode="auto">
              <a:xfrm flipH="1">
                <a:off x="4422" y="3295"/>
                <a:ext cx="408" cy="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7" name="Line 27"/>
              <p:cNvSpPr>
                <a:spLocks noChangeShapeType="1"/>
              </p:cNvSpPr>
              <p:nvPr/>
            </p:nvSpPr>
            <p:spPr bwMode="auto">
              <a:xfrm flipV="1">
                <a:off x="3742" y="3203"/>
                <a:ext cx="0" cy="54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8" name="Oval 28"/>
              <p:cNvSpPr>
                <a:spLocks noChangeArrowheads="1"/>
              </p:cNvSpPr>
              <p:nvPr/>
            </p:nvSpPr>
            <p:spPr bwMode="auto">
              <a:xfrm>
                <a:off x="4740" y="3204"/>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19" name="Oval 29"/>
              <p:cNvSpPr>
                <a:spLocks noChangeArrowheads="1"/>
              </p:cNvSpPr>
              <p:nvPr/>
            </p:nvSpPr>
            <p:spPr bwMode="auto">
              <a:xfrm>
                <a:off x="3969" y="2840"/>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20" name="Oval 30"/>
              <p:cNvSpPr>
                <a:spLocks noChangeArrowheads="1"/>
              </p:cNvSpPr>
              <p:nvPr/>
            </p:nvSpPr>
            <p:spPr bwMode="auto">
              <a:xfrm>
                <a:off x="4740" y="3657"/>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21" name="Oval 31"/>
              <p:cNvSpPr>
                <a:spLocks noChangeArrowheads="1"/>
              </p:cNvSpPr>
              <p:nvPr/>
            </p:nvSpPr>
            <p:spPr bwMode="auto">
              <a:xfrm>
                <a:off x="3651" y="3658"/>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22" name="Oval 32"/>
              <p:cNvSpPr>
                <a:spLocks noChangeArrowheads="1"/>
              </p:cNvSpPr>
              <p:nvPr/>
            </p:nvSpPr>
            <p:spPr bwMode="auto">
              <a:xfrm>
                <a:off x="3652" y="3113"/>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23" name="Oval 33"/>
              <p:cNvSpPr>
                <a:spLocks noChangeArrowheads="1"/>
              </p:cNvSpPr>
              <p:nvPr/>
            </p:nvSpPr>
            <p:spPr bwMode="auto">
              <a:xfrm>
                <a:off x="4332" y="3023"/>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sp>
            <p:nvSpPr>
              <p:cNvPr id="124" name="Oval 34"/>
              <p:cNvSpPr>
                <a:spLocks noChangeArrowheads="1"/>
              </p:cNvSpPr>
              <p:nvPr/>
            </p:nvSpPr>
            <p:spPr bwMode="auto">
              <a:xfrm>
                <a:off x="4332" y="3431"/>
                <a:ext cx="181" cy="18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endParaRPr kumimoji="1" lang="pl-PL" altLang="pl-PL" sz="1800">
                  <a:latin typeface="Arial" panose="020B0604020202020204" pitchFamily="34" charset="0"/>
                  <a:ea typeface="MS PGothic" panose="020B0600070205080204" pitchFamily="34" charset="-128"/>
                </a:endParaRPr>
              </a:p>
            </p:txBody>
          </p:sp>
        </p:grpSp>
        <p:sp>
          <p:nvSpPr>
            <p:cNvPr id="110" name="Text Box 35"/>
            <p:cNvSpPr txBox="1">
              <a:spLocks noChangeArrowheads="1"/>
            </p:cNvSpPr>
            <p:nvPr/>
          </p:nvSpPr>
          <p:spPr bwMode="auto">
            <a:xfrm>
              <a:off x="2608" y="2677"/>
              <a:ext cx="554"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eaLnBrk="1" hangingPunct="1"/>
              <a:r>
                <a:rPr kumimoji="1" lang="en-US" altLang="ja-JP" sz="9600" b="1">
                  <a:latin typeface="Times New Roman" panose="02020603050405020304" pitchFamily="18" charset="0"/>
                  <a:ea typeface="HGS創英角ﾎﾟｯﾌﾟ体" pitchFamily="50" charset="-128"/>
                  <a:cs typeface="Times New Roman" panose="02020603050405020304" pitchFamily="18" charset="0"/>
                </a:rPr>
                <a:t>=</a:t>
              </a:r>
              <a:endParaRPr kumimoji="1" lang="ja-JP" altLang="en-US" sz="9600" b="1">
                <a:latin typeface="Times New Roman" panose="02020603050405020304" pitchFamily="18" charset="0"/>
                <a:ea typeface="HGS創英角ﾎﾟｯﾌﾟ体" pitchFamily="50" charset="-128"/>
                <a:cs typeface="Times New Roman" panose="02020603050405020304" pitchFamily="18" charset="0"/>
              </a:endParaRPr>
            </a:p>
          </p:txBody>
        </p:sp>
      </p:grpSp>
      <p:sp>
        <p:nvSpPr>
          <p:cNvPr id="125" name="Oval 36"/>
          <p:cNvSpPr>
            <a:spLocks noChangeArrowheads="1"/>
          </p:cNvSpPr>
          <p:nvPr/>
        </p:nvSpPr>
        <p:spPr bwMode="auto">
          <a:xfrm>
            <a:off x="1835150" y="3357563"/>
            <a:ext cx="865188" cy="3095625"/>
          </a:xfrm>
          <a:prstGeom prst="ellipse">
            <a:avLst/>
          </a:prstGeom>
          <a:noFill/>
          <a:ln w="38100" algn="ctr">
            <a:solidFill>
              <a:schemeClr val="accent3">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altLang="pl-PL" sz="2400">
              <a:latin typeface="Times" panose="02020603050405020304" pitchFamily="18" charset="0"/>
              <a:ea typeface="Osaka" charset="-128"/>
            </a:endParaRPr>
          </a:p>
        </p:txBody>
      </p:sp>
      <p:sp>
        <p:nvSpPr>
          <p:cNvPr id="126" name="Oval 37"/>
          <p:cNvSpPr>
            <a:spLocks noChangeArrowheads="1"/>
          </p:cNvSpPr>
          <p:nvPr/>
        </p:nvSpPr>
        <p:spPr bwMode="auto">
          <a:xfrm>
            <a:off x="2914650" y="3357563"/>
            <a:ext cx="865188" cy="3095625"/>
          </a:xfrm>
          <a:prstGeom prst="ellipse">
            <a:avLst/>
          </a:prstGeom>
          <a:noFill/>
          <a:ln w="38100" algn="ctr">
            <a:solidFill>
              <a:schemeClr val="accent3">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27" name="Freeform 38"/>
          <p:cNvSpPr>
            <a:spLocks/>
          </p:cNvSpPr>
          <p:nvPr/>
        </p:nvSpPr>
        <p:spPr bwMode="auto">
          <a:xfrm>
            <a:off x="5148263" y="4568825"/>
            <a:ext cx="1897062" cy="1344613"/>
          </a:xfrm>
          <a:custGeom>
            <a:avLst/>
            <a:gdLst>
              <a:gd name="T0" fmla="*/ 2147483647 w 1195"/>
              <a:gd name="T1" fmla="*/ 2147483647 h 847"/>
              <a:gd name="T2" fmla="*/ 2147483647 w 1195"/>
              <a:gd name="T3" fmla="*/ 2147483647 h 847"/>
              <a:gd name="T4" fmla="*/ 2147483647 w 1195"/>
              <a:gd name="T5" fmla="*/ 2147483647 h 847"/>
              <a:gd name="T6" fmla="*/ 2147483647 w 1195"/>
              <a:gd name="T7" fmla="*/ 2147483647 h 847"/>
              <a:gd name="T8" fmla="*/ 2147483647 w 1195"/>
              <a:gd name="T9" fmla="*/ 2147483647 h 847"/>
              <a:gd name="T10" fmla="*/ 2147483647 w 1195"/>
              <a:gd name="T11" fmla="*/ 2147483647 h 847"/>
              <a:gd name="T12" fmla="*/ 2147483647 w 1195"/>
              <a:gd name="T13" fmla="*/ 2147483647 h 847"/>
              <a:gd name="T14" fmla="*/ 2147483647 w 1195"/>
              <a:gd name="T15" fmla="*/ 2147483647 h 847"/>
              <a:gd name="T16" fmla="*/ 2147483647 w 1195"/>
              <a:gd name="T17" fmla="*/ 2147483647 h 847"/>
              <a:gd name="T18" fmla="*/ 2147483647 w 1195"/>
              <a:gd name="T19" fmla="*/ 2147483647 h 847"/>
              <a:gd name="T20" fmla="*/ 2147483647 w 1195"/>
              <a:gd name="T21" fmla="*/ 2147483647 h 8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5"/>
              <a:gd name="T34" fmla="*/ 0 h 847"/>
              <a:gd name="T35" fmla="*/ 1195 w 1195"/>
              <a:gd name="T36" fmla="*/ 847 h 8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5" h="847">
                <a:moveTo>
                  <a:pt x="181" y="144"/>
                </a:moveTo>
                <a:cubicBezTo>
                  <a:pt x="272" y="144"/>
                  <a:pt x="477" y="250"/>
                  <a:pt x="590" y="235"/>
                </a:cubicBezTo>
                <a:cubicBezTo>
                  <a:pt x="703" y="220"/>
                  <a:pt x="771" y="83"/>
                  <a:pt x="862" y="53"/>
                </a:cubicBezTo>
                <a:cubicBezTo>
                  <a:pt x="953" y="23"/>
                  <a:pt x="1089" y="0"/>
                  <a:pt x="1134" y="53"/>
                </a:cubicBezTo>
                <a:cubicBezTo>
                  <a:pt x="1179" y="106"/>
                  <a:pt x="1134" y="250"/>
                  <a:pt x="1134" y="371"/>
                </a:cubicBezTo>
                <a:cubicBezTo>
                  <a:pt x="1134" y="492"/>
                  <a:pt x="1195" y="711"/>
                  <a:pt x="1134" y="779"/>
                </a:cubicBezTo>
                <a:cubicBezTo>
                  <a:pt x="1073" y="847"/>
                  <a:pt x="862" y="809"/>
                  <a:pt x="771" y="779"/>
                </a:cubicBezTo>
                <a:cubicBezTo>
                  <a:pt x="680" y="749"/>
                  <a:pt x="703" y="650"/>
                  <a:pt x="590" y="597"/>
                </a:cubicBezTo>
                <a:cubicBezTo>
                  <a:pt x="477" y="544"/>
                  <a:pt x="182" y="521"/>
                  <a:pt x="91" y="461"/>
                </a:cubicBezTo>
                <a:cubicBezTo>
                  <a:pt x="0" y="401"/>
                  <a:pt x="30" y="288"/>
                  <a:pt x="45" y="235"/>
                </a:cubicBezTo>
                <a:cubicBezTo>
                  <a:pt x="60" y="182"/>
                  <a:pt x="90" y="144"/>
                  <a:pt x="181" y="144"/>
                </a:cubicBezTo>
                <a:close/>
              </a:path>
            </a:pathLst>
          </a:custGeom>
          <a:noFill/>
          <a:ln w="38100" algn="ctr">
            <a:solidFill>
              <a:schemeClr val="accent3">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2400">
              <a:latin typeface="Times" panose="02020603050405020304" pitchFamily="18" charset="0"/>
              <a:ea typeface="Osaka" charset="-128"/>
            </a:endParaRPr>
          </a:p>
        </p:txBody>
      </p:sp>
      <p:sp>
        <p:nvSpPr>
          <p:cNvPr id="128" name="Freeform 39"/>
          <p:cNvSpPr>
            <a:spLocks/>
          </p:cNvSpPr>
          <p:nvPr/>
        </p:nvSpPr>
        <p:spPr bwMode="auto">
          <a:xfrm>
            <a:off x="5049838" y="4137025"/>
            <a:ext cx="2833687" cy="2292350"/>
          </a:xfrm>
          <a:custGeom>
            <a:avLst/>
            <a:gdLst>
              <a:gd name="T0" fmla="*/ 2147483647 w 1785"/>
              <a:gd name="T1" fmla="*/ 2147483647 h 1444"/>
              <a:gd name="T2" fmla="*/ 2147483647 w 1785"/>
              <a:gd name="T3" fmla="*/ 2147483647 h 1444"/>
              <a:gd name="T4" fmla="*/ 2147483647 w 1785"/>
              <a:gd name="T5" fmla="*/ 2147483647 h 1444"/>
              <a:gd name="T6" fmla="*/ 2147483647 w 1785"/>
              <a:gd name="T7" fmla="*/ 2147483647 h 1444"/>
              <a:gd name="T8" fmla="*/ 2147483647 w 1785"/>
              <a:gd name="T9" fmla="*/ 2147483647 h 1444"/>
              <a:gd name="T10" fmla="*/ 2147483647 w 1785"/>
              <a:gd name="T11" fmla="*/ 2147483647 h 1444"/>
              <a:gd name="T12" fmla="*/ 2147483647 w 1785"/>
              <a:gd name="T13" fmla="*/ 2147483647 h 1444"/>
              <a:gd name="T14" fmla="*/ 2147483647 w 1785"/>
              <a:gd name="T15" fmla="*/ 2147483647 h 1444"/>
              <a:gd name="T16" fmla="*/ 2147483647 w 1785"/>
              <a:gd name="T17" fmla="*/ 2147483647 h 1444"/>
              <a:gd name="T18" fmla="*/ 2147483647 w 1785"/>
              <a:gd name="T19" fmla="*/ 2147483647 h 1444"/>
              <a:gd name="T20" fmla="*/ 2147483647 w 1785"/>
              <a:gd name="T21" fmla="*/ 2147483647 h 1444"/>
              <a:gd name="T22" fmla="*/ 2147483647 w 1785"/>
              <a:gd name="T23" fmla="*/ 2147483647 h 1444"/>
              <a:gd name="T24" fmla="*/ 2147483647 w 1785"/>
              <a:gd name="T25" fmla="*/ 2147483647 h 1444"/>
              <a:gd name="T26" fmla="*/ 2147483647 w 1785"/>
              <a:gd name="T27" fmla="*/ 2147483647 h 1444"/>
              <a:gd name="T28" fmla="*/ 2147483647 w 1785"/>
              <a:gd name="T29" fmla="*/ 2147483647 h 1444"/>
              <a:gd name="T30" fmla="*/ 2147483647 w 1785"/>
              <a:gd name="T31" fmla="*/ 2147483647 h 1444"/>
              <a:gd name="T32" fmla="*/ 2147483647 w 1785"/>
              <a:gd name="T33" fmla="*/ 2147483647 h 1444"/>
              <a:gd name="T34" fmla="*/ 2147483647 w 1785"/>
              <a:gd name="T35" fmla="*/ 2147483647 h 1444"/>
              <a:gd name="T36" fmla="*/ 2147483647 w 1785"/>
              <a:gd name="T37" fmla="*/ 2147483647 h 1444"/>
              <a:gd name="T38" fmla="*/ 2147483647 w 1785"/>
              <a:gd name="T39" fmla="*/ 2147483647 h 1444"/>
              <a:gd name="T40" fmla="*/ 2147483647 w 1785"/>
              <a:gd name="T41" fmla="*/ 2147483647 h 14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85"/>
              <a:gd name="T64" fmla="*/ 0 h 1444"/>
              <a:gd name="T65" fmla="*/ 1785 w 1785"/>
              <a:gd name="T66" fmla="*/ 1444 h 14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85" h="1444">
                <a:moveTo>
                  <a:pt x="515" y="960"/>
                </a:moveTo>
                <a:cubicBezTo>
                  <a:pt x="622" y="1000"/>
                  <a:pt x="674" y="1104"/>
                  <a:pt x="788" y="1142"/>
                </a:cubicBezTo>
                <a:cubicBezTo>
                  <a:pt x="902" y="1180"/>
                  <a:pt x="1113" y="1202"/>
                  <a:pt x="1196" y="1187"/>
                </a:cubicBezTo>
                <a:cubicBezTo>
                  <a:pt x="1279" y="1172"/>
                  <a:pt x="1272" y="1134"/>
                  <a:pt x="1287" y="1051"/>
                </a:cubicBezTo>
                <a:cubicBezTo>
                  <a:pt x="1302" y="968"/>
                  <a:pt x="1287" y="809"/>
                  <a:pt x="1287" y="688"/>
                </a:cubicBezTo>
                <a:cubicBezTo>
                  <a:pt x="1287" y="567"/>
                  <a:pt x="1302" y="408"/>
                  <a:pt x="1287" y="325"/>
                </a:cubicBezTo>
                <a:cubicBezTo>
                  <a:pt x="1272" y="242"/>
                  <a:pt x="1257" y="212"/>
                  <a:pt x="1196" y="189"/>
                </a:cubicBezTo>
                <a:cubicBezTo>
                  <a:pt x="1135" y="166"/>
                  <a:pt x="992" y="159"/>
                  <a:pt x="924" y="189"/>
                </a:cubicBezTo>
                <a:cubicBezTo>
                  <a:pt x="856" y="219"/>
                  <a:pt x="833" y="325"/>
                  <a:pt x="788" y="370"/>
                </a:cubicBezTo>
                <a:cubicBezTo>
                  <a:pt x="743" y="415"/>
                  <a:pt x="697" y="453"/>
                  <a:pt x="652" y="461"/>
                </a:cubicBezTo>
                <a:cubicBezTo>
                  <a:pt x="607" y="469"/>
                  <a:pt x="545" y="446"/>
                  <a:pt x="515" y="416"/>
                </a:cubicBezTo>
                <a:cubicBezTo>
                  <a:pt x="485" y="386"/>
                  <a:pt x="470" y="325"/>
                  <a:pt x="470" y="280"/>
                </a:cubicBezTo>
                <a:cubicBezTo>
                  <a:pt x="470" y="235"/>
                  <a:pt x="470" y="182"/>
                  <a:pt x="515" y="144"/>
                </a:cubicBezTo>
                <a:cubicBezTo>
                  <a:pt x="560" y="106"/>
                  <a:pt x="606" y="68"/>
                  <a:pt x="742" y="53"/>
                </a:cubicBezTo>
                <a:cubicBezTo>
                  <a:pt x="878" y="38"/>
                  <a:pt x="1188" y="0"/>
                  <a:pt x="1332" y="53"/>
                </a:cubicBezTo>
                <a:cubicBezTo>
                  <a:pt x="1476" y="106"/>
                  <a:pt x="1559" y="166"/>
                  <a:pt x="1604" y="370"/>
                </a:cubicBezTo>
                <a:cubicBezTo>
                  <a:pt x="1649" y="574"/>
                  <a:pt x="1785" y="1112"/>
                  <a:pt x="1604" y="1278"/>
                </a:cubicBezTo>
                <a:cubicBezTo>
                  <a:pt x="1423" y="1444"/>
                  <a:pt x="772" y="1383"/>
                  <a:pt x="515" y="1368"/>
                </a:cubicBezTo>
                <a:cubicBezTo>
                  <a:pt x="258" y="1353"/>
                  <a:pt x="124" y="1265"/>
                  <a:pt x="62" y="1187"/>
                </a:cubicBezTo>
                <a:cubicBezTo>
                  <a:pt x="0" y="1109"/>
                  <a:pt x="69" y="940"/>
                  <a:pt x="144" y="902"/>
                </a:cubicBezTo>
                <a:cubicBezTo>
                  <a:pt x="219" y="864"/>
                  <a:pt x="408" y="920"/>
                  <a:pt x="515" y="960"/>
                </a:cubicBezTo>
                <a:close/>
              </a:path>
            </a:pathLst>
          </a:custGeom>
          <a:noFill/>
          <a:ln w="38100" algn="ctr">
            <a:solidFill>
              <a:schemeClr val="accent3">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sz="2400">
              <a:latin typeface="Times" panose="02020603050405020304" pitchFamily="18" charset="0"/>
              <a:ea typeface="Osaka" charset="-128"/>
            </a:endParaRPr>
          </a:p>
        </p:txBody>
      </p:sp>
    </p:spTree>
    <p:extLst>
      <p:ext uri="{BB962C8B-B14F-4D97-AF65-F5344CB8AC3E}">
        <p14:creationId xmlns:p14="http://schemas.microsoft.com/office/powerpoint/2010/main" val="276423250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Graf planarny</a:t>
            </a:r>
          </a:p>
        </p:txBody>
      </p:sp>
      <p:sp>
        <p:nvSpPr>
          <p:cNvPr id="3" name="Symbol zastępczy zawartości 2"/>
          <p:cNvSpPr>
            <a:spLocks noGrp="1"/>
          </p:cNvSpPr>
          <p:nvPr>
            <p:ph sz="quarter" idx="1"/>
          </p:nvPr>
        </p:nvSpPr>
        <p:spPr>
          <a:xfrm>
            <a:off x="914400" y="1447800"/>
            <a:ext cx="7772400" cy="1657164"/>
          </a:xfrm>
        </p:spPr>
        <p:txBody>
          <a:bodyPr/>
          <a:lstStyle/>
          <a:p>
            <a:r>
              <a:rPr lang="en-US" altLang="ja-JP" noProof="1"/>
              <a:t>można przedstawić na płaszczyźnie </a:t>
            </a:r>
            <a:br>
              <a:rPr lang="pl-PL" altLang="ja-JP" noProof="1"/>
            </a:br>
            <a:r>
              <a:rPr lang="pl-PL" altLang="ja-JP" noProof="1"/>
              <a:t>w </a:t>
            </a:r>
            <a:r>
              <a:rPr lang="en-US" altLang="ja-JP" noProof="1"/>
              <a:t>tak</a:t>
            </a:r>
            <a:r>
              <a:rPr lang="pl-PL" altLang="ja-JP" noProof="1"/>
              <a:t>i sposób</a:t>
            </a:r>
            <a:r>
              <a:rPr lang="en-US" altLang="ja-JP" noProof="1"/>
              <a:t>, że nie przecinają się łuki</a:t>
            </a:r>
          </a:p>
          <a:p>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189</a:t>
            </a:fld>
            <a:endParaRPr lang="en-GB" dirty="0"/>
          </a:p>
        </p:txBody>
      </p:sp>
      <p:grpSp>
        <p:nvGrpSpPr>
          <p:cNvPr id="110" name="Grupa 109"/>
          <p:cNvGrpSpPr/>
          <p:nvPr/>
        </p:nvGrpSpPr>
        <p:grpSpPr>
          <a:xfrm>
            <a:off x="771437" y="4748256"/>
            <a:ext cx="1368425" cy="1370013"/>
            <a:chOff x="685037" y="3973424"/>
            <a:chExt cx="1368425" cy="1370013"/>
          </a:xfrm>
        </p:grpSpPr>
        <p:sp>
          <p:nvSpPr>
            <p:cNvPr id="7" name="Line 16"/>
            <p:cNvSpPr>
              <a:spLocks noChangeShapeType="1"/>
            </p:cNvSpPr>
            <p:nvPr/>
          </p:nvSpPr>
          <p:spPr bwMode="auto">
            <a:xfrm>
              <a:off x="756474" y="5270412"/>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 name="Line 17"/>
            <p:cNvSpPr>
              <a:spLocks noChangeShapeType="1"/>
            </p:cNvSpPr>
            <p:nvPr/>
          </p:nvSpPr>
          <p:spPr bwMode="auto">
            <a:xfrm>
              <a:off x="756474" y="4044862"/>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 name="Line 18"/>
            <p:cNvSpPr>
              <a:spLocks noChangeShapeType="1"/>
            </p:cNvSpPr>
            <p:nvPr/>
          </p:nvSpPr>
          <p:spPr bwMode="auto">
            <a:xfrm rot="16200000">
              <a:off x="144492" y="4658431"/>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0" name="Line 19"/>
            <p:cNvSpPr>
              <a:spLocks noChangeShapeType="1"/>
            </p:cNvSpPr>
            <p:nvPr/>
          </p:nvSpPr>
          <p:spPr bwMode="auto">
            <a:xfrm rot="16200000">
              <a:off x="1368455" y="4658431"/>
              <a:ext cx="12239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1" name="Oval 20"/>
            <p:cNvSpPr>
              <a:spLocks noChangeAspect="1" noChangeArrowheads="1"/>
            </p:cNvSpPr>
            <p:nvPr/>
          </p:nvSpPr>
          <p:spPr bwMode="auto">
            <a:xfrm>
              <a:off x="685037" y="5198974"/>
              <a:ext cx="144462"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2" name="Oval 21"/>
            <p:cNvSpPr>
              <a:spLocks noChangeAspect="1" noChangeArrowheads="1"/>
            </p:cNvSpPr>
            <p:nvPr/>
          </p:nvSpPr>
          <p:spPr bwMode="auto">
            <a:xfrm>
              <a:off x="1908999" y="5198974"/>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3" name="Oval 22"/>
            <p:cNvSpPr>
              <a:spLocks noChangeAspect="1" noChangeArrowheads="1"/>
            </p:cNvSpPr>
            <p:nvPr/>
          </p:nvSpPr>
          <p:spPr bwMode="auto">
            <a:xfrm>
              <a:off x="685037" y="3973424"/>
              <a:ext cx="144462"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4" name="Oval 23"/>
            <p:cNvSpPr>
              <a:spLocks noChangeAspect="1" noChangeArrowheads="1"/>
            </p:cNvSpPr>
            <p:nvPr/>
          </p:nvSpPr>
          <p:spPr bwMode="auto">
            <a:xfrm>
              <a:off x="1908999" y="3973424"/>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109" name="Grupa 108"/>
          <p:cNvGrpSpPr/>
          <p:nvPr/>
        </p:nvGrpSpPr>
        <p:grpSpPr>
          <a:xfrm>
            <a:off x="3208513" y="4433827"/>
            <a:ext cx="1873250" cy="1801813"/>
            <a:chOff x="2907092" y="3141525"/>
            <a:chExt cx="1873250" cy="1801813"/>
          </a:xfrm>
        </p:grpSpPr>
        <p:sp>
          <p:nvSpPr>
            <p:cNvPr id="15" name="Line 24"/>
            <p:cNvSpPr>
              <a:spLocks noChangeShapeType="1"/>
            </p:cNvSpPr>
            <p:nvPr/>
          </p:nvSpPr>
          <p:spPr bwMode="auto">
            <a:xfrm>
              <a:off x="3338892" y="4870313"/>
              <a:ext cx="1009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6" name="Line 25"/>
            <p:cNvSpPr>
              <a:spLocks noChangeShapeType="1"/>
            </p:cNvSpPr>
            <p:nvPr/>
          </p:nvSpPr>
          <p:spPr bwMode="auto">
            <a:xfrm>
              <a:off x="2980117" y="3862250"/>
              <a:ext cx="358775" cy="1008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7" name="Line 26"/>
            <p:cNvSpPr>
              <a:spLocks noChangeShapeType="1"/>
            </p:cNvSpPr>
            <p:nvPr/>
          </p:nvSpPr>
          <p:spPr bwMode="auto">
            <a:xfrm flipV="1">
              <a:off x="2980117" y="3214550"/>
              <a:ext cx="863600"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8" name="Line 27"/>
            <p:cNvSpPr>
              <a:spLocks noChangeShapeType="1"/>
            </p:cNvSpPr>
            <p:nvPr/>
          </p:nvSpPr>
          <p:spPr bwMode="auto">
            <a:xfrm>
              <a:off x="3843717" y="3214550"/>
              <a:ext cx="863600"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9" name="Line 28"/>
            <p:cNvSpPr>
              <a:spLocks noChangeShapeType="1"/>
            </p:cNvSpPr>
            <p:nvPr/>
          </p:nvSpPr>
          <p:spPr bwMode="auto">
            <a:xfrm flipV="1">
              <a:off x="4348542" y="3862250"/>
              <a:ext cx="358775" cy="1008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0" name="Oval 29"/>
            <p:cNvSpPr>
              <a:spLocks noChangeAspect="1" noChangeArrowheads="1"/>
            </p:cNvSpPr>
            <p:nvPr/>
          </p:nvSpPr>
          <p:spPr bwMode="auto">
            <a:xfrm>
              <a:off x="3770692" y="3141525"/>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21" name="Oval 30"/>
            <p:cNvSpPr>
              <a:spLocks noChangeAspect="1" noChangeArrowheads="1"/>
            </p:cNvSpPr>
            <p:nvPr/>
          </p:nvSpPr>
          <p:spPr bwMode="auto">
            <a:xfrm>
              <a:off x="4635880" y="3790813"/>
              <a:ext cx="144462"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22" name="Oval 31"/>
            <p:cNvSpPr>
              <a:spLocks noChangeAspect="1" noChangeArrowheads="1"/>
            </p:cNvSpPr>
            <p:nvPr/>
          </p:nvSpPr>
          <p:spPr bwMode="auto">
            <a:xfrm>
              <a:off x="2907092" y="3790813"/>
              <a:ext cx="144463" cy="144462"/>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23" name="Oval 32"/>
            <p:cNvSpPr>
              <a:spLocks noChangeAspect="1" noChangeArrowheads="1"/>
            </p:cNvSpPr>
            <p:nvPr/>
          </p:nvSpPr>
          <p:spPr bwMode="auto">
            <a:xfrm>
              <a:off x="4275517" y="4798875"/>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24" name="Oval 33"/>
            <p:cNvSpPr>
              <a:spLocks noChangeAspect="1" noChangeArrowheads="1"/>
            </p:cNvSpPr>
            <p:nvPr/>
          </p:nvSpPr>
          <p:spPr bwMode="auto">
            <a:xfrm>
              <a:off x="3267455" y="4798875"/>
              <a:ext cx="144462"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108" name="Grupa 107"/>
          <p:cNvGrpSpPr/>
          <p:nvPr/>
        </p:nvGrpSpPr>
        <p:grpSpPr>
          <a:xfrm>
            <a:off x="5947220" y="4759730"/>
            <a:ext cx="2366518" cy="1801813"/>
            <a:chOff x="6170755" y="4476661"/>
            <a:chExt cx="2366518" cy="1801813"/>
          </a:xfrm>
        </p:grpSpPr>
        <p:sp>
          <p:nvSpPr>
            <p:cNvPr id="85" name="Dowolny kształt 84"/>
            <p:cNvSpPr/>
            <p:nvPr/>
          </p:nvSpPr>
          <p:spPr>
            <a:xfrm>
              <a:off x="7111174" y="4548892"/>
              <a:ext cx="1426099" cy="1632419"/>
            </a:xfrm>
            <a:custGeom>
              <a:avLst/>
              <a:gdLst>
                <a:gd name="connsiteX0" fmla="*/ 0 w 1629356"/>
                <a:gd name="connsiteY0" fmla="*/ 0 h 1632419"/>
                <a:gd name="connsiteX1" fmla="*/ 1620145 w 1629356"/>
                <a:gd name="connsiteY1" fmla="*/ 441858 h 1632419"/>
                <a:gd name="connsiteX2" fmla="*/ 540048 w 1629356"/>
                <a:gd name="connsiteY2" fmla="*/ 1632419 h 1632419"/>
              </a:gdLst>
              <a:ahLst/>
              <a:cxnLst>
                <a:cxn ang="0">
                  <a:pos x="connsiteX0" y="connsiteY0"/>
                </a:cxn>
                <a:cxn ang="0">
                  <a:pos x="connsiteX1" y="connsiteY1"/>
                </a:cxn>
                <a:cxn ang="0">
                  <a:pos x="connsiteX2" y="connsiteY2"/>
                </a:cxn>
              </a:cxnLst>
              <a:rect l="l" t="t" r="r" b="b"/>
              <a:pathLst>
                <a:path w="1629356" h="1632419">
                  <a:moveTo>
                    <a:pt x="0" y="0"/>
                  </a:moveTo>
                  <a:cubicBezTo>
                    <a:pt x="765068" y="84894"/>
                    <a:pt x="1530137" y="169788"/>
                    <a:pt x="1620145" y="441858"/>
                  </a:cubicBezTo>
                  <a:cubicBezTo>
                    <a:pt x="1710153" y="713928"/>
                    <a:pt x="1125100" y="1173173"/>
                    <a:pt x="540048" y="1632419"/>
                  </a:cubicBezTo>
                </a:path>
              </a:pathLst>
            </a:cu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solidFill>
                  <a:schemeClr val="tx1"/>
                </a:solidFill>
              </a:endParaRPr>
            </a:p>
          </p:txBody>
        </p:sp>
        <p:sp>
          <p:nvSpPr>
            <p:cNvPr id="54" name="Line 30"/>
            <p:cNvSpPr>
              <a:spLocks noChangeShapeType="1"/>
            </p:cNvSpPr>
            <p:nvPr/>
          </p:nvSpPr>
          <p:spPr bwMode="auto">
            <a:xfrm>
              <a:off x="6602555" y="6205449"/>
              <a:ext cx="1009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5" name="Line 31"/>
            <p:cNvSpPr>
              <a:spLocks noChangeShapeType="1"/>
            </p:cNvSpPr>
            <p:nvPr/>
          </p:nvSpPr>
          <p:spPr bwMode="auto">
            <a:xfrm>
              <a:off x="6243780" y="5197386"/>
              <a:ext cx="358775" cy="1008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6" name="Line 32"/>
            <p:cNvSpPr>
              <a:spLocks noChangeShapeType="1"/>
            </p:cNvSpPr>
            <p:nvPr/>
          </p:nvSpPr>
          <p:spPr bwMode="auto">
            <a:xfrm flipV="1">
              <a:off x="6243780" y="4549686"/>
              <a:ext cx="863600"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7" name="Line 33"/>
            <p:cNvSpPr>
              <a:spLocks noChangeShapeType="1"/>
            </p:cNvSpPr>
            <p:nvPr/>
          </p:nvSpPr>
          <p:spPr bwMode="auto">
            <a:xfrm>
              <a:off x="7107380" y="4549686"/>
              <a:ext cx="863600"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8" name="Line 34"/>
            <p:cNvSpPr>
              <a:spLocks noChangeShapeType="1"/>
            </p:cNvSpPr>
            <p:nvPr/>
          </p:nvSpPr>
          <p:spPr bwMode="auto">
            <a:xfrm flipV="1">
              <a:off x="7612205" y="5197386"/>
              <a:ext cx="358775" cy="1008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9" name="Line 35"/>
            <p:cNvSpPr>
              <a:spLocks noChangeShapeType="1"/>
            </p:cNvSpPr>
            <p:nvPr/>
          </p:nvSpPr>
          <p:spPr bwMode="auto">
            <a:xfrm>
              <a:off x="6243780" y="5197386"/>
              <a:ext cx="1655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1" name="Line 37"/>
            <p:cNvSpPr>
              <a:spLocks noChangeShapeType="1"/>
            </p:cNvSpPr>
            <p:nvPr/>
          </p:nvSpPr>
          <p:spPr bwMode="auto">
            <a:xfrm>
              <a:off x="6243780" y="5197386"/>
              <a:ext cx="1368425" cy="1008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2" name="Oval 38"/>
            <p:cNvSpPr>
              <a:spLocks noChangeAspect="1" noChangeArrowheads="1"/>
            </p:cNvSpPr>
            <p:nvPr/>
          </p:nvSpPr>
          <p:spPr bwMode="auto">
            <a:xfrm>
              <a:off x="7034355" y="4476661"/>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63" name="Oval 39"/>
            <p:cNvSpPr>
              <a:spLocks noChangeAspect="1" noChangeArrowheads="1"/>
            </p:cNvSpPr>
            <p:nvPr/>
          </p:nvSpPr>
          <p:spPr bwMode="auto">
            <a:xfrm>
              <a:off x="7899543" y="5125949"/>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64" name="Oval 40"/>
            <p:cNvSpPr>
              <a:spLocks noChangeAspect="1" noChangeArrowheads="1"/>
            </p:cNvSpPr>
            <p:nvPr/>
          </p:nvSpPr>
          <p:spPr bwMode="auto">
            <a:xfrm>
              <a:off x="6170755" y="5125949"/>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65" name="Oval 41"/>
            <p:cNvSpPr>
              <a:spLocks noChangeAspect="1" noChangeArrowheads="1"/>
            </p:cNvSpPr>
            <p:nvPr/>
          </p:nvSpPr>
          <p:spPr bwMode="auto">
            <a:xfrm>
              <a:off x="7539180" y="6134011"/>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66" name="Oval 42"/>
            <p:cNvSpPr>
              <a:spLocks noChangeAspect="1" noChangeArrowheads="1"/>
            </p:cNvSpPr>
            <p:nvPr/>
          </p:nvSpPr>
          <p:spPr bwMode="auto">
            <a:xfrm>
              <a:off x="6531118" y="6134011"/>
              <a:ext cx="144463" cy="144463"/>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87" name="Group 9"/>
          <p:cNvGrpSpPr>
            <a:grpSpLocks/>
          </p:cNvGrpSpPr>
          <p:nvPr/>
        </p:nvGrpSpPr>
        <p:grpSpPr bwMode="auto">
          <a:xfrm>
            <a:off x="6588125" y="2781300"/>
            <a:ext cx="1295400" cy="1225550"/>
            <a:chOff x="2200" y="2205"/>
            <a:chExt cx="816" cy="772"/>
          </a:xfrm>
        </p:grpSpPr>
        <p:sp>
          <p:nvSpPr>
            <p:cNvPr id="88" name="Line 10"/>
            <p:cNvSpPr>
              <a:spLocks noChangeShapeType="1"/>
            </p:cNvSpPr>
            <p:nvPr/>
          </p:nvSpPr>
          <p:spPr bwMode="auto">
            <a:xfrm flipV="1">
              <a:off x="2245"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9" name="Line 11"/>
            <p:cNvSpPr>
              <a:spLocks noChangeShapeType="1"/>
            </p:cNvSpPr>
            <p:nvPr/>
          </p:nvSpPr>
          <p:spPr bwMode="auto">
            <a:xfrm flipH="1" flipV="1">
              <a:off x="2608"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0" name="Line 12"/>
            <p:cNvSpPr>
              <a:spLocks noChangeShapeType="1"/>
            </p:cNvSpPr>
            <p:nvPr/>
          </p:nvSpPr>
          <p:spPr bwMode="auto">
            <a:xfrm>
              <a:off x="2245" y="2931"/>
              <a:ext cx="7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1" name="Oval 13"/>
            <p:cNvSpPr>
              <a:spLocks noChangeAspect="1" noChangeArrowheads="1"/>
            </p:cNvSpPr>
            <p:nvPr/>
          </p:nvSpPr>
          <p:spPr bwMode="auto">
            <a:xfrm>
              <a:off x="2925"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92" name="Oval 14"/>
            <p:cNvSpPr>
              <a:spLocks noChangeAspect="1" noChangeArrowheads="1"/>
            </p:cNvSpPr>
            <p:nvPr/>
          </p:nvSpPr>
          <p:spPr bwMode="auto">
            <a:xfrm>
              <a:off x="2200"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93" name="Oval 15"/>
            <p:cNvSpPr>
              <a:spLocks noChangeAspect="1" noChangeArrowheads="1"/>
            </p:cNvSpPr>
            <p:nvPr/>
          </p:nvSpPr>
          <p:spPr bwMode="auto">
            <a:xfrm>
              <a:off x="2562" y="220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94" name="Group 9"/>
          <p:cNvGrpSpPr>
            <a:grpSpLocks/>
          </p:cNvGrpSpPr>
          <p:nvPr/>
        </p:nvGrpSpPr>
        <p:grpSpPr bwMode="auto">
          <a:xfrm>
            <a:off x="7739063" y="2779822"/>
            <a:ext cx="1295400" cy="1225550"/>
            <a:chOff x="2200" y="2205"/>
            <a:chExt cx="816" cy="772"/>
          </a:xfrm>
        </p:grpSpPr>
        <p:sp>
          <p:nvSpPr>
            <p:cNvPr id="95" name="Line 10"/>
            <p:cNvSpPr>
              <a:spLocks noChangeShapeType="1"/>
            </p:cNvSpPr>
            <p:nvPr/>
          </p:nvSpPr>
          <p:spPr bwMode="auto">
            <a:xfrm flipV="1">
              <a:off x="2245"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6" name="Line 11"/>
            <p:cNvSpPr>
              <a:spLocks noChangeShapeType="1"/>
            </p:cNvSpPr>
            <p:nvPr/>
          </p:nvSpPr>
          <p:spPr bwMode="auto">
            <a:xfrm flipH="1" flipV="1">
              <a:off x="2608"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7" name="Line 12"/>
            <p:cNvSpPr>
              <a:spLocks noChangeShapeType="1"/>
            </p:cNvSpPr>
            <p:nvPr/>
          </p:nvSpPr>
          <p:spPr bwMode="auto">
            <a:xfrm>
              <a:off x="2245" y="2931"/>
              <a:ext cx="7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8" name="Oval 13"/>
            <p:cNvSpPr>
              <a:spLocks noChangeAspect="1" noChangeArrowheads="1"/>
            </p:cNvSpPr>
            <p:nvPr/>
          </p:nvSpPr>
          <p:spPr bwMode="auto">
            <a:xfrm>
              <a:off x="2925"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99" name="Oval 14"/>
            <p:cNvSpPr>
              <a:spLocks noChangeAspect="1" noChangeArrowheads="1"/>
            </p:cNvSpPr>
            <p:nvPr/>
          </p:nvSpPr>
          <p:spPr bwMode="auto">
            <a:xfrm>
              <a:off x="2200"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0" name="Oval 15"/>
            <p:cNvSpPr>
              <a:spLocks noChangeAspect="1" noChangeArrowheads="1"/>
            </p:cNvSpPr>
            <p:nvPr/>
          </p:nvSpPr>
          <p:spPr bwMode="auto">
            <a:xfrm>
              <a:off x="2562" y="220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grpSp>
        <p:nvGrpSpPr>
          <p:cNvPr id="101" name="Group 9"/>
          <p:cNvGrpSpPr>
            <a:grpSpLocks/>
          </p:cNvGrpSpPr>
          <p:nvPr/>
        </p:nvGrpSpPr>
        <p:grpSpPr bwMode="auto">
          <a:xfrm>
            <a:off x="7162800" y="1702664"/>
            <a:ext cx="1295400" cy="1225550"/>
            <a:chOff x="2200" y="2205"/>
            <a:chExt cx="816" cy="772"/>
          </a:xfrm>
        </p:grpSpPr>
        <p:sp>
          <p:nvSpPr>
            <p:cNvPr id="102" name="Line 10"/>
            <p:cNvSpPr>
              <a:spLocks noChangeShapeType="1"/>
            </p:cNvSpPr>
            <p:nvPr/>
          </p:nvSpPr>
          <p:spPr bwMode="auto">
            <a:xfrm flipV="1">
              <a:off x="2245"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03" name="Line 11"/>
            <p:cNvSpPr>
              <a:spLocks noChangeShapeType="1"/>
            </p:cNvSpPr>
            <p:nvPr/>
          </p:nvSpPr>
          <p:spPr bwMode="auto">
            <a:xfrm flipH="1" flipV="1">
              <a:off x="2608" y="2251"/>
              <a:ext cx="363" cy="6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04" name="Line 12"/>
            <p:cNvSpPr>
              <a:spLocks noChangeShapeType="1"/>
            </p:cNvSpPr>
            <p:nvPr/>
          </p:nvSpPr>
          <p:spPr bwMode="auto">
            <a:xfrm>
              <a:off x="2245" y="2931"/>
              <a:ext cx="7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05" name="Oval 13"/>
            <p:cNvSpPr>
              <a:spLocks noChangeAspect="1" noChangeArrowheads="1"/>
            </p:cNvSpPr>
            <p:nvPr/>
          </p:nvSpPr>
          <p:spPr bwMode="auto">
            <a:xfrm>
              <a:off x="2925"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6" name="Oval 14"/>
            <p:cNvSpPr>
              <a:spLocks noChangeAspect="1" noChangeArrowheads="1"/>
            </p:cNvSpPr>
            <p:nvPr/>
          </p:nvSpPr>
          <p:spPr bwMode="auto">
            <a:xfrm>
              <a:off x="2200" y="2886"/>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sp>
          <p:nvSpPr>
            <p:cNvPr id="107" name="Oval 15"/>
            <p:cNvSpPr>
              <a:spLocks noChangeAspect="1" noChangeArrowheads="1"/>
            </p:cNvSpPr>
            <p:nvPr/>
          </p:nvSpPr>
          <p:spPr bwMode="auto">
            <a:xfrm>
              <a:off x="2562" y="2205"/>
              <a:ext cx="91" cy="91"/>
            </a:xfrm>
            <a:prstGeom prst="ellipse">
              <a:avLst/>
            </a:prstGeom>
            <a:solidFill>
              <a:schemeClr val="bg1"/>
            </a:solidFill>
            <a:ln w="38100" algn="ctr">
              <a:solidFill>
                <a:schemeClr val="tx1"/>
              </a:solidFill>
              <a:round/>
              <a:headEnd/>
              <a:tailEnd/>
            </a:ln>
          </p:spPr>
          <p:txBody>
            <a:bodyPr wrap="none" anchor="ct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endParaRPr lang="pl-PL" altLang="pl-PL"/>
            </a:p>
          </p:txBody>
        </p:sp>
      </p:grpSp>
    </p:spTree>
    <p:extLst>
      <p:ext uri="{BB962C8B-B14F-4D97-AF65-F5344CB8AC3E}">
        <p14:creationId xmlns:p14="http://schemas.microsoft.com/office/powerpoint/2010/main" val="375553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Oprogramowanie - instalacja</a:t>
            </a:r>
          </a:p>
        </p:txBody>
      </p:sp>
      <p:sp>
        <p:nvSpPr>
          <p:cNvPr id="3" name="Symbol zastępczy zawartości 2"/>
          <p:cNvSpPr>
            <a:spLocks noGrp="1"/>
          </p:cNvSpPr>
          <p:nvPr>
            <p:ph sz="quarter" idx="1"/>
          </p:nvPr>
        </p:nvSpPr>
        <p:spPr>
          <a:xfrm>
            <a:off x="914400" y="1447800"/>
            <a:ext cx="7772400" cy="5257564"/>
          </a:xfrm>
        </p:spPr>
        <p:txBody>
          <a:bodyPr>
            <a:normAutofit/>
          </a:bodyPr>
          <a:lstStyle/>
          <a:p>
            <a:r>
              <a:rPr lang="en-US" noProof="1"/>
              <a:t>Python Anaconda –wersja Python </a:t>
            </a:r>
            <a:r>
              <a:rPr lang="pl-PL" noProof="1"/>
              <a:t>3</a:t>
            </a:r>
            <a:r>
              <a:rPr lang="en-US" noProof="1"/>
              <a:t>.7</a:t>
            </a:r>
            <a:r>
              <a:rPr lang="pl-PL" noProof="1"/>
              <a:t> </a:t>
            </a:r>
            <a:r>
              <a:rPr lang="en-US" noProof="1"/>
              <a:t>– do pobrania ze strony (</a:t>
            </a:r>
            <a:r>
              <a:rPr lang="en-US" noProof="1">
                <a:hlinkClick r:id="rId2"/>
              </a:rPr>
              <a:t>https://www.anaconda.com/distribution/</a:t>
            </a:r>
            <a:r>
              <a:rPr lang="en-US" noProof="1"/>
              <a:t>) zawiera komplet narzędzi oraz zintegrowane środowisko programistyczne  Spyder </a:t>
            </a:r>
          </a:p>
          <a:p>
            <a:r>
              <a:rPr lang="en-US" noProof="1"/>
              <a:t>Pakiety języka Python (zawarte już w Anaconda)</a:t>
            </a:r>
          </a:p>
          <a:p>
            <a:pPr lvl="1"/>
            <a:r>
              <a:rPr lang="en-US" noProof="1"/>
              <a:t>NetworkX </a:t>
            </a:r>
          </a:p>
          <a:p>
            <a:pPr lvl="1"/>
            <a:r>
              <a:rPr lang="en-US" noProof="1"/>
              <a:t>Numpy</a:t>
            </a:r>
          </a:p>
          <a:p>
            <a:pPr lvl="1"/>
            <a:r>
              <a:rPr lang="en-US" noProof="1"/>
              <a:t>Matplotlib</a:t>
            </a:r>
          </a:p>
          <a:p>
            <a:pPr marL="0" indent="0">
              <a:buNone/>
            </a:pPr>
            <a:endParaRPr lang="en-US" sz="1900" b="1"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a:t>
            </a:fld>
            <a:endParaRPr lang="en-GB" dirty="0"/>
          </a:p>
        </p:txBody>
      </p:sp>
    </p:spTree>
    <p:extLst>
      <p:ext uri="{BB962C8B-B14F-4D97-AF65-F5344CB8AC3E}">
        <p14:creationId xmlns:p14="http://schemas.microsoft.com/office/powerpoint/2010/main" val="70612473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Sieci małego świata …</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190</a:t>
            </a:fld>
            <a:endParaRPr lang="en-GB" dirty="0"/>
          </a:p>
        </p:txBody>
      </p:sp>
      <p:sp>
        <p:nvSpPr>
          <p:cNvPr id="5" name="Prostokąt 4"/>
          <p:cNvSpPr/>
          <p:nvPr/>
        </p:nvSpPr>
        <p:spPr>
          <a:xfrm>
            <a:off x="719572" y="6345324"/>
            <a:ext cx="8316416" cy="369332"/>
          </a:xfrm>
          <a:prstGeom prst="rect">
            <a:avLst/>
          </a:prstGeom>
        </p:spPr>
        <p:txBody>
          <a:bodyPr wrap="square">
            <a:spAutoFit/>
          </a:bodyPr>
          <a:lstStyle/>
          <a:p>
            <a:r>
              <a:rPr lang="pl-PL" dirty="0"/>
              <a:t>Źródło: https://web.facebook.com/note.php?note_id=10150388519243859&amp;_rdr</a:t>
            </a:r>
          </a:p>
        </p:txBody>
      </p:sp>
      <p:pic>
        <p:nvPicPr>
          <p:cNvPr id="7" name="Obraz 6"/>
          <p:cNvPicPr>
            <a:picLocks noChangeAspect="1"/>
          </p:cNvPicPr>
          <p:nvPr/>
        </p:nvPicPr>
        <p:blipFill>
          <a:blip r:embed="rId2"/>
          <a:stretch>
            <a:fillRect/>
          </a:stretch>
        </p:blipFill>
        <p:spPr>
          <a:xfrm>
            <a:off x="827584" y="1347224"/>
            <a:ext cx="3172098" cy="1846709"/>
          </a:xfrm>
          <a:prstGeom prst="rect">
            <a:avLst/>
          </a:prstGeom>
        </p:spPr>
      </p:pic>
      <p:pic>
        <p:nvPicPr>
          <p:cNvPr id="8" name="Obraz 7"/>
          <p:cNvPicPr>
            <a:picLocks noChangeAspect="1"/>
          </p:cNvPicPr>
          <p:nvPr/>
        </p:nvPicPr>
        <p:blipFill>
          <a:blip r:embed="rId3"/>
          <a:stretch>
            <a:fillRect/>
          </a:stretch>
        </p:blipFill>
        <p:spPr>
          <a:xfrm>
            <a:off x="1187624" y="3474581"/>
            <a:ext cx="6810375" cy="2743200"/>
          </a:xfrm>
          <a:prstGeom prst="rect">
            <a:avLst/>
          </a:prstGeom>
        </p:spPr>
      </p:pic>
    </p:spTree>
    <p:extLst>
      <p:ext uri="{BB962C8B-B14F-4D97-AF65-F5344CB8AC3E}">
        <p14:creationId xmlns:p14="http://schemas.microsoft.com/office/powerpoint/2010/main" val="318821974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Typy sieci ...</a:t>
            </a:r>
          </a:p>
        </p:txBody>
      </p:sp>
      <p:sp>
        <p:nvSpPr>
          <p:cNvPr id="3" name="Symbol zastępczy zawartości 2"/>
          <p:cNvSpPr>
            <a:spLocks noGrp="1"/>
          </p:cNvSpPr>
          <p:nvPr>
            <p:ph sz="quarter" idx="1"/>
          </p:nvPr>
        </p:nvSpPr>
        <p:spPr>
          <a:xfrm>
            <a:off x="899592" y="5697252"/>
            <a:ext cx="7772400" cy="826604"/>
          </a:xfrm>
        </p:spPr>
        <p:txBody>
          <a:bodyPr>
            <a:normAutofit/>
          </a:bodyPr>
          <a:lstStyle/>
          <a:p>
            <a:pPr marL="0" indent="0">
              <a:buNone/>
            </a:pPr>
            <a:r>
              <a:rPr lang="en-US" sz="2000" i="1" noProof="1"/>
              <a:t>źródło: Duncan J. Watts and Steven H. Strogatz (1998) Collective dynamics of 'small-world' networks, Nature 393, 440-442</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191</a:t>
            </a:fld>
            <a:endParaRPr lang="en-GB" dirty="0"/>
          </a:p>
        </p:txBody>
      </p:sp>
      <p:pic>
        <p:nvPicPr>
          <p:cNvPr id="5122" name="Picture 2" descr="http://www.nature.com/nature/journal/v393/n6684/images/393440aa.ep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40" y="1798356"/>
            <a:ext cx="8136904" cy="389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7358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5436096" y="3068960"/>
            <a:ext cx="3667125" cy="3733800"/>
          </a:xfrm>
          <a:prstGeom prst="rect">
            <a:avLst/>
          </a:prstGeom>
        </p:spPr>
      </p:pic>
      <p:sp>
        <p:nvSpPr>
          <p:cNvPr id="2" name="Tytuł 1"/>
          <p:cNvSpPr>
            <a:spLocks noGrp="1"/>
          </p:cNvSpPr>
          <p:nvPr>
            <p:ph type="title"/>
          </p:nvPr>
        </p:nvSpPr>
        <p:spPr/>
        <p:txBody>
          <a:bodyPr>
            <a:normAutofit fontScale="90000"/>
          </a:bodyPr>
          <a:lstStyle/>
          <a:p>
            <a:r>
              <a:rPr lang="pl-PL" dirty="0"/>
              <a:t>Sieci </a:t>
            </a:r>
            <a:r>
              <a:rPr lang="pl-PL" dirty="0" err="1"/>
              <a:t>bezskalowe</a:t>
            </a:r>
            <a:r>
              <a:rPr lang="pl-PL" dirty="0"/>
              <a:t> (</a:t>
            </a:r>
            <a:r>
              <a:rPr lang="pl-PL" dirty="0" err="1"/>
              <a:t>scale-free</a:t>
            </a:r>
            <a:r>
              <a:rPr lang="pl-PL" dirty="0"/>
              <a:t> networks)</a:t>
            </a:r>
          </a:p>
        </p:txBody>
      </p:sp>
      <p:sp>
        <p:nvSpPr>
          <p:cNvPr id="3" name="Symbol zastępczy zawartości 2"/>
          <p:cNvSpPr>
            <a:spLocks noGrp="1"/>
          </p:cNvSpPr>
          <p:nvPr>
            <p:ph sz="quarter" idx="1"/>
          </p:nvPr>
        </p:nvSpPr>
        <p:spPr/>
        <p:txBody>
          <a:bodyPr/>
          <a:lstStyle/>
          <a:p>
            <a:r>
              <a:rPr lang="pl-PL" dirty="0"/>
              <a:t>Wiązanie preferencyjne (ang. </a:t>
            </a:r>
            <a:r>
              <a:rPr lang="pl-PL" dirty="0" err="1"/>
              <a:t>preferential</a:t>
            </a:r>
            <a:r>
              <a:rPr lang="pl-PL" dirty="0"/>
              <a:t> </a:t>
            </a:r>
            <a:r>
              <a:rPr lang="pl-PL" dirty="0" err="1"/>
              <a:t>attachment</a:t>
            </a:r>
            <a:r>
              <a:rPr lang="pl-PL" dirty="0"/>
              <a:t>)</a:t>
            </a:r>
          </a:p>
          <a:p>
            <a:r>
              <a:rPr lang="pl-PL" dirty="0"/>
              <a:t>Rozkład węzłów -                        prawdopodobieństwo, </a:t>
            </a:r>
            <a:br>
              <a:rPr lang="pl-PL" dirty="0"/>
            </a:br>
            <a:r>
              <a:rPr lang="pl-PL" dirty="0"/>
              <a:t>że węzeł posiada k połączeń</a:t>
            </a:r>
            <a:br>
              <a:rPr lang="pl-PL" dirty="0"/>
            </a:br>
            <a:r>
              <a:rPr lang="pl-PL" dirty="0"/>
              <a:t>(ang. </a:t>
            </a:r>
            <a:r>
              <a:rPr lang="pl-PL" dirty="0" err="1"/>
              <a:t>power</a:t>
            </a:r>
            <a:r>
              <a:rPr lang="pl-PL" dirty="0"/>
              <a:t>-law </a:t>
            </a:r>
            <a:r>
              <a:rPr lang="pl-PL" dirty="0" err="1"/>
              <a:t>distribution</a:t>
            </a:r>
            <a:r>
              <a:rPr lang="pl-PL" dirty="0"/>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192</a:t>
            </a:fld>
            <a:endParaRPr lang="en-GB" dirty="0"/>
          </a:p>
        </p:txBody>
      </p:sp>
      <p:pic>
        <p:nvPicPr>
          <p:cNvPr id="5" name="Obraz 4"/>
          <p:cNvPicPr>
            <a:picLocks noChangeAspect="1"/>
          </p:cNvPicPr>
          <p:nvPr/>
        </p:nvPicPr>
        <p:blipFill>
          <a:blip r:embed="rId3"/>
          <a:stretch>
            <a:fillRect/>
          </a:stretch>
        </p:blipFill>
        <p:spPr>
          <a:xfrm>
            <a:off x="1187624" y="4113076"/>
            <a:ext cx="3127200" cy="576064"/>
          </a:xfrm>
          <a:prstGeom prst="rect">
            <a:avLst/>
          </a:prstGeom>
        </p:spPr>
      </p:pic>
    </p:spTree>
    <p:extLst>
      <p:ext uri="{BB962C8B-B14F-4D97-AF65-F5344CB8AC3E}">
        <p14:creationId xmlns:p14="http://schemas.microsoft.com/office/powerpoint/2010/main" val="380716759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1"/>
              <a:t>Generacja grafów w modelach symulacyjnych </a:t>
            </a:r>
          </a:p>
        </p:txBody>
      </p:sp>
      <p:sp>
        <p:nvSpPr>
          <p:cNvPr id="3" name="Content Placeholder 2"/>
          <p:cNvSpPr>
            <a:spLocks noGrp="1"/>
          </p:cNvSpPr>
          <p:nvPr>
            <p:ph sz="quarter" idx="1"/>
          </p:nvPr>
        </p:nvSpPr>
        <p:spPr>
          <a:xfrm>
            <a:off x="914400" y="1447800"/>
            <a:ext cx="7772400" cy="4933528"/>
          </a:xfrm>
        </p:spPr>
        <p:txBody>
          <a:bodyPr>
            <a:normAutofit fontScale="92500" lnSpcReduction="20000"/>
          </a:bodyPr>
          <a:lstStyle/>
          <a:p>
            <a:r>
              <a:rPr lang="en-US" noProof="1"/>
              <a:t>Sieci losowe</a:t>
            </a:r>
          </a:p>
          <a:p>
            <a:pPr lvl="1"/>
            <a:r>
              <a:rPr lang="en-US" noProof="1"/>
              <a:t>połączenia pomiędzy wierzchołkami są generowane w sposób losowy</a:t>
            </a:r>
          </a:p>
          <a:p>
            <a:pPr lvl="1"/>
            <a:r>
              <a:rPr lang="en-US" sz="2100" noProof="1">
                <a:latin typeface="Courier New" panose="02070309020205020404" pitchFamily="49" charset="0"/>
                <a:cs typeface="Courier New" panose="02070309020205020404" pitchFamily="49" charset="0"/>
              </a:rPr>
              <a:t>nx.erdos_renyi_graph(n, p[, seed, directed])</a:t>
            </a:r>
          </a:p>
          <a:p>
            <a:pPr lvl="1"/>
            <a:r>
              <a:rPr lang="en-US" sz="2100" noProof="1">
                <a:latin typeface="Courier New" panose="02070309020205020404" pitchFamily="49" charset="0"/>
                <a:cs typeface="Courier New" panose="02070309020205020404" pitchFamily="49" charset="0"/>
              </a:rPr>
              <a:t>nx.fast_gnp_random_graph(n, p[, seed, directed])</a:t>
            </a:r>
          </a:p>
          <a:p>
            <a:r>
              <a:rPr lang="en-US" noProof="1"/>
              <a:t>Sieci regularne</a:t>
            </a:r>
          </a:p>
          <a:p>
            <a:pPr lvl="1"/>
            <a:r>
              <a:rPr lang="en-US" altLang="ja-JP" noProof="1"/>
              <a:t>z każdego wierzchołka wychodzi dokładnie n łuków</a:t>
            </a:r>
          </a:p>
          <a:p>
            <a:pPr lvl="1"/>
            <a:r>
              <a:rPr lang="en-US" sz="2200" noProof="1">
                <a:latin typeface="Courier New" panose="02070309020205020404" pitchFamily="49" charset="0"/>
                <a:cs typeface="Courier New" panose="02070309020205020404" pitchFamily="49" charset="0"/>
              </a:rPr>
              <a:t>nx.random_regular_graph(d, n[, seed])</a:t>
            </a:r>
          </a:p>
          <a:p>
            <a:r>
              <a:rPr lang="en-US" noProof="1"/>
              <a:t>Sieci małego świata (small world networks)</a:t>
            </a:r>
          </a:p>
          <a:p>
            <a:pPr lvl="1"/>
            <a:r>
              <a:rPr lang="en-US" noProof="1"/>
              <a:t>Niewielka odległość pomiędzy dwoma sąsiadującymi węzłami</a:t>
            </a:r>
          </a:p>
          <a:p>
            <a:pPr lvl="1"/>
            <a:r>
              <a:rPr lang="en-US" sz="2100" noProof="1">
                <a:latin typeface="Courier New" panose="02070309020205020404" pitchFamily="49" charset="0"/>
                <a:cs typeface="Courier New" panose="02070309020205020404" pitchFamily="49" charset="0"/>
              </a:rPr>
              <a:t>nx.watts_strogatz_graph(n, k, p[, seed])</a:t>
            </a:r>
          </a:p>
          <a:p>
            <a:r>
              <a:rPr lang="en-US" noProof="1"/>
              <a:t>Sieć bezskalowa (scale free network)</a:t>
            </a:r>
          </a:p>
          <a:p>
            <a:pPr lvl="1"/>
            <a:r>
              <a:rPr lang="en-US" sz="2600" noProof="1"/>
              <a:t>Generacja algorytmem preferential attachment </a:t>
            </a:r>
            <a:r>
              <a:rPr lang="en-US" sz="2100" noProof="1">
                <a:latin typeface="Courier New" panose="02070309020205020404" pitchFamily="49" charset="0"/>
                <a:cs typeface="Courier New" panose="02070309020205020404" pitchFamily="49" charset="0"/>
              </a:rPr>
              <a:t>nx.barabasi_albert_graph(n, m, seed=None)</a:t>
            </a:r>
          </a:p>
          <a:p>
            <a:endParaRPr lang="en-US" noProof="1"/>
          </a:p>
        </p:txBody>
      </p:sp>
      <p:sp>
        <p:nvSpPr>
          <p:cNvPr id="4" name="Slide Number Placeholder 3"/>
          <p:cNvSpPr>
            <a:spLocks noGrp="1"/>
          </p:cNvSpPr>
          <p:nvPr>
            <p:ph type="sldNum" sz="quarter" idx="10"/>
          </p:nvPr>
        </p:nvSpPr>
        <p:spPr/>
        <p:txBody>
          <a:bodyPr/>
          <a:lstStyle/>
          <a:p>
            <a:fld id="{DCB6F979-1682-4FAD-969F-D0E2E534A1AB}" type="slidenum">
              <a:rPr lang="en-GB" smtClean="0"/>
              <a:pPr/>
              <a:t>193</a:t>
            </a:fld>
            <a:endParaRPr lang="en-GB" dirty="0"/>
          </a:p>
        </p:txBody>
      </p:sp>
    </p:spTree>
    <p:extLst>
      <p:ext uri="{BB962C8B-B14F-4D97-AF65-F5344CB8AC3E}">
        <p14:creationId xmlns:p14="http://schemas.microsoft.com/office/powerpoint/2010/main" val="377509687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1"/>
              <a:t>Grafy skierowane, nieskierowane i ważone...</a:t>
            </a:r>
          </a:p>
        </p:txBody>
      </p:sp>
      <p:sp>
        <p:nvSpPr>
          <p:cNvPr id="4" name="Slide Number Placeholder 3"/>
          <p:cNvSpPr>
            <a:spLocks noGrp="1"/>
          </p:cNvSpPr>
          <p:nvPr>
            <p:ph type="sldNum" sz="quarter" idx="10"/>
          </p:nvPr>
        </p:nvSpPr>
        <p:spPr/>
        <p:txBody>
          <a:bodyPr/>
          <a:lstStyle/>
          <a:p>
            <a:fld id="{DCB6F979-1682-4FAD-969F-D0E2E534A1AB}" type="slidenum">
              <a:rPr lang="en-GB" smtClean="0"/>
              <a:pPr/>
              <a:t>194</a:t>
            </a:fld>
            <a:endParaRPr lang="en-GB" dirty="0"/>
          </a:p>
        </p:txBody>
      </p:sp>
      <p:cxnSp>
        <p:nvCxnSpPr>
          <p:cNvPr id="5" name="Straight Connector 4"/>
          <p:cNvCxnSpPr>
            <a:stCxn id="9" idx="3"/>
          </p:cNvCxnSpPr>
          <p:nvPr/>
        </p:nvCxnSpPr>
        <p:spPr>
          <a:xfrm flipH="1">
            <a:off x="1338194" y="2255122"/>
            <a:ext cx="846793" cy="205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9" idx="5"/>
          </p:cNvCxnSpPr>
          <p:nvPr/>
        </p:nvCxnSpPr>
        <p:spPr>
          <a:xfrm flipH="1" flipV="1">
            <a:off x="2541409" y="2255122"/>
            <a:ext cx="865905" cy="709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978378" y="2208723"/>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a:t>
            </a:r>
            <a:endParaRPr lang="en-US" dirty="0">
              <a:solidFill>
                <a:schemeClr val="tx1"/>
              </a:solidFill>
            </a:endParaRPr>
          </a:p>
        </p:txBody>
      </p:sp>
      <p:sp>
        <p:nvSpPr>
          <p:cNvPr id="8" name="Oval 7"/>
          <p:cNvSpPr/>
          <p:nvPr/>
        </p:nvSpPr>
        <p:spPr>
          <a:xfrm>
            <a:off x="3155286" y="2712779"/>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4</a:t>
            </a:r>
            <a:endParaRPr lang="en-US" dirty="0">
              <a:solidFill>
                <a:schemeClr val="tx1"/>
              </a:solidFill>
            </a:endParaRPr>
          </a:p>
        </p:txBody>
      </p:sp>
      <p:sp>
        <p:nvSpPr>
          <p:cNvPr id="9" name="Oval 8"/>
          <p:cNvSpPr/>
          <p:nvPr/>
        </p:nvSpPr>
        <p:spPr>
          <a:xfrm>
            <a:off x="2111170" y="1824883"/>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2</a:t>
            </a:r>
            <a:endParaRPr lang="en-US" dirty="0">
              <a:solidFill>
                <a:schemeClr val="tx1"/>
              </a:solidFill>
            </a:endParaRPr>
          </a:p>
        </p:txBody>
      </p:sp>
      <p:cxnSp>
        <p:nvCxnSpPr>
          <p:cNvPr id="10" name="Straight Connector 9"/>
          <p:cNvCxnSpPr>
            <a:stCxn id="9" idx="4"/>
          </p:cNvCxnSpPr>
          <p:nvPr/>
        </p:nvCxnSpPr>
        <p:spPr>
          <a:xfrm flipH="1">
            <a:off x="2184987" y="2328939"/>
            <a:ext cx="178211" cy="635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874986" y="2890879"/>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3</a:t>
            </a:r>
            <a:endParaRPr lang="en-US" dirty="0">
              <a:solidFill>
                <a:schemeClr val="tx1"/>
              </a:solidFill>
            </a:endParaRPr>
          </a:p>
        </p:txBody>
      </p:sp>
      <p:sp>
        <p:nvSpPr>
          <p:cNvPr id="12" name="Rectangle 3"/>
          <p:cNvSpPr txBox="1">
            <a:spLocks noChangeArrowheads="1"/>
          </p:cNvSpPr>
          <p:nvPr/>
        </p:nvSpPr>
        <p:spPr>
          <a:xfrm>
            <a:off x="914400" y="5373216"/>
            <a:ext cx="7772400" cy="1152128"/>
          </a:xfrm>
          <a:prstGeom prst="rect">
            <a:avLst/>
          </a:prstGeom>
        </p:spPr>
        <p:txBody>
          <a:bodyPr vert="horz">
            <a:normAutofit/>
          </a:bodyPr>
          <a:lstStyle>
            <a:lvl1pPr marL="273050" indent="-273050" algn="l" rtl="0" eaLnBrk="1" latinLnBrk="0" hangingPunct="1">
              <a:spcBef>
                <a:spcPts val="580"/>
              </a:spcBef>
              <a:buClr>
                <a:schemeClr val="accent1"/>
              </a:buClr>
              <a:buSzPct val="75000"/>
              <a:buFont typeface="Wingdings" pitchFamily="2" charset="2"/>
              <a:buChar char="q"/>
              <a:defRPr kumimoji="0" sz="2600" kern="1200">
                <a:solidFill>
                  <a:schemeClr val="tx1"/>
                </a:solidFill>
                <a:latin typeface="+mn-lt"/>
                <a:ea typeface="+mn-ea"/>
                <a:cs typeface="+mn-cs"/>
              </a:defRPr>
            </a:lvl1pPr>
            <a:lvl2pPr marL="628650" indent="-309563" algn="l" rtl="0" eaLnBrk="1" latinLnBrk="0" hangingPunct="1">
              <a:spcBef>
                <a:spcPts val="370"/>
              </a:spcBef>
              <a:buClr>
                <a:schemeClr val="accent2"/>
              </a:buClr>
              <a:buSzPct val="70000"/>
              <a:buFont typeface="Wingdings" pitchFamily="2" charset="2"/>
              <a:buChar char="q"/>
              <a:tabLst>
                <a:tab pos="628650" algn="l"/>
              </a:tabLst>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75000"/>
              <a:buFont typeface="Wingdings" pitchFamily="2" charset="2"/>
              <a:buChar char="q"/>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75000"/>
              <a:buFont typeface="Wingdings" pitchFamily="2" charset="2"/>
              <a:buChar char="q"/>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SzPct val="70000"/>
              <a:buFont typeface="Wingdings" pitchFamily="2" charset="2"/>
              <a:buChar char="q"/>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spcBef>
                <a:spcPct val="40000"/>
              </a:spcBef>
            </a:pPr>
            <a:r>
              <a:rPr lang="pl-PL" altLang="ja-JP" dirty="0"/>
              <a:t>Długość ścieżki w grafie</a:t>
            </a:r>
          </a:p>
          <a:p>
            <a:pPr marL="0" indent="0">
              <a:spcBef>
                <a:spcPct val="40000"/>
              </a:spcBef>
              <a:buNone/>
            </a:pPr>
            <a:r>
              <a:rPr lang="en-US" dirty="0" err="1">
                <a:latin typeface="Courier New" panose="02070309020205020404" pitchFamily="49" charset="0"/>
                <a:cs typeface="Courier New" panose="02070309020205020404" pitchFamily="49" charset="0"/>
              </a:rPr>
              <a:t>nx.shortest_path_length</a:t>
            </a:r>
            <a:r>
              <a:rPr lang="en-US" dirty="0">
                <a:latin typeface="Courier New" panose="02070309020205020404" pitchFamily="49" charset="0"/>
                <a:cs typeface="Courier New" panose="02070309020205020404" pitchFamily="49" charset="0"/>
              </a:rPr>
              <a:t>(</a:t>
            </a:r>
            <a:r>
              <a:rPr lang="pl-PL" dirty="0">
                <a:latin typeface="Courier New" panose="02070309020205020404" pitchFamily="49" charset="0"/>
                <a:cs typeface="Courier New" panose="02070309020205020404" pitchFamily="49" charset="0"/>
              </a:rPr>
              <a:t>g</a:t>
            </a:r>
            <a:r>
              <a:rPr lang="en-US" dirty="0">
                <a:latin typeface="Courier New" panose="02070309020205020404" pitchFamily="49" charset="0"/>
                <a:cs typeface="Courier New" panose="02070309020205020404" pitchFamily="49" charset="0"/>
              </a:rPr>
              <a:t>,</a:t>
            </a:r>
            <a:r>
              <a:rPr lang="pl-PL" dirty="0">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a:t>
            </a:r>
            <a:r>
              <a:rPr lang="pl-PL" dirty="0">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r>
              <a:rPr lang="pl-PL" altLang="ja-JP" dirty="0">
                <a:latin typeface="Courier New" panose="02070309020205020404" pitchFamily="49" charset="0"/>
                <a:cs typeface="Courier New" panose="02070309020205020404" pitchFamily="49" charset="0"/>
              </a:rPr>
              <a:t> </a:t>
            </a:r>
            <a:endParaRPr lang="en-US" altLang="ja-JP" sz="1600" dirty="0">
              <a:latin typeface="Courier New" panose="02070309020205020404" pitchFamily="49" charset="0"/>
              <a:cs typeface="Courier New" panose="02070309020205020404" pitchFamily="49" charset="0"/>
            </a:endParaRPr>
          </a:p>
        </p:txBody>
      </p:sp>
      <p:cxnSp>
        <p:nvCxnSpPr>
          <p:cNvPr id="13" name="Straight Connector 12"/>
          <p:cNvCxnSpPr>
            <a:stCxn id="8" idx="2"/>
            <a:endCxn id="11" idx="6"/>
          </p:cNvCxnSpPr>
          <p:nvPr/>
        </p:nvCxnSpPr>
        <p:spPr>
          <a:xfrm flipH="1">
            <a:off x="2379042" y="2964807"/>
            <a:ext cx="776244" cy="178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0" idx="3"/>
            <a:endCxn id="18" idx="6"/>
          </p:cNvCxnSpPr>
          <p:nvPr/>
        </p:nvCxnSpPr>
        <p:spPr>
          <a:xfrm flipH="1">
            <a:off x="5167400" y="1871282"/>
            <a:ext cx="702553" cy="205629"/>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0" idx="5"/>
          </p:cNvCxnSpPr>
          <p:nvPr/>
        </p:nvCxnSpPr>
        <p:spPr>
          <a:xfrm flipH="1" flipV="1">
            <a:off x="6226375" y="1871282"/>
            <a:ext cx="865905" cy="709685"/>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663344" y="1824883"/>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a:t>
            </a:r>
            <a:endParaRPr lang="en-US" dirty="0">
              <a:solidFill>
                <a:schemeClr val="tx1"/>
              </a:solidFill>
            </a:endParaRPr>
          </a:p>
        </p:txBody>
      </p:sp>
      <p:sp>
        <p:nvSpPr>
          <p:cNvPr id="19" name="Oval 18"/>
          <p:cNvSpPr/>
          <p:nvPr/>
        </p:nvSpPr>
        <p:spPr>
          <a:xfrm>
            <a:off x="6840252" y="2328939"/>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4</a:t>
            </a:r>
            <a:endParaRPr lang="en-US" dirty="0">
              <a:solidFill>
                <a:schemeClr val="tx1"/>
              </a:solidFill>
            </a:endParaRPr>
          </a:p>
        </p:txBody>
      </p:sp>
      <p:sp>
        <p:nvSpPr>
          <p:cNvPr id="20" name="Oval 19"/>
          <p:cNvSpPr/>
          <p:nvPr/>
        </p:nvSpPr>
        <p:spPr>
          <a:xfrm>
            <a:off x="5796136" y="1441043"/>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2</a:t>
            </a:r>
            <a:endParaRPr lang="en-US" dirty="0">
              <a:solidFill>
                <a:schemeClr val="tx1"/>
              </a:solidFill>
            </a:endParaRPr>
          </a:p>
        </p:txBody>
      </p:sp>
      <p:cxnSp>
        <p:nvCxnSpPr>
          <p:cNvPr id="21" name="Straight Connector 20"/>
          <p:cNvCxnSpPr>
            <a:stCxn id="20" idx="4"/>
            <a:endCxn id="22" idx="0"/>
          </p:cNvCxnSpPr>
          <p:nvPr/>
        </p:nvCxnSpPr>
        <p:spPr>
          <a:xfrm flipH="1">
            <a:off x="5811980" y="1945099"/>
            <a:ext cx="236184" cy="56194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59952" y="2507039"/>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3</a:t>
            </a:r>
            <a:endParaRPr lang="en-US" dirty="0">
              <a:solidFill>
                <a:schemeClr val="tx1"/>
              </a:solidFill>
            </a:endParaRPr>
          </a:p>
        </p:txBody>
      </p:sp>
      <p:cxnSp>
        <p:nvCxnSpPr>
          <p:cNvPr id="23" name="Straight Connector 22"/>
          <p:cNvCxnSpPr>
            <a:stCxn id="19" idx="2"/>
            <a:endCxn id="22" idx="6"/>
          </p:cNvCxnSpPr>
          <p:nvPr/>
        </p:nvCxnSpPr>
        <p:spPr>
          <a:xfrm flipH="1">
            <a:off x="6064008" y="2580967"/>
            <a:ext cx="776244" cy="1781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064008" y="2693614"/>
            <a:ext cx="808355" cy="195326"/>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3" idx="3"/>
            <a:endCxn id="31" idx="6"/>
          </p:cNvCxnSpPr>
          <p:nvPr/>
        </p:nvCxnSpPr>
        <p:spPr>
          <a:xfrm flipH="1">
            <a:off x="5857913" y="4105152"/>
            <a:ext cx="702553" cy="205629"/>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33" idx="5"/>
          </p:cNvCxnSpPr>
          <p:nvPr/>
        </p:nvCxnSpPr>
        <p:spPr>
          <a:xfrm flipH="1" flipV="1">
            <a:off x="6916888" y="4105152"/>
            <a:ext cx="865905" cy="709685"/>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3857" y="4058753"/>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a:t>
            </a:r>
            <a:endParaRPr lang="en-US" dirty="0">
              <a:solidFill>
                <a:schemeClr val="tx1"/>
              </a:solidFill>
            </a:endParaRPr>
          </a:p>
        </p:txBody>
      </p:sp>
      <p:sp>
        <p:nvSpPr>
          <p:cNvPr id="32" name="Oval 31"/>
          <p:cNvSpPr/>
          <p:nvPr/>
        </p:nvSpPr>
        <p:spPr>
          <a:xfrm>
            <a:off x="7530765" y="4562809"/>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4</a:t>
            </a:r>
            <a:endParaRPr lang="en-US" dirty="0">
              <a:solidFill>
                <a:schemeClr val="tx1"/>
              </a:solidFill>
            </a:endParaRPr>
          </a:p>
        </p:txBody>
      </p:sp>
      <p:sp>
        <p:nvSpPr>
          <p:cNvPr id="33" name="Oval 32"/>
          <p:cNvSpPr/>
          <p:nvPr/>
        </p:nvSpPr>
        <p:spPr>
          <a:xfrm>
            <a:off x="6486649" y="3674913"/>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2</a:t>
            </a:r>
            <a:endParaRPr lang="en-US" dirty="0">
              <a:solidFill>
                <a:schemeClr val="tx1"/>
              </a:solidFill>
            </a:endParaRPr>
          </a:p>
        </p:txBody>
      </p:sp>
      <p:cxnSp>
        <p:nvCxnSpPr>
          <p:cNvPr id="34" name="Straight Connector 33"/>
          <p:cNvCxnSpPr>
            <a:stCxn id="33" idx="4"/>
            <a:endCxn id="35" idx="0"/>
          </p:cNvCxnSpPr>
          <p:nvPr/>
        </p:nvCxnSpPr>
        <p:spPr>
          <a:xfrm flipH="1">
            <a:off x="6502493" y="4178969"/>
            <a:ext cx="236184" cy="56194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250465" y="4740909"/>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3</a:t>
            </a:r>
            <a:endParaRPr lang="en-US" dirty="0">
              <a:solidFill>
                <a:schemeClr val="tx1"/>
              </a:solidFill>
            </a:endParaRPr>
          </a:p>
        </p:txBody>
      </p:sp>
      <p:cxnSp>
        <p:nvCxnSpPr>
          <p:cNvPr id="36" name="Straight Connector 35"/>
          <p:cNvCxnSpPr>
            <a:stCxn id="32" idx="2"/>
            <a:endCxn id="35" idx="6"/>
          </p:cNvCxnSpPr>
          <p:nvPr/>
        </p:nvCxnSpPr>
        <p:spPr>
          <a:xfrm flipH="1">
            <a:off x="6754521" y="4814837"/>
            <a:ext cx="776244" cy="1781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754521" y="4924651"/>
            <a:ext cx="808355" cy="195326"/>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pole tekstowe 2"/>
          <p:cNvSpPr txBox="1"/>
          <p:nvPr/>
        </p:nvSpPr>
        <p:spPr>
          <a:xfrm>
            <a:off x="978378" y="3537012"/>
            <a:ext cx="2428936" cy="369332"/>
          </a:xfrm>
          <a:prstGeom prst="rect">
            <a:avLst/>
          </a:prstGeom>
          <a:noFill/>
        </p:spPr>
        <p:txBody>
          <a:bodyPr wrap="square" rtlCol="0">
            <a:spAutoFit/>
          </a:bodyPr>
          <a:lstStyle/>
          <a:p>
            <a:r>
              <a:rPr lang="pl-PL" dirty="0">
                <a:latin typeface="Courier New" panose="02070309020205020404" pitchFamily="49" charset="0"/>
                <a:cs typeface="Courier New" panose="02070309020205020404" pitchFamily="49" charset="0"/>
              </a:rPr>
              <a:t>g = </a:t>
            </a:r>
            <a:r>
              <a:rPr lang="en-US" dirty="0" err="1">
                <a:latin typeface="Courier New" panose="02070309020205020404" pitchFamily="49" charset="0"/>
                <a:cs typeface="Courier New" panose="02070309020205020404" pitchFamily="49" charset="0"/>
              </a:rPr>
              <a:t>nx.Graph</a:t>
            </a:r>
            <a:r>
              <a:rPr lang="en-US" dirty="0">
                <a:latin typeface="Courier New" panose="02070309020205020404" pitchFamily="49" charset="0"/>
                <a:cs typeface="Courier New" panose="02070309020205020404" pitchFamily="49" charset="0"/>
              </a:rPr>
              <a:t>()</a:t>
            </a:r>
          </a:p>
        </p:txBody>
      </p:sp>
      <p:sp>
        <p:nvSpPr>
          <p:cNvPr id="38" name="pole tekstowe 37"/>
          <p:cNvSpPr txBox="1"/>
          <p:nvPr/>
        </p:nvSpPr>
        <p:spPr>
          <a:xfrm>
            <a:off x="6217383" y="2987587"/>
            <a:ext cx="2428936" cy="369332"/>
          </a:xfrm>
          <a:prstGeom prst="rect">
            <a:avLst/>
          </a:prstGeom>
          <a:noFill/>
        </p:spPr>
        <p:txBody>
          <a:bodyPr wrap="square" rtlCol="0">
            <a:spAutoFit/>
          </a:bodyPr>
          <a:lstStyle/>
          <a:p>
            <a:r>
              <a:rPr lang="pl-PL" dirty="0">
                <a:latin typeface="Courier New" panose="02070309020205020404" pitchFamily="49" charset="0"/>
                <a:cs typeface="Courier New" panose="02070309020205020404" pitchFamily="49" charset="0"/>
              </a:rPr>
              <a:t>g = </a:t>
            </a:r>
            <a:r>
              <a:rPr lang="en-US" dirty="0" err="1">
                <a:latin typeface="Courier New" panose="02070309020205020404" pitchFamily="49" charset="0"/>
                <a:cs typeface="Courier New" panose="02070309020205020404" pitchFamily="49" charset="0"/>
              </a:rPr>
              <a:t>nx.DiGraph</a:t>
            </a:r>
            <a:r>
              <a:rPr lang="en-US" dirty="0">
                <a:latin typeface="Courier New" panose="02070309020205020404" pitchFamily="49" charset="0"/>
                <a:cs typeface="Courier New" panose="02070309020205020404" pitchFamily="49" charset="0"/>
              </a:rPr>
              <a:t>()</a:t>
            </a:r>
          </a:p>
        </p:txBody>
      </p:sp>
      <p:sp>
        <p:nvSpPr>
          <p:cNvPr id="39" name="pole tekstowe 38"/>
          <p:cNvSpPr txBox="1"/>
          <p:nvPr/>
        </p:nvSpPr>
        <p:spPr>
          <a:xfrm>
            <a:off x="828116" y="4822030"/>
            <a:ext cx="5472076" cy="369332"/>
          </a:xfrm>
          <a:prstGeom prst="rect">
            <a:avLst/>
          </a:prstGeom>
          <a:noFill/>
        </p:spPr>
        <p:txBody>
          <a:bodyPr wrap="square" rtlCol="0">
            <a:spAutoFit/>
          </a:bodyPr>
          <a:lstStyle/>
          <a:p>
            <a:r>
              <a:rPr lang="pl-PL" dirty="0">
                <a:latin typeface="Courier New" panose="02070309020205020404" pitchFamily="49" charset="0"/>
                <a:cs typeface="Courier New" panose="02070309020205020404" pitchFamily="49" charset="0"/>
              </a:rPr>
              <a:t>g.</a:t>
            </a:r>
            <a:r>
              <a:rPr lang="en-US" dirty="0" err="1">
                <a:latin typeface="Courier New" panose="02070309020205020404" pitchFamily="49" charset="0"/>
                <a:cs typeface="Courier New" panose="02070309020205020404" pitchFamily="49" charset="0"/>
              </a:rPr>
              <a:t>add_weighted_edges_from</a:t>
            </a:r>
            <a:r>
              <a:rPr lang="en-US" dirty="0">
                <a:latin typeface="Courier New" panose="02070309020205020404" pitchFamily="49" charset="0"/>
                <a:cs typeface="Courier New" panose="02070309020205020404" pitchFamily="49" charset="0"/>
              </a:rPr>
              <a:t>([(</a:t>
            </a:r>
            <a:r>
              <a:rPr lang="pl-PL" dirty="0">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a:t>
            </a:r>
            <a:r>
              <a:rPr lang="pl-PL" dirty="0">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a:t>
            </a:r>
            <a:r>
              <a:rPr lang="pl-PL" dirty="0">
                <a:latin typeface="Courier New" panose="02070309020205020404" pitchFamily="49" charset="0"/>
                <a:cs typeface="Courier New" panose="02070309020205020404" pitchFamily="49" charset="0"/>
              </a:rPr>
              <a:t>1.5</a:t>
            </a:r>
            <a:r>
              <a:rPr lang="en-US" dirty="0">
                <a:latin typeface="Courier New" panose="02070309020205020404" pitchFamily="49" charset="0"/>
                <a:cs typeface="Courier New" panose="02070309020205020404" pitchFamily="49" charset="0"/>
              </a:rPr>
              <a:t>)</a:t>
            </a:r>
            <a:r>
              <a:rPr lang="pl-PL"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1104355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Przykład - marketing szeptany</a:t>
            </a:r>
          </a:p>
        </p:txBody>
      </p:sp>
      <p:sp>
        <p:nvSpPr>
          <p:cNvPr id="3" name="Symbol zastępczy zawartości 2"/>
          <p:cNvSpPr>
            <a:spLocks noGrp="1"/>
          </p:cNvSpPr>
          <p:nvPr>
            <p:ph sz="quarter" idx="1"/>
          </p:nvPr>
        </p:nvSpPr>
        <p:spPr/>
        <p:txBody>
          <a:bodyPr/>
          <a:lstStyle/>
          <a:p>
            <a:r>
              <a:rPr lang="en-US" noProof="1"/>
              <a:t>Firma farmaceutyczna FarHaz ma zamiar wprowadzić na rynek nowy suplement diety o nazwie FarSup7 zapewniający piękny odcień skóry. Nie ma żadnych badań naukowych potwierdzających wpływ specyfiku na zdrowie ani jego skuteczność dlatego firma może polegać wyłącznie na marketingu szeptanym. Na ten sam rynek właśnie ma zamiar wejść groźny konkurent - firma BioSio oferujący środek PlaceBio posiadający dokładnie ten sam skład...</a:t>
            </a:r>
          </a:p>
          <a:p>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195</a:t>
            </a:fld>
            <a:endParaRPr lang="en-GB" dirty="0"/>
          </a:p>
        </p:txBody>
      </p:sp>
    </p:spTree>
    <p:extLst>
      <p:ext uri="{BB962C8B-B14F-4D97-AF65-F5344CB8AC3E}">
        <p14:creationId xmlns:p14="http://schemas.microsoft.com/office/powerpoint/2010/main" val="17183953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Przykład - marketing szeptany c.d.</a:t>
            </a:r>
          </a:p>
        </p:txBody>
      </p:sp>
      <p:sp>
        <p:nvSpPr>
          <p:cNvPr id="3" name="Symbol zastępczy zawartości 2"/>
          <p:cNvSpPr>
            <a:spLocks noGrp="1"/>
          </p:cNvSpPr>
          <p:nvPr>
            <p:ph sz="quarter" idx="1"/>
          </p:nvPr>
        </p:nvSpPr>
        <p:spPr>
          <a:xfrm>
            <a:off x="914400" y="1447800"/>
            <a:ext cx="7772400" cy="5149552"/>
          </a:xfrm>
        </p:spPr>
        <p:txBody>
          <a:bodyPr>
            <a:normAutofit fontScale="92500" lnSpcReduction="20000"/>
          </a:bodyPr>
          <a:lstStyle/>
          <a:p>
            <a:r>
              <a:rPr lang="en-US" noProof="1"/>
              <a:t>Osoby kupujące suplementy diety mogą mieć jedną z trzech opinii na temat produktów FarSupt7 i PlaceBio</a:t>
            </a:r>
          </a:p>
          <a:p>
            <a:pPr marL="355600" lvl="1" indent="0">
              <a:buNone/>
            </a:pPr>
            <a:r>
              <a:rPr lang="pl-PL" sz="1800" noProof="1"/>
              <a:t>	0. Nie slyszałem</a:t>
            </a:r>
          </a:p>
          <a:p>
            <a:pPr marL="869950" lvl="1" indent="-514350">
              <a:buFont typeface="+mj-lt"/>
              <a:buAutoNum type="arabicPeriod"/>
            </a:pPr>
            <a:r>
              <a:rPr lang="en-US" sz="1800" noProof="1"/>
              <a:t>żaden z produktów nie jest skuteczny</a:t>
            </a:r>
          </a:p>
          <a:p>
            <a:pPr marL="869950" lvl="1" indent="-514350">
              <a:buFont typeface="+mj-lt"/>
              <a:buAutoNum type="arabicPeriod"/>
            </a:pPr>
            <a:r>
              <a:rPr lang="en-US" sz="1800" noProof="1"/>
              <a:t>lepszy jest produkt FarSup7</a:t>
            </a:r>
          </a:p>
          <a:p>
            <a:pPr marL="869950" lvl="1" indent="-514350">
              <a:buFont typeface="+mj-lt"/>
              <a:buAutoNum type="arabicPeriod"/>
            </a:pPr>
            <a:r>
              <a:rPr lang="en-US" sz="1800" noProof="1"/>
              <a:t>lepszy jest produkt PlaceBio</a:t>
            </a:r>
          </a:p>
          <a:p>
            <a:r>
              <a:rPr lang="en-US" noProof="1"/>
              <a:t>Potencjalni klienci cały czas rozmawiają ze sobą na temat produktów na portalu internetowym "MojaCera" i w ten sposób na wzajem wpływają na swoją opinię o ich skuteczności.</a:t>
            </a:r>
          </a:p>
          <a:p>
            <a:r>
              <a:rPr lang="en-US" noProof="1"/>
              <a:t>Firma FarHaz ustaliła, że BioSio ma zamiar umieścić na forum </a:t>
            </a:r>
            <a:r>
              <a:rPr lang="pl-PL" noProof="1"/>
              <a:t>3</a:t>
            </a:r>
            <a:r>
              <a:rPr lang="en-US" noProof="1"/>
              <a:t> swoich pracowników, którzy będą udawać zadowolonych użytkowników produktu Place</a:t>
            </a:r>
            <a:r>
              <a:rPr lang="pl-PL" noProof="1"/>
              <a:t>B</a:t>
            </a:r>
            <a:r>
              <a:rPr lang="en-US" noProof="1"/>
              <a:t>io. </a:t>
            </a:r>
          </a:p>
          <a:p>
            <a:r>
              <a:rPr lang="en-US" noProof="1"/>
              <a:t>Ile osób powinna wprowadzić firma FarHaz jeżeli wiadomo, że forum liczy 100 użytkowników, a każdy użytkownik ma średnio </a:t>
            </a:r>
            <a:r>
              <a:rPr lang="pl-PL" noProof="1"/>
              <a:t>3</a:t>
            </a:r>
            <a:r>
              <a:rPr lang="en-US" noProof="1"/>
              <a:t> kontaktów w portalu.</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196</a:t>
            </a:fld>
            <a:endParaRPr lang="en-GB" dirty="0"/>
          </a:p>
        </p:txBody>
      </p:sp>
    </p:spTree>
    <p:extLst>
      <p:ext uri="{BB962C8B-B14F-4D97-AF65-F5344CB8AC3E}">
        <p14:creationId xmlns:p14="http://schemas.microsoft.com/office/powerpoint/2010/main" val="5091509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772400" cy="562074"/>
          </a:xfrm>
        </p:spPr>
        <p:txBody>
          <a:bodyPr>
            <a:normAutofit fontScale="90000"/>
          </a:bodyPr>
          <a:lstStyle/>
          <a:p>
            <a:r>
              <a:rPr lang="en-US" noProof="1"/>
              <a:t>Marketing szeptany - inicjalizacja sieci</a:t>
            </a:r>
          </a:p>
        </p:txBody>
      </p:sp>
      <p:sp>
        <p:nvSpPr>
          <p:cNvPr id="3" name="Symbol zastępczy zawartości 2"/>
          <p:cNvSpPr>
            <a:spLocks noGrp="1"/>
          </p:cNvSpPr>
          <p:nvPr>
            <p:ph sz="quarter" idx="1"/>
          </p:nvPr>
        </p:nvSpPr>
        <p:spPr>
          <a:xfrm>
            <a:off x="899592" y="872716"/>
            <a:ext cx="7956884" cy="5508612"/>
          </a:xfrm>
        </p:spPr>
        <p:txBody>
          <a:bodyPr>
            <a:noAutofit/>
          </a:bodyPr>
          <a:lstStyle/>
          <a:p>
            <a:pPr marL="0" indent="0">
              <a:buNone/>
            </a:pPr>
            <a:r>
              <a:rPr lang="en-US" sz="900" b="1" noProof="1">
                <a:latin typeface="Courier New" panose="02070309020205020404" pitchFamily="49" charset="0"/>
                <a:cs typeface="Courier New" panose="02070309020205020404" pitchFamily="49" charset="0"/>
              </a:rPr>
              <a:t>import matplotlib.pyplot as plt</a:t>
            </a:r>
          </a:p>
          <a:p>
            <a:pPr marL="0" indent="0">
              <a:buNone/>
            </a:pPr>
            <a:r>
              <a:rPr lang="en-US" sz="900" b="1" noProof="1">
                <a:latin typeface="Courier New" panose="02070309020205020404" pitchFamily="49" charset="0"/>
                <a:cs typeface="Courier New" panose="02070309020205020404" pitchFamily="49" charset="0"/>
              </a:rPr>
              <a:t>import networkx as nx</a:t>
            </a:r>
          </a:p>
          <a:p>
            <a:pPr marL="0" indent="0">
              <a:buNone/>
            </a:pPr>
            <a:r>
              <a:rPr lang="en-US" sz="900" b="1" noProof="1">
                <a:latin typeface="Courier New" panose="02070309020205020404" pitchFamily="49" charset="0"/>
                <a:cs typeface="Courier New" panose="02070309020205020404" pitchFamily="49" charset="0"/>
              </a:rPr>
              <a:t>import numpy as np</a:t>
            </a:r>
          </a:p>
          <a:p>
            <a:pPr marL="0" indent="0">
              <a:buNone/>
            </a:pPr>
            <a:r>
              <a:rPr lang="en-US" sz="900" b="1" noProof="1">
                <a:latin typeface="Courier New" panose="02070309020205020404" pitchFamily="49" charset="0"/>
                <a:cs typeface="Courier New" panose="02070309020205020404" pitchFamily="49" charset="0"/>
              </a:rPr>
              <a:t>import random as rd</a:t>
            </a:r>
          </a:p>
          <a:p>
            <a:pPr marL="0" indent="0">
              <a:buNone/>
            </a:pPr>
            <a:r>
              <a:rPr lang="en-US" sz="900" b="1" noProof="1">
                <a:latin typeface="Courier New" panose="02070309020205020404" pitchFamily="49" charset="0"/>
                <a:cs typeface="Courier New" panose="02070309020205020404" pitchFamily="49" charset="0"/>
              </a:rPr>
              <a:t>size, p, f1, f2 =100, 0.1, 3, 3</a:t>
            </a:r>
          </a:p>
          <a:p>
            <a:pPr marL="0" indent="0">
              <a:buNone/>
            </a:pPr>
            <a:r>
              <a:rPr lang="en-US" sz="900" b="1" noProof="1">
                <a:latin typeface="Courier New" panose="02070309020205020404" pitchFamily="49" charset="0"/>
                <a:cs typeface="Courier New" panose="02070309020205020404" pitchFamily="49" charset="0"/>
              </a:rPr>
              <a:t>np.random.seed(0)</a:t>
            </a:r>
          </a:p>
          <a:p>
            <a:pPr marL="0" indent="0">
              <a:buNone/>
            </a:pPr>
            <a:r>
              <a:rPr lang="en-US" sz="900" b="1" noProof="1">
                <a:latin typeface="Courier New" panose="02070309020205020404" pitchFamily="49" charset="0"/>
                <a:cs typeface="Courier New" panose="02070309020205020404" pitchFamily="49" charset="0"/>
              </a:rPr>
              <a:t>rd.seed(0)</a:t>
            </a:r>
          </a:p>
          <a:p>
            <a:pPr marL="0" indent="0">
              <a:buNone/>
            </a:pPr>
            <a:r>
              <a:rPr lang="en-US" sz="900" b="1" noProof="1">
                <a:latin typeface="Courier New" panose="02070309020205020404" pitchFamily="49" charset="0"/>
                <a:cs typeface="Courier New" panose="02070309020205020404" pitchFamily="49" charset="0"/>
              </a:rPr>
              <a:t>g = nx.erdos_renyi_graph(size, p)</a:t>
            </a:r>
          </a:p>
          <a:p>
            <a:pPr marL="0" indent="0">
              <a:buNone/>
            </a:pPr>
            <a:r>
              <a:rPr lang="en-US" sz="900" b="1" noProof="1">
                <a:latin typeface="Courier New" panose="02070309020205020404" pitchFamily="49" charset="0"/>
                <a:cs typeface="Courier New" panose="02070309020205020404" pitchFamily="49" charset="0"/>
              </a:rPr>
              <a:t>pos = nx.spring_layout(g)</a:t>
            </a:r>
          </a:p>
          <a:p>
            <a:pPr marL="0" indent="0">
              <a:buNone/>
            </a:pPr>
            <a:r>
              <a:rPr lang="en-US" sz="900" b="1" noProof="1">
                <a:latin typeface="Courier New" panose="02070309020205020404" pitchFamily="49" charset="0"/>
                <a:cs typeface="Courier New" panose="02070309020205020404" pitchFamily="49" charset="0"/>
              </a:rPr>
              <a:t>for n in g.nodes: #nodes_iter()</a:t>
            </a:r>
          </a:p>
          <a:p>
            <a:pPr marL="0" indent="0">
              <a:buNone/>
            </a:pPr>
            <a:r>
              <a:rPr lang="en-US" sz="900" b="1" noProof="1">
                <a:latin typeface="Courier New" panose="02070309020205020404" pitchFamily="49" charset="0"/>
                <a:cs typeface="Courier New" panose="02070309020205020404" pitchFamily="49" charset="0"/>
              </a:rPr>
              <a:t>    g.node[n]['state'] = 0</a:t>
            </a:r>
          </a:p>
          <a:p>
            <a:pPr marL="0" indent="0">
              <a:buNone/>
            </a:pPr>
            <a:r>
              <a:rPr lang="en-US" sz="900" b="1" noProof="1">
                <a:latin typeface="Courier New" panose="02070309020205020404" pitchFamily="49" charset="0"/>
                <a:cs typeface="Courier New" panose="02070309020205020404" pitchFamily="49" charset="0"/>
              </a:rPr>
              <a:t>    g.node[n]['troll'] = False</a:t>
            </a:r>
          </a:p>
          <a:p>
            <a:pPr marL="0" indent="0">
              <a:buNone/>
            </a:pPr>
            <a:r>
              <a:rPr lang="en-US" sz="900" b="1" noProof="1">
                <a:latin typeface="Courier New" panose="02070309020205020404" pitchFamily="49" charset="0"/>
                <a:cs typeface="Courier New" panose="02070309020205020404" pitchFamily="49" charset="0"/>
              </a:rPr>
              <a:t>    f1_count = 0</a:t>
            </a:r>
          </a:p>
          <a:p>
            <a:pPr marL="0" indent="0">
              <a:buNone/>
            </a:pPr>
            <a:r>
              <a:rPr lang="en-US" sz="900" b="1" noProof="1">
                <a:latin typeface="Courier New" panose="02070309020205020404" pitchFamily="49" charset="0"/>
                <a:cs typeface="Courier New" panose="02070309020205020404" pitchFamily="49" charset="0"/>
              </a:rPr>
              <a:t>for n in np.random.choice(g.nodes,f1+f2,False):</a:t>
            </a:r>
          </a:p>
          <a:p>
            <a:pPr marL="0" indent="0">
              <a:buNone/>
            </a:pPr>
            <a:r>
              <a:rPr lang="en-US" sz="900" b="1" noProof="1">
                <a:latin typeface="Courier New" panose="02070309020205020404" pitchFamily="49" charset="0"/>
                <a:cs typeface="Courier New" panose="02070309020205020404" pitchFamily="49" charset="0"/>
              </a:rPr>
              <a:t>    if f1_count &lt; f1:</a:t>
            </a:r>
          </a:p>
          <a:p>
            <a:pPr marL="0" indent="0">
              <a:buNone/>
            </a:pPr>
            <a:r>
              <a:rPr lang="en-US" sz="900" b="1" noProof="1">
                <a:latin typeface="Courier New" panose="02070309020205020404" pitchFamily="49" charset="0"/>
                <a:cs typeface="Courier New" panose="02070309020205020404" pitchFamily="49" charset="0"/>
              </a:rPr>
              <a:t>        g.node[n]['state'] = 1        </a:t>
            </a:r>
          </a:p>
          <a:p>
            <a:pPr marL="0" indent="0">
              <a:buNone/>
            </a:pPr>
            <a:r>
              <a:rPr lang="en-US" sz="900" b="1" noProof="1">
                <a:latin typeface="Courier New" panose="02070309020205020404" pitchFamily="49" charset="0"/>
                <a:cs typeface="Courier New" panose="02070309020205020404" pitchFamily="49" charset="0"/>
              </a:rPr>
              <a:t>        f1_count  += 1</a:t>
            </a:r>
          </a:p>
          <a:p>
            <a:pPr marL="0" indent="0">
              <a:buNone/>
            </a:pPr>
            <a:r>
              <a:rPr lang="en-US" sz="900" b="1" noProof="1">
                <a:latin typeface="Courier New" panose="02070309020205020404" pitchFamily="49" charset="0"/>
                <a:cs typeface="Courier New" panose="02070309020205020404" pitchFamily="49" charset="0"/>
              </a:rPr>
              <a:t>    else:</a:t>
            </a:r>
          </a:p>
          <a:p>
            <a:pPr marL="0" indent="0">
              <a:buNone/>
            </a:pPr>
            <a:r>
              <a:rPr lang="en-US" sz="900" b="1" noProof="1">
                <a:latin typeface="Courier New" panose="02070309020205020404" pitchFamily="49" charset="0"/>
                <a:cs typeface="Courier New" panose="02070309020205020404" pitchFamily="49" charset="0"/>
              </a:rPr>
              <a:t>        g.node[n]['state'] = 2</a:t>
            </a:r>
          </a:p>
          <a:p>
            <a:pPr marL="0" indent="0">
              <a:buNone/>
            </a:pPr>
            <a:r>
              <a:rPr lang="en-US" sz="900" b="1" noProof="1">
                <a:latin typeface="Courier New" panose="02070309020205020404" pitchFamily="49" charset="0"/>
                <a:cs typeface="Courier New" panose="02070309020205020404" pitchFamily="49" charset="0"/>
              </a:rPr>
              <a:t>    g.node[n]['troll'] = True</a:t>
            </a:r>
          </a:p>
          <a:p>
            <a:pPr marL="0" indent="0">
              <a:buNone/>
            </a:pPr>
            <a:r>
              <a:rPr lang="en-US" sz="900" b="1" noProof="1">
                <a:latin typeface="Courier New" panose="02070309020205020404" pitchFamily="49" charset="0"/>
                <a:cs typeface="Courier New" panose="02070309020205020404" pitchFamily="49" charset="0"/>
              </a:rPr>
              <a:t>plt.cla()</a:t>
            </a:r>
          </a:p>
          <a:p>
            <a:pPr marL="0" indent="0">
              <a:buNone/>
            </a:pPr>
            <a:r>
              <a:rPr lang="en-US" sz="900" b="1" noProof="1">
                <a:latin typeface="Courier New" panose="02070309020205020404" pitchFamily="49" charset="0"/>
                <a:cs typeface="Courier New" panose="02070309020205020404" pitchFamily="49" charset="0"/>
              </a:rPr>
              <a:t>nx.draw(g, pos,node_color=[g.node[n]['state'] \</a:t>
            </a:r>
          </a:p>
          <a:p>
            <a:pPr marL="0" indent="0">
              <a:buNone/>
            </a:pPr>
            <a:r>
              <a:rPr lang="en-US" sz="900" b="1" noProof="1">
                <a:latin typeface="Courier New" panose="02070309020205020404" pitchFamily="49" charset="0"/>
                <a:cs typeface="Courier New" panose="02070309020205020404" pitchFamily="49" charset="0"/>
              </a:rPr>
              <a:t>                          for n in g.nodes])</a:t>
            </a:r>
          </a:p>
          <a:p>
            <a:pPr marL="0" indent="0">
              <a:buNone/>
            </a:pPr>
            <a:r>
              <a:rPr lang="en-US" sz="900" b="1" noProof="1">
                <a:latin typeface="Courier New" panose="02070309020205020404" pitchFamily="49" charset="0"/>
                <a:cs typeface="Courier New" panose="02070309020205020404" pitchFamily="49" charset="0"/>
              </a:rPr>
              <a:t>nx.draw_networkx_labels(g,pos,\</a:t>
            </a:r>
          </a:p>
          <a:p>
            <a:pPr marL="0" indent="0">
              <a:buNone/>
            </a:pPr>
            <a:r>
              <a:rPr lang="en-US" sz="900" b="1" noProof="1">
                <a:latin typeface="Courier New" panose="02070309020205020404" pitchFamily="49" charset="0"/>
                <a:cs typeface="Courier New" panose="02070309020205020404" pitchFamily="49" charset="0"/>
              </a:rPr>
              <a:t>    {n : "T" if g.node[n]['troll'] else "" for n in g.nodes},\</a:t>
            </a:r>
          </a:p>
          <a:p>
            <a:pPr marL="0" indent="0">
              <a:buNone/>
            </a:pPr>
            <a:r>
              <a:rPr lang="en-US" sz="900" b="1" noProof="1">
                <a:latin typeface="Courier New" panose="02070309020205020404" pitchFamily="49" charset="0"/>
                <a:cs typeface="Courier New" panose="02070309020205020404" pitchFamily="49" charset="0"/>
              </a:rPr>
              <a:t>    font_size=16)</a:t>
            </a:r>
          </a:p>
          <a:p>
            <a:pPr marL="0" indent="0">
              <a:buNone/>
            </a:pPr>
            <a:r>
              <a:rPr lang="en-US" sz="900" b="1" noProof="1">
                <a:latin typeface="Courier New" panose="02070309020205020404" pitchFamily="49" charset="0"/>
                <a:cs typeface="Courier New" panose="02070309020205020404" pitchFamily="49" charset="0"/>
              </a:rPr>
              <a:t>plt.show()</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197</a:t>
            </a:fld>
            <a:endParaRPr lang="en-GB" dirty="0"/>
          </a:p>
        </p:txBody>
      </p:sp>
    </p:spTree>
    <p:extLst>
      <p:ext uri="{BB962C8B-B14F-4D97-AF65-F5344CB8AC3E}">
        <p14:creationId xmlns:p14="http://schemas.microsoft.com/office/powerpoint/2010/main" val="42200197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Dynamika modelu</a:t>
            </a:r>
          </a:p>
        </p:txBody>
      </p:sp>
      <p:sp>
        <p:nvSpPr>
          <p:cNvPr id="3" name="Symbol zastępczy zawartości 2"/>
          <p:cNvSpPr>
            <a:spLocks noGrp="1"/>
          </p:cNvSpPr>
          <p:nvPr>
            <p:ph sz="quarter" idx="1"/>
          </p:nvPr>
        </p:nvSpPr>
        <p:spPr/>
        <p:txBody>
          <a:bodyPr>
            <a:normAutofit/>
          </a:bodyPr>
          <a:lstStyle/>
          <a:p>
            <a:pPr marL="0" indent="0">
              <a:buNone/>
            </a:pPr>
            <a:r>
              <a:rPr lang="en-US" sz="1800" noProof="1">
                <a:latin typeface="Courier New" panose="02070309020205020404" pitchFamily="49" charset="0"/>
                <a:cs typeface="Courier New" panose="02070309020205020404" pitchFamily="49" charset="0"/>
              </a:rPr>
              <a:t>nodes_to_say = [n for n in g.nodes_iter() \</a:t>
            </a:r>
          </a:p>
          <a:p>
            <a:pPr marL="0" indent="0">
              <a:buNone/>
            </a:pPr>
            <a:r>
              <a:rPr lang="en-US" sz="1800" noProof="1">
                <a:latin typeface="Courier New" panose="02070309020205020404" pitchFamily="49" charset="0"/>
                <a:cs typeface="Courier New" panose="02070309020205020404" pitchFamily="49" charset="0"/>
              </a:rPr>
              <a:t>    if g.node[n]['state'] &gt; 0]</a:t>
            </a:r>
          </a:p>
          <a:p>
            <a:pPr marL="0" indent="0">
              <a:buNone/>
            </a:pPr>
            <a:r>
              <a:rPr lang="en-US" sz="1800" noProof="1">
                <a:latin typeface="Courier New" panose="02070309020205020404" pitchFamily="49" charset="0"/>
                <a:cs typeface="Courier New" panose="02070309020205020404" pitchFamily="49" charset="0"/>
              </a:rPr>
              <a:t>speaker = np.random.choice()</a:t>
            </a:r>
          </a:p>
          <a:p>
            <a:pPr marL="0" indent="0">
              <a:buNone/>
            </a:pPr>
            <a:r>
              <a:rPr lang="en-US" sz="1800" noProof="1">
                <a:latin typeface="Courier New" panose="02070309020205020404" pitchFamily="49" charset="0"/>
                <a:cs typeface="Courier New" panose="02070309020205020404" pitchFamily="49" charset="0"/>
              </a:rPr>
              <a:t>if g.neighbors(speaker) != []:</a:t>
            </a:r>
          </a:p>
          <a:p>
            <a:pPr marL="0" indent="0">
              <a:buNone/>
            </a:pPr>
            <a:r>
              <a:rPr lang="en-US" sz="1800" noProof="1">
                <a:latin typeface="Courier New" panose="02070309020205020404" pitchFamily="49" charset="0"/>
                <a:cs typeface="Courier New" panose="02070309020205020404" pitchFamily="49" charset="0"/>
              </a:rPr>
              <a:t>    listener = np.random.choice(g.neighbors(speaker))</a:t>
            </a:r>
          </a:p>
          <a:p>
            <a:pPr marL="0" indent="0">
              <a:buNone/>
            </a:pPr>
            <a:r>
              <a:rPr lang="en-US" sz="1800" noProof="1">
                <a:latin typeface="Courier New" panose="02070309020205020404" pitchFamily="49" charset="0"/>
                <a:cs typeface="Courier New" panose="02070309020205020404" pitchFamily="49" charset="0"/>
              </a:rPr>
              <a:t>    g.node[listener]['state'] = \ </a:t>
            </a:r>
          </a:p>
          <a:p>
            <a:pPr marL="0" indent="0">
              <a:buNone/>
            </a:pPr>
            <a:r>
              <a:rPr lang="en-US" sz="1800" noProof="1">
                <a:latin typeface="Courier New" panose="02070309020205020404" pitchFamily="49" charset="0"/>
                <a:cs typeface="Courier New" panose="02070309020205020404" pitchFamily="49" charset="0"/>
              </a:rPr>
              <a:t>        g.node[speaker]['state']</a:t>
            </a:r>
          </a:p>
          <a:p>
            <a:pPr marL="0" indent="0">
              <a:buNone/>
            </a:pPr>
            <a:endParaRPr lang="en-US" sz="2400" noProof="1"/>
          </a:p>
          <a:p>
            <a:pPr marL="0" indent="0">
              <a:buNone/>
            </a:pPr>
            <a:br>
              <a:rPr lang="en-US" sz="2400" noProof="1"/>
            </a:br>
            <a:endParaRPr lang="en-US" sz="2400"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198</a:t>
            </a:fld>
            <a:endParaRPr lang="en-GB" dirty="0"/>
          </a:p>
        </p:txBody>
      </p:sp>
    </p:spTree>
    <p:extLst>
      <p:ext uri="{BB962C8B-B14F-4D97-AF65-F5344CB8AC3E}">
        <p14:creationId xmlns:p14="http://schemas.microsoft.com/office/powerpoint/2010/main" val="53329975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noProof="1"/>
              <a:t>Animacje symulacji</a:t>
            </a:r>
            <a:r>
              <a:rPr lang="en-US" noProof="1"/>
              <a:t>...</a:t>
            </a:r>
            <a:br>
              <a:rPr lang="en-US" noProof="1"/>
            </a:br>
            <a:r>
              <a:rPr lang="en-US" sz="2200" noProof="1"/>
              <a:t>http://pycx.sourceforge.net</a:t>
            </a:r>
            <a:endParaRPr lang="en-US" noProof="1"/>
          </a:p>
        </p:txBody>
      </p:sp>
      <p:sp>
        <p:nvSpPr>
          <p:cNvPr id="3" name="Symbol zastępczy zawartości 2"/>
          <p:cNvSpPr>
            <a:spLocks noGrp="1"/>
          </p:cNvSpPr>
          <p:nvPr>
            <p:ph sz="quarter" idx="1"/>
          </p:nvPr>
        </p:nvSpPr>
        <p:spPr>
          <a:xfrm>
            <a:off x="914400" y="1447800"/>
            <a:ext cx="7772400" cy="5185556"/>
          </a:xfrm>
        </p:spPr>
        <p:txBody>
          <a:bodyPr>
            <a:normAutofit fontScale="47500" lnSpcReduction="20000"/>
          </a:bodyPr>
          <a:lstStyle/>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matplotlib; matplotlib.use('qt4agg')</a:t>
            </a:r>
          </a:p>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networkx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nx</a:t>
            </a:r>
          </a:p>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numpy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np</a:t>
            </a:r>
          </a:p>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matplotlib</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pyplot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plt</a:t>
            </a:r>
          </a:p>
          <a:p>
            <a:pPr marL="0" indent="0">
              <a:buNone/>
            </a:pPr>
            <a:r>
              <a:rPr lang="en-US" noProof="1">
                <a:latin typeface="Courier New" panose="02070309020205020404" pitchFamily="49" charset="0"/>
                <a:cs typeface="Courier New" panose="02070309020205020404" pitchFamily="49" charset="0"/>
              </a:rPr>
              <a:t>size</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f1</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100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0.1</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10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10</a:t>
            </a:r>
          </a:p>
          <a:p>
            <a:pPr marL="0" indent="0">
              <a:buNone/>
            </a:pPr>
            <a:r>
              <a:rPr lang="en-US" noProof="1">
                <a:latin typeface="Courier New" panose="02070309020205020404" pitchFamily="49" charset="0"/>
                <a:cs typeface="Courier New" panose="02070309020205020404" pitchFamily="49" charset="0"/>
              </a:rPr>
              <a:t>np</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random</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seed</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0</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g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None</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pos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None</a:t>
            </a:r>
            <a:endParaRPr lang="en-US" noProof="1">
              <a:latin typeface="Courier New" panose="02070309020205020404" pitchFamily="49" charset="0"/>
              <a:cs typeface="Courier New" panose="02070309020205020404" pitchFamily="49" charset="0"/>
            </a:endParaRPr>
          </a:p>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init</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global</a:t>
            </a:r>
            <a:r>
              <a:rPr lang="en-US" noProof="1">
                <a:latin typeface="Courier New" panose="02070309020205020404" pitchFamily="49" charset="0"/>
                <a:cs typeface="Courier New" panose="02070309020205020404" pitchFamily="49" charset="0"/>
              </a:rPr>
              <a:t> pos</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g</a:t>
            </a:r>
          </a:p>
          <a:p>
            <a:pPr marL="0" indent="0">
              <a:buNone/>
            </a:pPr>
            <a:r>
              <a:rPr lang="en-US" noProof="1">
                <a:latin typeface="Courier New" panose="02070309020205020404" pitchFamily="49" charset="0"/>
                <a:cs typeface="Courier New" panose="02070309020205020404" pitchFamily="49" charset="0"/>
              </a:rPr>
              <a:t>    #tutaj kod inicjulizaujacy</a:t>
            </a:r>
          </a:p>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draw</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cla</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#tutaj wizualizacja stanu sieci</a:t>
            </a:r>
          </a:p>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step</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#tutaj dynamika sieci</a:t>
            </a:r>
          </a:p>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firma1</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newValue</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f1</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global</a:t>
            </a:r>
            <a:r>
              <a:rPr lang="en-US" noProof="1">
                <a:latin typeface="Courier New" panose="02070309020205020404" pitchFamily="49" charset="0"/>
                <a:cs typeface="Courier New" panose="02070309020205020404" pitchFamily="49" charset="0"/>
              </a:rPr>
              <a:t> f1</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f1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newValue</a:t>
            </a:r>
            <a:r>
              <a:rPr lang="en-US" b="1" noProof="1">
                <a:latin typeface="Courier New" panose="02070309020205020404" pitchFamily="49" charset="0"/>
                <a:cs typeface="Courier New" panose="02070309020205020404" pitchFamily="49" charset="0"/>
              </a:rPr>
              <a:t>;return</a:t>
            </a:r>
            <a:r>
              <a:rPr lang="en-US" noProof="1">
                <a:latin typeface="Courier New" panose="02070309020205020404" pitchFamily="49" charset="0"/>
                <a:cs typeface="Courier New" panose="02070309020205020404" pitchFamily="49" charset="0"/>
              </a:rPr>
              <a:t> f1</a:t>
            </a:r>
          </a:p>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firma2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newValue</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f2</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global</a:t>
            </a:r>
            <a:r>
              <a:rPr lang="en-US" noProof="1">
                <a:latin typeface="Courier New" panose="02070309020205020404" pitchFamily="49" charset="0"/>
                <a:cs typeface="Courier New" panose="02070309020205020404" pitchFamily="49" charset="0"/>
              </a:rPr>
              <a:t> f2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f2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newValue</a:t>
            </a:r>
            <a:r>
              <a:rPr lang="en-US" b="1" noProof="1">
                <a:latin typeface="Courier New" panose="02070309020205020404" pitchFamily="49" charset="0"/>
                <a:cs typeface="Courier New" panose="02070309020205020404" pitchFamily="49" charset="0"/>
              </a:rPr>
              <a:t>;return</a:t>
            </a:r>
            <a:r>
              <a:rPr lang="en-US" noProof="1">
                <a:latin typeface="Courier New" panose="02070309020205020404" pitchFamily="49" charset="0"/>
                <a:cs typeface="Courier New" panose="02070309020205020404" pitchFamily="49" charset="0"/>
              </a:rPr>
              <a:t> f2</a:t>
            </a:r>
          </a:p>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pycxsimulator</a:t>
            </a:r>
          </a:p>
          <a:p>
            <a:pPr marL="0" indent="0">
              <a:buNone/>
            </a:pPr>
            <a:r>
              <a:rPr lang="en-US" noProof="1">
                <a:latin typeface="Courier New" panose="02070309020205020404" pitchFamily="49" charset="0"/>
                <a:cs typeface="Courier New" panose="02070309020205020404" pitchFamily="49" charset="0"/>
              </a:rPr>
              <a:t>pycxsimulator</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GUI</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title</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'Informacja w sieci'</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interval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a:t>
            </a:r>
          </a:p>
          <a:p>
            <a:pPr marL="0" indent="0">
              <a:buNone/>
            </a:pPr>
            <a:r>
              <a:rPr lang="en-US" noProof="1">
                <a:latin typeface="Courier New" panose="02070309020205020404" pitchFamily="49" charset="0"/>
                <a:cs typeface="Courier New" panose="02070309020205020404" pitchFamily="49" charset="0"/>
              </a:rPr>
              <a:t>    parameterSetters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firma1</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firma2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start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func</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init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draw</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step</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199</a:t>
            </a:fld>
            <a:endParaRPr lang="en-GB" dirty="0"/>
          </a:p>
        </p:txBody>
      </p:sp>
    </p:spTree>
    <p:extLst>
      <p:ext uri="{BB962C8B-B14F-4D97-AF65-F5344CB8AC3E}">
        <p14:creationId xmlns:p14="http://schemas.microsoft.com/office/powerpoint/2010/main" val="285761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dr Przemysław Szufel</a:t>
            </a:r>
          </a:p>
        </p:txBody>
      </p:sp>
      <p:sp>
        <p:nvSpPr>
          <p:cNvPr id="3" name="Symbol zastępczy zawartości 2"/>
          <p:cNvSpPr>
            <a:spLocks noGrp="1"/>
          </p:cNvSpPr>
          <p:nvPr>
            <p:ph sz="quarter" idx="1"/>
          </p:nvPr>
        </p:nvSpPr>
        <p:spPr/>
        <p:txBody>
          <a:bodyPr>
            <a:normAutofit fontScale="85000" lnSpcReduction="20000"/>
          </a:bodyPr>
          <a:lstStyle/>
          <a:p>
            <a:r>
              <a:rPr lang="en-US" noProof="1"/>
              <a:t>http</a:t>
            </a:r>
            <a:r>
              <a:rPr lang="pl-PL" noProof="1"/>
              <a:t>s</a:t>
            </a:r>
            <a:r>
              <a:rPr lang="en-US" noProof="1"/>
              <a:t>://szufel.pl/</a:t>
            </a:r>
          </a:p>
          <a:p>
            <a:pPr lvl="1"/>
            <a:r>
              <a:rPr lang="en-US" noProof="1"/>
              <a:t>Zakład Wspomagania i Analizy Decyzji, SGH</a:t>
            </a:r>
          </a:p>
          <a:p>
            <a:pPr lvl="1"/>
            <a:r>
              <a:rPr lang="en-US" noProof="1"/>
              <a:t>Adjunct Professor, Cybersecurity Research Lab, Ryerson University, Toronto</a:t>
            </a:r>
          </a:p>
          <a:p>
            <a:pPr marL="0" indent="0">
              <a:buNone/>
            </a:pPr>
            <a:endParaRPr lang="en-US" noProof="1"/>
          </a:p>
          <a:p>
            <a:r>
              <a:rPr lang="en-US" noProof="1"/>
              <a:t>Uczenie maszynowe</a:t>
            </a:r>
          </a:p>
          <a:p>
            <a:r>
              <a:rPr lang="en-US" noProof="1"/>
              <a:t>Cloud computing</a:t>
            </a:r>
            <a:r>
              <a:rPr lang="pl-PL" noProof="1"/>
              <a:t> </a:t>
            </a:r>
          </a:p>
          <a:p>
            <a:r>
              <a:rPr lang="pl-PL" noProof="1"/>
              <a:t>High Performance Computing</a:t>
            </a:r>
            <a:endParaRPr lang="en-US" noProof="1"/>
          </a:p>
          <a:p>
            <a:r>
              <a:rPr lang="en-US" noProof="1"/>
              <a:t>Symulacje, symulacje wieloagentowe miast</a:t>
            </a:r>
          </a:p>
          <a:p>
            <a:r>
              <a:rPr lang="en-US" noProof="1"/>
              <a:t>Analiza danych</a:t>
            </a:r>
          </a:p>
          <a:p>
            <a:r>
              <a:rPr lang="en-US" noProof="1"/>
              <a:t>Badania operacyjne (optymalizacja)</a:t>
            </a:r>
          </a:p>
          <a:p>
            <a:endParaRPr lang="en-US" noProof="1"/>
          </a:p>
          <a:p>
            <a:r>
              <a:rPr lang="en-US" noProof="1"/>
              <a:t>Języki programowania, które sobrze znam: </a:t>
            </a:r>
            <a:br>
              <a:rPr lang="en-US" noProof="1"/>
            </a:br>
            <a:r>
              <a:rPr lang="en-US" noProof="1"/>
              <a:t>Julia, </a:t>
            </a:r>
            <a:r>
              <a:rPr lang="en-US" b="1" noProof="1"/>
              <a:t>Python</a:t>
            </a:r>
            <a:r>
              <a:rPr lang="en-US" noProof="1"/>
              <a:t>, R, Java, SQL</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a:t>
            </a:fld>
            <a:endParaRPr lang="en-GB" dirty="0"/>
          </a:p>
        </p:txBody>
      </p:sp>
    </p:spTree>
    <p:extLst>
      <p:ext uri="{BB962C8B-B14F-4D97-AF65-F5344CB8AC3E}">
        <p14:creationId xmlns:p14="http://schemas.microsoft.com/office/powerpoint/2010/main" val="395047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Python wersje</a:t>
            </a:r>
          </a:p>
        </p:txBody>
      </p:sp>
      <p:sp>
        <p:nvSpPr>
          <p:cNvPr id="3" name="Content Placeholder 2"/>
          <p:cNvSpPr>
            <a:spLocks noGrp="1"/>
          </p:cNvSpPr>
          <p:nvPr>
            <p:ph sz="quarter" idx="1"/>
          </p:nvPr>
        </p:nvSpPr>
        <p:spPr/>
        <p:txBody>
          <a:bodyPr>
            <a:normAutofit fontScale="92500" lnSpcReduction="20000"/>
          </a:bodyPr>
          <a:lstStyle/>
          <a:p>
            <a:endParaRPr lang="en-US" noProof="1"/>
          </a:p>
          <a:p>
            <a:r>
              <a:rPr lang="en-US" sz="4000" noProof="1"/>
              <a:t>Dialekty języka</a:t>
            </a:r>
          </a:p>
          <a:p>
            <a:pPr lvl="1"/>
            <a:r>
              <a:rPr lang="en-US" sz="3800" noProof="1"/>
              <a:t>2.7.x</a:t>
            </a:r>
          </a:p>
          <a:p>
            <a:pPr lvl="2"/>
            <a:r>
              <a:rPr lang="en-US" sz="3400" noProof="1">
                <a:latin typeface="Courier New" panose="02070309020205020404" pitchFamily="49" charset="0"/>
                <a:cs typeface="Courier New" panose="02070309020205020404" pitchFamily="49" charset="0"/>
              </a:rPr>
              <a:t>print "Hello world", 123</a:t>
            </a:r>
          </a:p>
          <a:p>
            <a:pPr lvl="2"/>
            <a:r>
              <a:rPr lang="en-US" sz="3400" noProof="1">
                <a:latin typeface="Courier New" panose="02070309020205020404" pitchFamily="49" charset="0"/>
                <a:cs typeface="Courier New" panose="02070309020205020404" pitchFamily="49" charset="0"/>
              </a:rPr>
              <a:t>3/4  = 0</a:t>
            </a:r>
          </a:p>
          <a:p>
            <a:pPr lvl="2"/>
            <a:r>
              <a:rPr lang="en-US" sz="3400" noProof="1">
                <a:latin typeface="Courier New" panose="02070309020205020404" pitchFamily="49" charset="0"/>
                <a:cs typeface="Courier New" panose="02070309020205020404" pitchFamily="49" charset="0"/>
              </a:rPr>
              <a:t>raise IOError, "file error"</a:t>
            </a:r>
          </a:p>
          <a:p>
            <a:pPr lvl="1"/>
            <a:r>
              <a:rPr lang="en-US" sz="3800" noProof="1"/>
              <a:t>3.x</a:t>
            </a:r>
          </a:p>
          <a:p>
            <a:pPr lvl="2"/>
            <a:r>
              <a:rPr lang="en-US" sz="3400" noProof="1">
                <a:latin typeface="Courier New" panose="02070309020205020404" pitchFamily="49" charset="0"/>
                <a:cs typeface="Courier New" panose="02070309020205020404" pitchFamily="49" charset="0"/>
              </a:rPr>
              <a:t>print ("Hello world", 123)</a:t>
            </a:r>
          </a:p>
          <a:p>
            <a:pPr lvl="2"/>
            <a:r>
              <a:rPr lang="en-US" sz="3400" noProof="1">
                <a:latin typeface="Courier New" panose="02070309020205020404" pitchFamily="49" charset="0"/>
                <a:cs typeface="Courier New" panose="02070309020205020404" pitchFamily="49" charset="0"/>
              </a:rPr>
              <a:t>3/4 = 0.75 </a:t>
            </a:r>
          </a:p>
          <a:p>
            <a:pPr lvl="2"/>
            <a:r>
              <a:rPr lang="en-US" sz="3400" noProof="1">
                <a:latin typeface="Courier New" panose="02070309020205020404" pitchFamily="49" charset="0"/>
                <a:cs typeface="Courier New" panose="02070309020205020404" pitchFamily="49" charset="0"/>
              </a:rPr>
              <a:t>raise IOError("file error")</a:t>
            </a:r>
          </a:p>
        </p:txBody>
      </p:sp>
      <p:sp>
        <p:nvSpPr>
          <p:cNvPr id="4" name="Slide Number Placeholder 3"/>
          <p:cNvSpPr>
            <a:spLocks noGrp="1"/>
          </p:cNvSpPr>
          <p:nvPr>
            <p:ph type="sldNum" sz="quarter" idx="10"/>
          </p:nvPr>
        </p:nvSpPr>
        <p:spPr/>
        <p:txBody>
          <a:bodyPr/>
          <a:lstStyle/>
          <a:p>
            <a:fld id="{DCB6F979-1682-4FAD-969F-D0E2E534A1AB}" type="slidenum">
              <a:rPr lang="en-GB" smtClean="0"/>
              <a:pPr/>
              <a:t>20</a:t>
            </a:fld>
            <a:endParaRPr lang="en-GB" dirty="0"/>
          </a:p>
        </p:txBody>
      </p:sp>
    </p:spTree>
    <p:extLst>
      <p:ext uri="{BB962C8B-B14F-4D97-AF65-F5344CB8AC3E}">
        <p14:creationId xmlns:p14="http://schemas.microsoft.com/office/powerpoint/2010/main" val="349021522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1"/>
              <a:t>Modele symulacyjne w języku Python w chmurze</a:t>
            </a:r>
          </a:p>
        </p:txBody>
      </p:sp>
      <p:sp>
        <p:nvSpPr>
          <p:cNvPr id="3" name="Text Placeholder 2"/>
          <p:cNvSpPr>
            <a:spLocks noGrp="1"/>
          </p:cNvSpPr>
          <p:nvPr>
            <p:ph type="body" idx="1"/>
          </p:nvPr>
        </p:nvSpPr>
        <p:spPr>
          <a:xfrm>
            <a:off x="722313" y="2547938"/>
            <a:ext cx="7772400" cy="3041302"/>
          </a:xfrm>
        </p:spPr>
        <p:txBody>
          <a:bodyPr>
            <a:normAutofit/>
          </a:bodyPr>
          <a:lstStyle/>
          <a:p>
            <a:endParaRPr lang="en-US" noProof="1"/>
          </a:p>
          <a:p>
            <a:r>
              <a:rPr lang="en-US" noProof="1"/>
              <a:t>Potrzebne oprogramowanie:</a:t>
            </a:r>
          </a:p>
          <a:p>
            <a:pPr marL="342900" indent="-342900">
              <a:buFont typeface="Arial" panose="020B0604020202020204" pitchFamily="34" charset="0"/>
              <a:buChar char="•"/>
            </a:pPr>
            <a:r>
              <a:rPr lang="en-US" noProof="1"/>
              <a:t>ssh</a:t>
            </a:r>
          </a:p>
          <a:p>
            <a:pPr marL="342900" indent="-342900">
              <a:buFont typeface="Arial" panose="020B0604020202020204" pitchFamily="34" charset="0"/>
              <a:buChar char="•"/>
            </a:pPr>
            <a:r>
              <a:rPr lang="en-US" noProof="1"/>
              <a:t>WinScp lub FileZilla</a:t>
            </a:r>
          </a:p>
          <a:p>
            <a:pPr marL="342900" indent="-342900">
              <a:buFont typeface="Arial" panose="020B0604020202020204" pitchFamily="34" charset="0"/>
              <a:buChar char="•"/>
            </a:pPr>
            <a:r>
              <a:rPr lang="en-US" noProof="1"/>
              <a:t>przeglądarka internetowa</a:t>
            </a:r>
          </a:p>
        </p:txBody>
      </p:sp>
      <p:sp>
        <p:nvSpPr>
          <p:cNvPr id="4" name="Slide Number Placeholder 3"/>
          <p:cNvSpPr>
            <a:spLocks noGrp="1"/>
          </p:cNvSpPr>
          <p:nvPr>
            <p:ph type="sldNum" sz="quarter" idx="12"/>
          </p:nvPr>
        </p:nvSpPr>
        <p:spPr/>
        <p:txBody>
          <a:bodyPr/>
          <a:lstStyle/>
          <a:p>
            <a:fld id="{DCB6F979-1682-4FAD-969F-D0E2E534A1AB}" type="slidenum">
              <a:rPr lang="en-GB" smtClean="0"/>
              <a:pPr/>
              <a:t>200</a:t>
            </a:fld>
            <a:endParaRPr lang="en-GB"/>
          </a:p>
        </p:txBody>
      </p:sp>
    </p:spTree>
    <p:extLst>
      <p:ext uri="{BB962C8B-B14F-4D97-AF65-F5344CB8AC3E}">
        <p14:creationId xmlns:p14="http://schemas.microsoft.com/office/powerpoint/2010/main" val="17110740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Scenariusze wdrożeniowe dla obliczeń symulacyjnych w chmurze</a:t>
            </a:r>
          </a:p>
        </p:txBody>
      </p:sp>
      <p:sp>
        <p:nvSpPr>
          <p:cNvPr id="3" name="Symbol zastępczy zawartości 2"/>
          <p:cNvSpPr>
            <a:spLocks noGrp="1"/>
          </p:cNvSpPr>
          <p:nvPr>
            <p:ph sz="quarter" idx="1"/>
          </p:nvPr>
        </p:nvSpPr>
        <p:spPr>
          <a:xfrm>
            <a:off x="914400" y="1447800"/>
            <a:ext cx="8083296" cy="4762500"/>
          </a:xfrm>
        </p:spPr>
        <p:txBody>
          <a:bodyPr>
            <a:normAutofit fontScale="92500" lnSpcReduction="10000"/>
          </a:bodyPr>
          <a:lstStyle/>
          <a:p>
            <a:r>
              <a:rPr lang="en-US" noProof="1"/>
              <a:t>Wynajęcie jednej kilku "dużych komputerów" - zależnie od typu problemu</a:t>
            </a:r>
          </a:p>
          <a:p>
            <a:pPr lvl="1"/>
            <a:r>
              <a:rPr lang="en-US" noProof="1"/>
              <a:t>"Obliczeniożerny" – </a:t>
            </a:r>
            <a:r>
              <a:rPr lang="pl-PL" noProof="1"/>
              <a:t>c</a:t>
            </a:r>
            <a:r>
              <a:rPr lang="en-US" noProof="1"/>
              <a:t>6.</a:t>
            </a:r>
            <a:r>
              <a:rPr lang="pl-PL" noProof="1"/>
              <a:t>24</a:t>
            </a:r>
            <a:r>
              <a:rPr lang="en-US" noProof="1"/>
              <a:t>xlarge</a:t>
            </a:r>
          </a:p>
          <a:p>
            <a:pPr lvl="2"/>
            <a:r>
              <a:rPr lang="pl-PL" noProof="1"/>
              <a:t>9</a:t>
            </a:r>
            <a:r>
              <a:rPr lang="en-US" noProof="1"/>
              <a:t>6 rdzeni Intel Xeon</a:t>
            </a:r>
          </a:p>
          <a:p>
            <a:pPr lvl="2"/>
            <a:r>
              <a:rPr lang="pl-PL" noProof="1"/>
              <a:t>192</a:t>
            </a:r>
            <a:r>
              <a:rPr lang="en-US" noProof="1"/>
              <a:t>GB RAM </a:t>
            </a:r>
          </a:p>
          <a:p>
            <a:pPr lvl="1"/>
            <a:r>
              <a:rPr lang="en-US" noProof="1"/>
              <a:t>"Pamięciożerny" r6.</a:t>
            </a:r>
            <a:r>
              <a:rPr lang="pl-PL" noProof="1"/>
              <a:t>24</a:t>
            </a:r>
            <a:r>
              <a:rPr lang="en-US" noProof="1"/>
              <a:t>xlarge</a:t>
            </a:r>
          </a:p>
          <a:p>
            <a:pPr lvl="2"/>
            <a:r>
              <a:rPr lang="pl-PL" noProof="1"/>
              <a:t>96</a:t>
            </a:r>
            <a:r>
              <a:rPr lang="en-US" noProof="1"/>
              <a:t> rdzeni Xeon (nieco słabszych do </a:t>
            </a:r>
            <a:r>
              <a:rPr lang="pl-PL" noProof="1"/>
              <a:t>c</a:t>
            </a:r>
            <a:r>
              <a:rPr lang="en-US" noProof="1"/>
              <a:t>6)</a:t>
            </a:r>
          </a:p>
          <a:p>
            <a:pPr lvl="2"/>
            <a:r>
              <a:rPr lang="pl-PL" noProof="1"/>
              <a:t>768</a:t>
            </a:r>
            <a:r>
              <a:rPr lang="en-US" noProof="1"/>
              <a:t> GB RAM</a:t>
            </a:r>
            <a:endParaRPr lang="pl-PL" noProof="1"/>
          </a:p>
          <a:p>
            <a:pPr lvl="1"/>
            <a:r>
              <a:rPr lang="pl-PL" noProof="1"/>
              <a:t>Dostępne inne konfiguracje do 4TB RAM</a:t>
            </a:r>
            <a:endParaRPr lang="en-US" noProof="1"/>
          </a:p>
          <a:p>
            <a:r>
              <a:rPr lang="en-US" noProof="1"/>
              <a:t>Stworzenie klastra obliczeniowego w chmurze</a:t>
            </a:r>
          </a:p>
          <a:p>
            <a:pPr lvl="1"/>
            <a:r>
              <a:rPr lang="en-US" noProof="1"/>
              <a:t>Połączenie i wspólne zarządzanie wieloma maszynami c6.* lub r6.* </a:t>
            </a:r>
          </a:p>
          <a:p>
            <a:pPr lvl="1"/>
            <a:r>
              <a:rPr lang="en-US" noProof="1"/>
              <a:t>Darmowe oprogramowanie StarCluster</a:t>
            </a:r>
            <a:r>
              <a:rPr lang="pl-PL" noProof="1"/>
              <a:t>, KissCluster inne</a:t>
            </a:r>
            <a:endParaRPr lang="en-US" noProof="1"/>
          </a:p>
          <a:p>
            <a:pPr lvl="1"/>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201</a:t>
            </a:fld>
            <a:endParaRPr lang="en-GB" dirty="0"/>
          </a:p>
        </p:txBody>
      </p:sp>
    </p:spTree>
    <p:extLst>
      <p:ext uri="{BB962C8B-B14F-4D97-AF65-F5344CB8AC3E}">
        <p14:creationId xmlns:p14="http://schemas.microsoft.com/office/powerpoint/2010/main" val="10360851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en-US" noProof="1"/>
            </a:br>
            <a:r>
              <a:rPr lang="en-US" noProof="1"/>
              <a:t>Tworzenie instancji w chmurze Amazon AWS</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202</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2" y="1556792"/>
            <a:ext cx="7608713" cy="507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0822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Prowadzenie obliczeń i przetwarzania danych na instancji EC2</a:t>
            </a:r>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203</a:t>
            </a:fld>
            <a:endParaRPr lang="en-GB" dirty="0"/>
          </a:p>
        </p:txBody>
      </p:sp>
      <p:sp>
        <p:nvSpPr>
          <p:cNvPr id="5" name="Content Placeholder 4"/>
          <p:cNvSpPr>
            <a:spLocks noGrp="1"/>
          </p:cNvSpPr>
          <p:nvPr>
            <p:ph sz="quarter" idx="1"/>
          </p:nvPr>
        </p:nvSpPr>
        <p:spPr>
          <a:xfrm>
            <a:off x="914400" y="1448780"/>
            <a:ext cx="7005972" cy="4572000"/>
          </a:xfrm>
        </p:spPr>
        <p:txBody>
          <a:bodyPr>
            <a:normAutofit fontScale="92500"/>
          </a:bodyPr>
          <a:lstStyle/>
          <a:p>
            <a:pPr>
              <a:lnSpc>
                <a:spcPct val="120000"/>
              </a:lnSpc>
              <a:spcAft>
                <a:spcPts val="600"/>
              </a:spcAft>
            </a:pPr>
            <a:r>
              <a:rPr lang="pl-PL" dirty="0"/>
              <a:t>Instancja ma wiele rdzeni (do 36 w przypadku c4.8xlarge) stąd należy utworzyć wiele równoległych procesów obliczeniowych</a:t>
            </a:r>
          </a:p>
          <a:p>
            <a:pPr lvl="1">
              <a:lnSpc>
                <a:spcPct val="120000"/>
              </a:lnSpc>
              <a:spcAft>
                <a:spcPts val="600"/>
              </a:spcAft>
            </a:pPr>
            <a:r>
              <a:rPr lang="pl-PL" dirty="0"/>
              <a:t>Skrypt powłoki (bash)</a:t>
            </a:r>
          </a:p>
          <a:p>
            <a:pPr lvl="1">
              <a:lnSpc>
                <a:spcPct val="120000"/>
              </a:lnSpc>
              <a:spcAft>
                <a:spcPts val="600"/>
              </a:spcAft>
            </a:pPr>
            <a:r>
              <a:rPr lang="pl-PL" dirty="0"/>
              <a:t>Moduł multiprocessing w Pythonie</a:t>
            </a:r>
          </a:p>
          <a:p>
            <a:pPr lvl="1">
              <a:lnSpc>
                <a:spcPct val="120000"/>
              </a:lnSpc>
              <a:spcAft>
                <a:spcPts val="600"/>
              </a:spcAft>
            </a:pPr>
            <a:r>
              <a:rPr lang="pl-PL" dirty="0"/>
              <a:t>Systemy zarządzania kolejką zdań</a:t>
            </a:r>
          </a:p>
          <a:p>
            <a:pPr lvl="2">
              <a:lnSpc>
                <a:spcPct val="120000"/>
              </a:lnSpc>
              <a:spcAft>
                <a:spcPts val="600"/>
              </a:spcAft>
            </a:pPr>
            <a:r>
              <a:rPr lang="pl-PL" dirty="0"/>
              <a:t>Apache Spark</a:t>
            </a:r>
          </a:p>
          <a:p>
            <a:pPr lvl="2">
              <a:lnSpc>
                <a:spcPct val="120000"/>
              </a:lnSpc>
              <a:spcAft>
                <a:spcPts val="600"/>
              </a:spcAft>
            </a:pPr>
            <a:r>
              <a:rPr lang="pl-PL" dirty="0"/>
              <a:t>Starcluster</a:t>
            </a:r>
          </a:p>
          <a:p>
            <a:pPr lvl="2">
              <a:lnSpc>
                <a:spcPct val="120000"/>
              </a:lnSpc>
              <a:spcAft>
                <a:spcPts val="600"/>
              </a:spcAft>
            </a:pPr>
            <a:r>
              <a:rPr lang="pl-PL" dirty="0"/>
              <a:t>AWS SQS + Autoscaling</a:t>
            </a:r>
          </a:p>
          <a:p>
            <a:pPr lvl="2">
              <a:lnSpc>
                <a:spcPct val="120000"/>
              </a:lnSpc>
              <a:spcAft>
                <a:spcPts val="600"/>
              </a:spcAft>
            </a:pPr>
            <a:endParaRPr lang="pl-PL" dirty="0"/>
          </a:p>
          <a:p>
            <a:pPr lvl="1">
              <a:lnSpc>
                <a:spcPct val="120000"/>
              </a:lnSpc>
              <a:spcAft>
                <a:spcPts val="600"/>
              </a:spcAft>
            </a:pPr>
            <a:endParaRPr lang="pl-PL" dirty="0"/>
          </a:p>
        </p:txBody>
      </p:sp>
    </p:spTree>
    <p:extLst>
      <p:ext uri="{BB962C8B-B14F-4D97-AF65-F5344CB8AC3E}">
        <p14:creationId xmlns:p14="http://schemas.microsoft.com/office/powerpoint/2010/main" val="291486722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700" noProof="1"/>
              <a:t>Konfiguracja środowiska Anaconda-Python</a:t>
            </a:r>
            <a:br>
              <a:rPr lang="en-US" noProof="1"/>
            </a:br>
            <a:r>
              <a:rPr lang="en-US" sz="2200" noProof="1"/>
              <a:t>na przykładzie systemu operacyjnego Ubuntu</a:t>
            </a:r>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204</a:t>
            </a:fld>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07803"/>
            <a:ext cx="7056784" cy="469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3467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Instalacja</a:t>
            </a:r>
            <a:endParaRPr lang="en-US" dirty="0"/>
          </a:p>
        </p:txBody>
      </p:sp>
      <p:sp>
        <p:nvSpPr>
          <p:cNvPr id="3" name="Symbol zastępczy zawartości 2"/>
          <p:cNvSpPr>
            <a:spLocks noGrp="1"/>
          </p:cNvSpPr>
          <p:nvPr>
            <p:ph sz="quarter" idx="1"/>
          </p:nvPr>
        </p:nvSpPr>
        <p:spPr>
          <a:xfrm>
            <a:off x="719572" y="1447800"/>
            <a:ext cx="8136904" cy="4572000"/>
          </a:xfrm>
        </p:spPr>
        <p:txBody>
          <a:bodyPr/>
          <a:lstStyle/>
          <a:p>
            <a:pPr marL="0" indent="0">
              <a:buNone/>
            </a:pPr>
            <a:r>
              <a:rPr lang="pl-PL" sz="2400" dirty="0"/>
              <a:t>Narzędzia dla Linuxa...</a:t>
            </a:r>
          </a:p>
          <a:p>
            <a:pPr marL="0" indent="0">
              <a:buNone/>
            </a:pPr>
            <a:endParaRPr lang="pl-PL" sz="2200" dirty="0">
              <a:latin typeface="Courier New" panose="02070309020205020404" pitchFamily="49" charset="0"/>
              <a:cs typeface="Courier New" panose="02070309020205020404" pitchFamily="49" charset="0"/>
            </a:endParaRPr>
          </a:p>
          <a:p>
            <a:pPr marL="0" indent="0">
              <a:buNone/>
            </a:pPr>
            <a:r>
              <a:rPr lang="en-US" sz="2200" dirty="0" err="1">
                <a:latin typeface="Courier New" panose="02070309020205020404" pitchFamily="49" charset="0"/>
                <a:cs typeface="Courier New" panose="02070309020205020404" pitchFamily="49" charset="0"/>
              </a:rPr>
              <a:t>sudo</a:t>
            </a:r>
            <a:r>
              <a:rPr lang="en-US" sz="2200" dirty="0">
                <a:latin typeface="Courier New" panose="02070309020205020404" pitchFamily="49" charset="0"/>
                <a:cs typeface="Courier New" panose="02070309020205020404" pitchFamily="49" charset="0"/>
              </a:rPr>
              <a:t> apt-get update</a:t>
            </a:r>
          </a:p>
          <a:p>
            <a:pPr marL="0" indent="0">
              <a:buNone/>
            </a:pPr>
            <a:r>
              <a:rPr lang="en-US" sz="2200" dirty="0" err="1">
                <a:latin typeface="Courier New" panose="02070309020205020404" pitchFamily="49" charset="0"/>
                <a:cs typeface="Courier New" panose="02070309020205020404" pitchFamily="49" charset="0"/>
              </a:rPr>
              <a:t>sudo</a:t>
            </a:r>
            <a:r>
              <a:rPr lang="en-US" sz="2200" dirty="0">
                <a:latin typeface="Courier New" panose="02070309020205020404" pitchFamily="49" charset="0"/>
                <a:cs typeface="Courier New" panose="02070309020205020404" pitchFamily="49" charset="0"/>
              </a:rPr>
              <a:t> apt-get install -y </a:t>
            </a:r>
            <a:r>
              <a:rPr lang="en-US" sz="2200" dirty="0" err="1">
                <a:latin typeface="Courier New" panose="02070309020205020404" pitchFamily="49" charset="0"/>
                <a:cs typeface="Courier New" panose="02070309020205020404" pitchFamily="49" charset="0"/>
              </a:rPr>
              <a:t>awscli</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htop</a:t>
            </a:r>
            <a:r>
              <a:rPr lang="en-US" sz="2200" dirty="0">
                <a:latin typeface="Courier New" panose="02070309020205020404" pitchFamily="49" charset="0"/>
                <a:cs typeface="Courier New" panose="02070309020205020404" pitchFamily="49" charset="0"/>
              </a:rPr>
              <a:t> mc</a:t>
            </a:r>
            <a:endParaRPr lang="pl-PL" sz="2200" dirty="0">
              <a:latin typeface="Courier New" panose="02070309020205020404" pitchFamily="49" charset="0"/>
              <a:cs typeface="Courier New" panose="02070309020205020404" pitchFamily="49" charset="0"/>
            </a:endParaRPr>
          </a:p>
          <a:p>
            <a:pPr marL="0" indent="0">
              <a:buNone/>
            </a:pPr>
            <a:endParaRPr lang="pl-PL" sz="2200" dirty="0">
              <a:latin typeface="Courier New" panose="02070309020205020404" pitchFamily="49" charset="0"/>
              <a:cs typeface="Courier New" panose="02070309020205020404" pitchFamily="49" charset="0"/>
            </a:endParaRPr>
          </a:p>
          <a:p>
            <a:pPr marL="0" indent="0">
              <a:buNone/>
            </a:pPr>
            <a:r>
              <a:rPr lang="pl-PL" sz="2400" dirty="0"/>
              <a:t>Python-anaconda</a:t>
            </a:r>
            <a:endParaRPr lang="pl-PL" sz="2200" dirty="0">
              <a:latin typeface="Courier New" panose="02070309020205020404" pitchFamily="49" charset="0"/>
              <a:cs typeface="Courier New" panose="02070309020205020404" pitchFamily="49" charset="0"/>
            </a:endParaRPr>
          </a:p>
          <a:p>
            <a:pPr marL="0" indent="0">
              <a:buNone/>
            </a:pPr>
            <a:r>
              <a:rPr lang="pl-PL" sz="2200" dirty="0" err="1">
                <a:latin typeface="Courier New" panose="02070309020205020404" pitchFamily="49" charset="0"/>
                <a:cs typeface="Courier New" panose="02070309020205020404" pitchFamily="49" charset="0"/>
              </a:rPr>
              <a:t>wget</a:t>
            </a:r>
            <a:r>
              <a:rPr lang="pl-PL" dirty="0"/>
              <a:t> </a:t>
            </a:r>
            <a:r>
              <a:rPr lang="pl-PL" sz="1800" dirty="0">
                <a:latin typeface="Arial Narrow" panose="020B0606020202030204" pitchFamily="34" charset="0"/>
              </a:rPr>
              <a:t>https://repo.anaconda.com/archive/Anaconda3-2019.10-Linux-x86_64.sh</a:t>
            </a:r>
          </a:p>
          <a:p>
            <a:pPr marL="0" indent="0">
              <a:buNone/>
            </a:pPr>
            <a:r>
              <a:rPr lang="pl-PL" sz="2200" dirty="0" err="1">
                <a:latin typeface="Courier New" panose="02070309020205020404" pitchFamily="49" charset="0"/>
                <a:cs typeface="Courier New" panose="02070309020205020404" pitchFamily="49" charset="0"/>
              </a:rPr>
              <a:t>bash</a:t>
            </a:r>
            <a:r>
              <a:rPr lang="pl-PL" sz="2200" dirty="0">
                <a:latin typeface="Courier New" panose="02070309020205020404" pitchFamily="49" charset="0"/>
                <a:cs typeface="Courier New" panose="02070309020205020404" pitchFamily="49" charset="0"/>
              </a:rPr>
              <a:t> Anaconda3-2019.10-Linux-x86_64.sh -b</a:t>
            </a:r>
          </a:p>
          <a:p>
            <a:pPr marL="0" indent="0">
              <a:buNone/>
            </a:pPr>
            <a:endParaRPr lang="pl-PL" sz="2800" dirty="0">
              <a:latin typeface="Arial Narrow" panose="020B0606020202030204" pitchFamily="34" charset="0"/>
              <a:cs typeface="Courier New" panose="02070309020205020404" pitchFamily="49" charset="0"/>
            </a:endParaRPr>
          </a:p>
          <a:p>
            <a:pPr marL="0" indent="0">
              <a:buNone/>
            </a:pPr>
            <a:endParaRPr lang="pl-PL" sz="2800" dirty="0">
              <a:latin typeface="Arial Narrow" panose="020B0606020202030204" pitchFamily="34" charset="0"/>
              <a:cs typeface="Courier New" panose="02070309020205020404" pitchFamily="49" charset="0"/>
            </a:endParaRPr>
          </a:p>
          <a:p>
            <a:pPr marL="0" indent="0">
              <a:buNone/>
            </a:pPr>
            <a:endParaRPr lang="pl-PL" sz="2800" dirty="0">
              <a:latin typeface="Courier New" panose="02070309020205020404" pitchFamily="49" charset="0"/>
              <a:cs typeface="Courier New" panose="02070309020205020404" pitchFamily="49" charset="0"/>
            </a:endParaRPr>
          </a:p>
          <a:p>
            <a:pPr marL="0" indent="0">
              <a:buNone/>
            </a:pPr>
            <a:endParaRPr lang="pl-PL" sz="2800" dirty="0">
              <a:latin typeface="Courier New" panose="02070309020205020404" pitchFamily="49" charset="0"/>
              <a:cs typeface="Courier New" panose="02070309020205020404" pitchFamily="49" charset="0"/>
            </a:endParaRPr>
          </a:p>
          <a:p>
            <a:pPr marL="0" indent="0">
              <a:buNone/>
            </a:pPr>
            <a:endParaRPr lang="pl-PL" sz="2800"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205</a:t>
            </a:fld>
            <a:endParaRPr lang="en-GB" dirty="0"/>
          </a:p>
        </p:txBody>
      </p:sp>
      <p:sp>
        <p:nvSpPr>
          <p:cNvPr id="5" name="Prostokąt 4"/>
          <p:cNvSpPr/>
          <p:nvPr/>
        </p:nvSpPr>
        <p:spPr>
          <a:xfrm>
            <a:off x="603504" y="5022584"/>
            <a:ext cx="8252972" cy="1261884"/>
          </a:xfrm>
          <a:prstGeom prst="rect">
            <a:avLst/>
          </a:prstGeom>
        </p:spPr>
        <p:txBody>
          <a:bodyPr wrap="square">
            <a:spAutoFit/>
          </a:bodyPr>
          <a:lstStyle/>
          <a:p>
            <a:r>
              <a:rPr lang="en-US" b="1" noProof="1">
                <a:latin typeface="Arial Narrow" panose="020B0606020202030204" pitchFamily="34" charset="0"/>
                <a:cs typeface="Courier New" panose="02070309020205020404" pitchFamily="49" charset="0"/>
              </a:rPr>
              <a:t>wciśnij kilka razy ENTER czytając instrukcje na ekranie - przy pytaniu o licencję wpisz "yes" i ENTER, w pozostałych przypadkach zaakceptuj opcje wskazywane przez instalator</a:t>
            </a:r>
            <a:endParaRPr lang="pl-PL" b="1" noProof="1">
              <a:latin typeface="Arial Narrow" panose="020B0606020202030204" pitchFamily="34" charset="0"/>
              <a:cs typeface="Courier New" panose="02070309020205020404" pitchFamily="49" charset="0"/>
            </a:endParaRPr>
          </a:p>
          <a:p>
            <a:endParaRPr lang="pl-PL" b="1" noProof="1">
              <a:latin typeface="Arial Narrow" panose="020B0606020202030204" pitchFamily="34" charset="0"/>
              <a:cs typeface="Courier New" panose="02070309020205020404" pitchFamily="49" charset="0"/>
            </a:endParaRPr>
          </a:p>
          <a:p>
            <a:r>
              <a:rPr lang="pl-PL" sz="2200" noProof="1">
                <a:latin typeface="Courier New" panose="02070309020205020404" pitchFamily="49" charset="0"/>
                <a:cs typeface="Courier New" panose="02070309020205020404" pitchFamily="49" charset="0"/>
              </a:rPr>
              <a:t>anaconda3/bin/jupyter lab</a:t>
            </a:r>
            <a:endParaRPr lang="en-US" sz="2200" noProof="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318012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Wydajność języka Python</a:t>
            </a:r>
            <a:endParaRPr lang="en-US" dirty="0"/>
          </a:p>
        </p:txBody>
      </p:sp>
      <p:sp>
        <p:nvSpPr>
          <p:cNvPr id="3" name="Symbol zastępczy zawartości 2"/>
          <p:cNvSpPr>
            <a:spLocks noGrp="1"/>
          </p:cNvSpPr>
          <p:nvPr>
            <p:ph sz="quarter" idx="1"/>
          </p:nvPr>
        </p:nvSpPr>
        <p:spPr/>
        <p:txBody>
          <a:bodyPr>
            <a:normAutofit fontScale="92500" lnSpcReduction="10000"/>
          </a:bodyPr>
          <a:lstStyle/>
          <a:p>
            <a:r>
              <a:rPr lang="en-US" dirty="0"/>
              <a:t>GIL – "In </a:t>
            </a:r>
            <a:r>
              <a:rPr lang="en-US" dirty="0" err="1"/>
              <a:t>CPython</a:t>
            </a:r>
            <a:r>
              <a:rPr lang="en-US" dirty="0"/>
              <a:t>, the global interpreter lock, or </a:t>
            </a:r>
            <a:r>
              <a:rPr lang="en-US" i="1" dirty="0"/>
              <a:t>GIL</a:t>
            </a:r>
            <a:r>
              <a:rPr lang="en-US" dirty="0"/>
              <a:t>, is a </a:t>
            </a:r>
            <a:r>
              <a:rPr lang="en-US" dirty="0" err="1"/>
              <a:t>mutex</a:t>
            </a:r>
            <a:r>
              <a:rPr lang="en-US" dirty="0"/>
              <a:t> that prevents multiple native threads from executing </a:t>
            </a:r>
            <a:r>
              <a:rPr lang="en-US" i="1" dirty="0"/>
              <a:t>Python</a:t>
            </a:r>
            <a:r>
              <a:rPr lang="en-US" dirty="0"/>
              <a:t> bytecodes at once" </a:t>
            </a:r>
            <a:r>
              <a:rPr lang="en-US" dirty="0">
                <a:sym typeface="Wingdings" panose="05000000000000000000" pitchFamily="2" charset="2"/>
              </a:rPr>
              <a:t> </a:t>
            </a:r>
            <a:r>
              <a:rPr lang="pl-PL" dirty="0">
                <a:sym typeface="Wingdings" panose="05000000000000000000" pitchFamily="2" charset="2"/>
              </a:rPr>
              <a:t>programy w </a:t>
            </a:r>
            <a:r>
              <a:rPr lang="pl-PL" dirty="0" err="1">
                <a:sym typeface="Wingdings" panose="05000000000000000000" pitchFamily="2" charset="2"/>
              </a:rPr>
              <a:t>Pythonie</a:t>
            </a:r>
            <a:r>
              <a:rPr lang="pl-PL" dirty="0">
                <a:sym typeface="Wingdings" panose="05000000000000000000" pitchFamily="2" charset="2"/>
              </a:rPr>
              <a:t> są jednowątkowe</a:t>
            </a:r>
            <a:endParaRPr lang="en-US" dirty="0">
              <a:sym typeface="Wingdings" panose="05000000000000000000" pitchFamily="2" charset="2"/>
            </a:endParaRPr>
          </a:p>
          <a:p>
            <a:pPr lvl="1"/>
            <a:r>
              <a:rPr lang="pl-PL" dirty="0">
                <a:sym typeface="Wingdings" panose="05000000000000000000" pitchFamily="2" charset="2"/>
              </a:rPr>
              <a:t>Rozwiązanie</a:t>
            </a:r>
            <a:r>
              <a:rPr lang="en-US" dirty="0">
                <a:sym typeface="Wingdings" panose="05000000000000000000" pitchFamily="2" charset="2"/>
              </a:rPr>
              <a:t> : multi-processing </a:t>
            </a:r>
          </a:p>
          <a:p>
            <a:pPr lvl="2"/>
            <a:r>
              <a:rPr lang="pl-PL" dirty="0">
                <a:latin typeface="+mj-lt"/>
                <a:cs typeface="Courier New" panose="02070309020205020404" pitchFamily="49" charset="0"/>
              </a:rPr>
              <a:t>skrypty</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bash</a:t>
            </a:r>
            <a:endParaRPr lang="pl-PL"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import </a:t>
            </a:r>
            <a:r>
              <a:rPr lang="pl-PL" dirty="0" err="1">
                <a:latin typeface="Courier New" panose="02070309020205020404" pitchFamily="49" charset="0"/>
                <a:cs typeface="Courier New" panose="02070309020205020404" pitchFamily="49" charset="0"/>
              </a:rPr>
              <a:t>multiprocessing</a:t>
            </a:r>
            <a:endParaRPr lang="en-US" dirty="0">
              <a:sym typeface="Wingdings" panose="05000000000000000000" pitchFamily="2" charset="2"/>
            </a:endParaRPr>
          </a:p>
          <a:p>
            <a:r>
              <a:rPr lang="pl-PL" dirty="0">
                <a:sym typeface="Wingdings" panose="05000000000000000000" pitchFamily="2" charset="2"/>
              </a:rPr>
              <a:t>Interpretowany język (brak kompilatora)</a:t>
            </a:r>
            <a:endParaRPr lang="en-US" dirty="0">
              <a:sym typeface="Wingdings" panose="05000000000000000000" pitchFamily="2" charset="2"/>
            </a:endParaRPr>
          </a:p>
          <a:p>
            <a:pPr lvl="1"/>
            <a:r>
              <a:rPr lang="pl-PL" dirty="0">
                <a:sym typeface="Wingdings" panose="05000000000000000000" pitchFamily="2" charset="2"/>
              </a:rPr>
              <a:t>Rozwiązanie 1</a:t>
            </a:r>
            <a:r>
              <a:rPr lang="en-US" dirty="0">
                <a:sym typeface="Wingdings" panose="05000000000000000000" pitchFamily="2" charset="2"/>
              </a:rPr>
              <a:t>: compile to binary code</a:t>
            </a:r>
          </a:p>
          <a:p>
            <a:pPr lvl="2"/>
            <a:r>
              <a:rPr lang="en-US" dirty="0" err="1">
                <a:sym typeface="Wingdings" panose="05000000000000000000" pitchFamily="2" charset="2"/>
              </a:rPr>
              <a:t>Cpython</a:t>
            </a:r>
            <a:r>
              <a:rPr lang="en-US" dirty="0">
                <a:sym typeface="Wingdings" panose="05000000000000000000" pitchFamily="2" charset="2"/>
              </a:rPr>
              <a:t>   </a:t>
            </a:r>
            <a:r>
              <a:rPr lang="pl-PL" dirty="0">
                <a:sym typeface="Wingdings" panose="05000000000000000000" pitchFamily="2" charset="2"/>
              </a:rPr>
              <a:t>nie działa</a:t>
            </a:r>
            <a:endParaRPr lang="en-US" dirty="0">
              <a:sym typeface="Wingdings" panose="05000000000000000000" pitchFamily="2" charset="2"/>
            </a:endParaRPr>
          </a:p>
          <a:p>
            <a:pPr lvl="1"/>
            <a:r>
              <a:rPr lang="pl-PL" dirty="0">
                <a:sym typeface="Wingdings" panose="05000000000000000000" pitchFamily="2" charset="2"/>
              </a:rPr>
              <a:t>Rozwiązanie 2</a:t>
            </a:r>
            <a:r>
              <a:rPr lang="en-US" dirty="0">
                <a:sym typeface="Wingdings" panose="05000000000000000000" pitchFamily="2" charset="2"/>
              </a:rPr>
              <a:t>: bytecode compiler</a:t>
            </a:r>
          </a:p>
          <a:p>
            <a:pPr lvl="2"/>
            <a:r>
              <a:rPr lang="en-US" dirty="0" err="1">
                <a:sym typeface="Wingdings" panose="05000000000000000000" pitchFamily="2" charset="2"/>
              </a:rPr>
              <a:t>Pypy</a:t>
            </a:r>
            <a:r>
              <a:rPr lang="en-US" dirty="0">
                <a:sym typeface="Wingdings" panose="05000000000000000000" pitchFamily="2" charset="2"/>
              </a:rPr>
              <a:t>  </a:t>
            </a:r>
            <a:r>
              <a:rPr lang="pl-PL" dirty="0">
                <a:sym typeface="Wingdings" panose="05000000000000000000" pitchFamily="2" charset="2"/>
              </a:rPr>
              <a:t>nieskończone</a:t>
            </a:r>
            <a:endParaRPr lang="en-US" dirty="0">
              <a:sym typeface="Wingdings" panose="05000000000000000000" pitchFamily="2" charset="2"/>
            </a:endParaRPr>
          </a:p>
          <a:p>
            <a:pPr lvl="2"/>
            <a:r>
              <a:rPr lang="en-US" dirty="0" err="1">
                <a:sym typeface="Wingdings" panose="05000000000000000000" pitchFamily="2" charset="2"/>
              </a:rPr>
              <a:t>Numba</a:t>
            </a:r>
            <a:r>
              <a:rPr lang="en-US" dirty="0">
                <a:sym typeface="Wingdings" panose="05000000000000000000" pitchFamily="2" charset="2"/>
              </a:rPr>
              <a:t>  </a:t>
            </a:r>
            <a:r>
              <a:rPr lang="pl-PL" dirty="0">
                <a:sym typeface="Wingdings" panose="05000000000000000000" pitchFamily="2" charset="2"/>
              </a:rPr>
              <a:t>działa dla prostych przypadków</a:t>
            </a:r>
            <a:endParaRPr lang="en-US" dirty="0"/>
          </a:p>
          <a:p>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206</a:t>
            </a:fld>
            <a:endParaRPr lang="en-GB" dirty="0"/>
          </a:p>
        </p:txBody>
      </p:sp>
    </p:spTree>
    <p:extLst>
      <p:ext uri="{BB962C8B-B14F-4D97-AF65-F5344CB8AC3E}">
        <p14:creationId xmlns:p14="http://schemas.microsoft.com/office/powerpoint/2010/main" val="354323611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a:t>Numba</a:t>
            </a:r>
            <a:br>
              <a:rPr lang="pl-PL" dirty="0"/>
            </a:br>
            <a:r>
              <a:rPr lang="pl-PL" sz="1800" dirty="0"/>
              <a:t>Kompilacja kodu</a:t>
            </a:r>
            <a:r>
              <a:rPr lang="en-US" sz="1800" dirty="0"/>
              <a:t> </a:t>
            </a:r>
            <a:r>
              <a:rPr lang="pl-PL" sz="1800" dirty="0"/>
              <a:t>„</a:t>
            </a:r>
            <a:r>
              <a:rPr lang="en-US" sz="1800" dirty="0"/>
              <a:t>just-in-time</a:t>
            </a:r>
            <a:r>
              <a:rPr lang="pl-PL" sz="1800" dirty="0"/>
              <a:t>"</a:t>
            </a:r>
            <a:endParaRPr lang="en-US" sz="1800" dirty="0"/>
          </a:p>
        </p:txBody>
      </p:sp>
      <p:sp>
        <p:nvSpPr>
          <p:cNvPr id="3" name="Symbol zastępczy zawartości 2"/>
          <p:cNvSpPr>
            <a:spLocks noGrp="1"/>
          </p:cNvSpPr>
          <p:nvPr>
            <p:ph sz="quarter" idx="1"/>
          </p:nvPr>
        </p:nvSpPr>
        <p:spPr>
          <a:xfrm>
            <a:off x="914400" y="1447800"/>
            <a:ext cx="7772400" cy="5041540"/>
          </a:xfrm>
        </p:spPr>
        <p:txBody>
          <a:bodyPr>
            <a:normAutofit fontScale="70000" lnSpcReduction="20000"/>
          </a:bodyPr>
          <a:lstStyle/>
          <a:p>
            <a:r>
              <a:rPr lang="pl-PL" dirty="0"/>
              <a:t>C:\Anaconda3\Scripts\</a:t>
            </a:r>
            <a:r>
              <a:rPr lang="en-US" dirty="0" err="1"/>
              <a:t>conda</a:t>
            </a:r>
            <a:r>
              <a:rPr lang="en-US" dirty="0"/>
              <a:t> install </a:t>
            </a:r>
            <a:r>
              <a:rPr lang="en-US" dirty="0" err="1"/>
              <a:t>numba</a:t>
            </a:r>
            <a:endParaRPr lang="pl-PL" dirty="0"/>
          </a:p>
          <a:p>
            <a:endParaRPr lang="pl-PL" dirty="0"/>
          </a:p>
          <a:p>
            <a:pPr marL="0" indent="0">
              <a:buNone/>
            </a:pPr>
            <a:r>
              <a:rPr lang="en-US" dirty="0"/>
              <a:t>from </a:t>
            </a:r>
            <a:r>
              <a:rPr lang="en-US" dirty="0" err="1"/>
              <a:t>numba</a:t>
            </a:r>
            <a:r>
              <a:rPr lang="en-US" dirty="0"/>
              <a:t> import </a:t>
            </a:r>
            <a:r>
              <a:rPr lang="en-US" dirty="0" err="1"/>
              <a:t>jit</a:t>
            </a:r>
            <a:endParaRPr lang="en-US" dirty="0"/>
          </a:p>
          <a:p>
            <a:pPr marL="0" indent="0">
              <a:buNone/>
            </a:pPr>
            <a:r>
              <a:rPr lang="pl-PL" dirty="0"/>
              <a:t>import </a:t>
            </a:r>
            <a:r>
              <a:rPr lang="pl-PL" dirty="0" err="1"/>
              <a:t>numpy</a:t>
            </a:r>
            <a:r>
              <a:rPr lang="pl-PL" dirty="0"/>
              <a:t> as </a:t>
            </a:r>
            <a:r>
              <a:rPr lang="pl-PL" dirty="0" err="1"/>
              <a:t>np</a:t>
            </a:r>
            <a:endParaRPr lang="en-US" dirty="0"/>
          </a:p>
          <a:p>
            <a:pPr marL="0" indent="0">
              <a:buNone/>
            </a:pPr>
            <a:endParaRPr lang="en-US" dirty="0"/>
          </a:p>
          <a:p>
            <a:pPr marL="0" indent="0">
              <a:buNone/>
            </a:pPr>
            <a:r>
              <a:rPr lang="en-US" dirty="0"/>
              <a:t>@</a:t>
            </a:r>
            <a:r>
              <a:rPr lang="en-US" dirty="0" err="1"/>
              <a:t>jit</a:t>
            </a:r>
            <a:endParaRPr lang="en-US" dirty="0"/>
          </a:p>
          <a:p>
            <a:pPr marL="0" indent="0">
              <a:buNone/>
            </a:pPr>
            <a:r>
              <a:rPr lang="en-US" dirty="0"/>
              <a:t>def sum2d(</a:t>
            </a:r>
            <a:r>
              <a:rPr lang="en-US" dirty="0" err="1"/>
              <a:t>arr</a:t>
            </a:r>
            <a:r>
              <a:rPr lang="en-US" dirty="0"/>
              <a:t>):</a:t>
            </a:r>
          </a:p>
          <a:p>
            <a:pPr marL="0" indent="0">
              <a:buNone/>
            </a:pPr>
            <a:r>
              <a:rPr lang="en-US" dirty="0"/>
              <a:t>    M, N = </a:t>
            </a:r>
            <a:r>
              <a:rPr lang="en-US" dirty="0" err="1"/>
              <a:t>arr.shape</a:t>
            </a:r>
            <a:endParaRPr lang="en-US" dirty="0"/>
          </a:p>
          <a:p>
            <a:pPr marL="0" indent="0">
              <a:buNone/>
            </a:pPr>
            <a:r>
              <a:rPr lang="en-US" dirty="0"/>
              <a:t>    result = 0.0</a:t>
            </a:r>
          </a:p>
          <a:p>
            <a:pPr marL="0" indent="0">
              <a:buNone/>
            </a:pPr>
            <a:r>
              <a:rPr lang="en-US" dirty="0"/>
              <a:t>    for i in range(M):</a:t>
            </a:r>
          </a:p>
          <a:p>
            <a:pPr marL="0" indent="0">
              <a:buNone/>
            </a:pPr>
            <a:r>
              <a:rPr lang="en-US" dirty="0"/>
              <a:t>        for j in range(N):</a:t>
            </a:r>
          </a:p>
          <a:p>
            <a:pPr marL="0" indent="0">
              <a:buNone/>
            </a:pPr>
            <a:r>
              <a:rPr lang="en-US" dirty="0"/>
              <a:t>            result += </a:t>
            </a:r>
            <a:r>
              <a:rPr lang="en-US" dirty="0" err="1"/>
              <a:t>arr</a:t>
            </a:r>
            <a:r>
              <a:rPr lang="en-US" dirty="0"/>
              <a:t>[</a:t>
            </a:r>
            <a:r>
              <a:rPr lang="en-US" dirty="0" err="1"/>
              <a:t>i,j</a:t>
            </a:r>
            <a:r>
              <a:rPr lang="en-US" dirty="0"/>
              <a:t>]</a:t>
            </a:r>
          </a:p>
          <a:p>
            <a:pPr marL="0" indent="0">
              <a:buNone/>
            </a:pPr>
            <a:r>
              <a:rPr lang="en-US" dirty="0"/>
              <a:t>    return result</a:t>
            </a:r>
          </a:p>
          <a:p>
            <a:pPr marL="0" indent="0">
              <a:buNone/>
            </a:pPr>
            <a:endParaRPr lang="en-US" dirty="0"/>
          </a:p>
          <a:p>
            <a:pPr marL="0" indent="0">
              <a:buNone/>
            </a:pPr>
            <a:r>
              <a:rPr lang="en-US" dirty="0"/>
              <a:t>a = </a:t>
            </a:r>
            <a:r>
              <a:rPr lang="pl-PL" dirty="0"/>
              <a:t>np.</a:t>
            </a:r>
            <a:r>
              <a:rPr lang="en-US" dirty="0" err="1"/>
              <a:t>arange</a:t>
            </a:r>
            <a:r>
              <a:rPr lang="en-US" dirty="0"/>
              <a:t>(9).reshape(3,3)</a:t>
            </a:r>
          </a:p>
          <a:p>
            <a:pPr marL="0" indent="0">
              <a:buNone/>
            </a:pPr>
            <a:r>
              <a:rPr lang="en-US" dirty="0"/>
              <a:t>print(sum2d(a))</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207</a:t>
            </a:fld>
            <a:endParaRPr lang="en-GB" dirty="0"/>
          </a:p>
        </p:txBody>
      </p:sp>
    </p:spTree>
    <p:extLst>
      <p:ext uri="{BB962C8B-B14F-4D97-AF65-F5344CB8AC3E}">
        <p14:creationId xmlns:p14="http://schemas.microsoft.com/office/powerpoint/2010/main" val="367756870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Zrównoleglanie obliczeń w bash</a:t>
            </a:r>
            <a:endParaRPr lang="en-US" dirty="0"/>
          </a:p>
        </p:txBody>
      </p:sp>
      <p:sp>
        <p:nvSpPr>
          <p:cNvPr id="3" name="Symbol zastępczy zawartości 2"/>
          <p:cNvSpPr>
            <a:spLocks noGrp="1"/>
          </p:cNvSpPr>
          <p:nvPr>
            <p:ph sz="quarter" idx="1"/>
          </p:nvPr>
        </p:nvSpPr>
        <p:spPr>
          <a:xfrm>
            <a:off x="914400" y="1447800"/>
            <a:ext cx="8086092" cy="4572000"/>
          </a:xfrm>
        </p:spPr>
        <p:txBody>
          <a:bodyPr>
            <a:normAutofit/>
          </a:bodyPr>
          <a:lstStyle/>
          <a:p>
            <a:pPr>
              <a:lnSpc>
                <a:spcPct val="120000"/>
              </a:lnSpc>
              <a:spcAft>
                <a:spcPts val="600"/>
              </a:spcAft>
            </a:pPr>
            <a:r>
              <a:rPr lang="pl-PL" dirty="0"/>
              <a:t>Utworzenie skryptu w języku powłoki bash</a:t>
            </a:r>
            <a:br>
              <a:rPr lang="pl-PL" dirty="0"/>
            </a:br>
            <a:endParaRPr lang="pl-PL" dirty="0"/>
          </a:p>
          <a:p>
            <a:pPr marL="0" indent="0">
              <a:lnSpc>
                <a:spcPct val="120000"/>
              </a:lnSpc>
              <a:spcAft>
                <a:spcPts val="600"/>
              </a:spcAft>
              <a:buNone/>
            </a:pPr>
            <a:endParaRPr lang="pl-PL" dirty="0"/>
          </a:p>
          <a:p>
            <a:pPr marL="0" indent="0">
              <a:lnSpc>
                <a:spcPct val="120000"/>
              </a:lnSpc>
              <a:spcAft>
                <a:spcPts val="600"/>
              </a:spcAft>
              <a:buNone/>
            </a:pPr>
            <a:endParaRPr lang="pl-PL" dirty="0"/>
          </a:p>
          <a:p>
            <a:r>
              <a:rPr lang="pl-PL" dirty="0"/>
              <a:t>Dopasowanie kodu</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208</a:t>
            </a:fld>
            <a:endParaRPr lang="en-GB" dirty="0"/>
          </a:p>
        </p:txBody>
      </p:sp>
      <p:sp>
        <p:nvSpPr>
          <p:cNvPr id="8" name="Zagięty narożnik 7"/>
          <p:cNvSpPr/>
          <p:nvPr/>
        </p:nvSpPr>
        <p:spPr>
          <a:xfrm>
            <a:off x="935596" y="2095981"/>
            <a:ext cx="7845672" cy="1765067"/>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en-US" sz="1600" dirty="0">
                <a:latin typeface="Courier New" panose="02070309020205020404" pitchFamily="49" charset="0"/>
                <a:cs typeface="Courier New" panose="02070309020205020404" pitchFamily="49" charset="0"/>
              </a:rPr>
              <a:t>#!/bin/</a:t>
            </a:r>
            <a:r>
              <a:rPr lang="pl-PL" sz="1600" dirty="0">
                <a:latin typeface="Courier New" panose="02070309020205020404" pitchFamily="49" charset="0"/>
                <a:cs typeface="Courier New" panose="02070309020205020404" pitchFamily="49" charset="0"/>
              </a:rPr>
              <a:t>ba</a:t>
            </a:r>
            <a:r>
              <a:rPr lang="en-US" sz="1600" dirty="0" err="1">
                <a:latin typeface="Courier New" panose="02070309020205020404" pitchFamily="49" charset="0"/>
                <a:cs typeface="Courier New" panose="02070309020205020404" pitchFamily="49" charset="0"/>
              </a:rPr>
              <a:t>sh</a:t>
            </a:r>
            <a:endParaRPr lang="pl-PL"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seq</a:t>
            </a:r>
            <a:r>
              <a:rPr lang="en-US" sz="1600" dirty="0">
                <a:latin typeface="Courier New" panose="02070309020205020404" pitchFamily="49" charset="0"/>
                <a:cs typeface="Courier New" panose="02070309020205020404" pitchFamily="49" charset="0"/>
              </a:rPr>
              <a:t> 0 3`;</a:t>
            </a:r>
          </a:p>
          <a:p>
            <a:r>
              <a:rPr lang="en-US" sz="1600" b="1" dirty="0">
                <a:latin typeface="Courier New" panose="02070309020205020404" pitchFamily="49" charset="0"/>
                <a:cs typeface="Courier New" panose="02070309020205020404" pitchFamily="49" charset="0"/>
              </a:rPr>
              <a:t>do</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nohup</a:t>
            </a:r>
            <a:r>
              <a:rPr lang="en-US" sz="1600" dirty="0">
                <a:latin typeface="Courier New" panose="02070309020205020404" pitchFamily="49" charset="0"/>
                <a:cs typeface="Courier New" panose="02070309020205020404" pitchFamily="49" charset="0"/>
              </a:rPr>
              <a:t> anaconda3/bin/python </a:t>
            </a:r>
            <a:r>
              <a:rPr lang="en-US" sz="1600" dirty="0" err="1">
                <a:latin typeface="Courier New" panose="02070309020205020404" pitchFamily="49" charset="0"/>
                <a:cs typeface="Courier New" panose="02070309020205020404" pitchFamily="49" charset="0"/>
              </a:rPr>
              <a:t>symuluj</a:t>
            </a:r>
            <a:r>
              <a:rPr lang="en-US" sz="1600" dirty="0">
                <a:latin typeface="Courier New" panose="02070309020205020404" pitchFamily="49" charset="0"/>
                <a:cs typeface="Courier New" panose="02070309020205020404" pitchFamily="49" charset="0"/>
              </a:rPr>
              <a:t>_</a:t>
            </a:r>
            <a:r>
              <a:rPr lang="pl-PL" sz="1600" dirty="0" err="1">
                <a:latin typeface="Courier New" panose="02070309020205020404" pitchFamily="49" charset="0"/>
                <a:cs typeface="Courier New" panose="02070309020205020404" pitchFamily="49" charset="0"/>
              </a:rPr>
              <a:t>ubezp</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py</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&gt; </a:t>
            </a:r>
            <a:br>
              <a:rPr lang="pl-PL" sz="1600" dirty="0">
                <a:latin typeface="Courier New" panose="02070309020205020404" pitchFamily="49" charset="0"/>
                <a:cs typeface="Courier New" panose="02070309020205020404" pitchFamily="49" charset="0"/>
              </a:rPr>
            </a:br>
            <a:r>
              <a:rPr lang="pl-PL"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log$i.csv 2&gt;error$i.csv &amp;</a:t>
            </a:r>
          </a:p>
          <a:p>
            <a:r>
              <a:rPr lang="en-US" sz="1600" b="1" dirty="0">
                <a:latin typeface="Courier New" panose="02070309020205020404" pitchFamily="49" charset="0"/>
                <a:cs typeface="Courier New" panose="02070309020205020404" pitchFamily="49" charset="0"/>
              </a:rPr>
              <a:t>done</a:t>
            </a:r>
          </a:p>
        </p:txBody>
      </p:sp>
      <p:sp>
        <p:nvSpPr>
          <p:cNvPr id="9" name="Zagięty narożnik 8"/>
          <p:cNvSpPr/>
          <p:nvPr/>
        </p:nvSpPr>
        <p:spPr>
          <a:xfrm>
            <a:off x="899187" y="5933203"/>
            <a:ext cx="7845672" cy="584448"/>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pl-PL" dirty="0">
                <a:latin typeface="Courier New" panose="02070309020205020404" pitchFamily="49" charset="0"/>
                <a:cs typeface="Courier New" panose="02070309020205020404" pitchFamily="49" charset="0"/>
              </a:rPr>
              <a:t>bash uruchom.sh </a:t>
            </a:r>
            <a:endParaRPr lang="en-US" dirty="0"/>
          </a:p>
        </p:txBody>
      </p:sp>
      <p:sp>
        <p:nvSpPr>
          <p:cNvPr id="10" name="pole tekstowe 9"/>
          <p:cNvSpPr txBox="1"/>
          <p:nvPr/>
        </p:nvSpPr>
        <p:spPr>
          <a:xfrm>
            <a:off x="5291572" y="1772816"/>
            <a:ext cx="3489696" cy="646331"/>
          </a:xfrm>
          <a:prstGeom prst="rect">
            <a:avLst/>
          </a:prstGeom>
          <a:noFill/>
        </p:spPr>
        <p:txBody>
          <a:bodyPr wrap="square" rtlCol="0">
            <a:spAutoFit/>
          </a:bodyPr>
          <a:lstStyle/>
          <a:p>
            <a:pPr algn="r"/>
            <a:r>
              <a:rPr lang="pl-PL" i="1" dirty="0">
                <a:solidFill>
                  <a:srgbClr val="00B050"/>
                </a:solidFill>
                <a:latin typeface="Comic Sans MS" panose="030F0702030302020204" pitchFamily="66" charset="0"/>
                <a:cs typeface="Courier New" panose="02070309020205020404" pitchFamily="49" charset="0"/>
              </a:rPr>
              <a:t>uruchom.sh</a:t>
            </a:r>
          </a:p>
          <a:p>
            <a:endParaRPr lang="en-US" dirty="0"/>
          </a:p>
        </p:txBody>
      </p:sp>
      <p:sp>
        <p:nvSpPr>
          <p:cNvPr id="11" name="Zagięty narożnik 7"/>
          <p:cNvSpPr/>
          <p:nvPr/>
        </p:nvSpPr>
        <p:spPr>
          <a:xfrm>
            <a:off x="935596" y="4437112"/>
            <a:ext cx="7845672" cy="1188132"/>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en-US" sz="1400" b="1" dirty="0">
                <a:latin typeface="Courier New" panose="02070309020205020404" pitchFamily="49" charset="0"/>
                <a:cs typeface="Courier New" panose="02070309020205020404" pitchFamily="49" charset="0"/>
              </a:rPr>
              <a:t>if</a:t>
            </a:r>
            <a:r>
              <a:rPr lang="en-US" sz="1400" dirty="0">
                <a:latin typeface="Courier New" panose="02070309020205020404" pitchFamily="49" charset="0"/>
                <a:cs typeface="Courier New" panose="02070309020205020404" pitchFamily="49" charset="0"/>
              </a:rPr>
              <a:t> __name__ == '__main__':</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jobid</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sys.argv</a:t>
            </a:r>
            <a:r>
              <a:rPr lang="en-US" sz="1400" dirty="0">
                <a:latin typeface="Courier New" panose="02070309020205020404" pitchFamily="49" charset="0"/>
                <a:cs typeface="Courier New" panose="02070309020205020404" pitchFamily="49" charset="0"/>
              </a:rPr>
              <a:t>[1])</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rd.seed</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runjob</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jobid</a:t>
            </a:r>
            <a:r>
              <a:rPr lang="en-US" sz="1400" dirty="0">
                <a:latin typeface="Courier New" panose="02070309020205020404" pitchFamily="49" charset="0"/>
                <a:cs typeface="Courier New" panose="02070309020205020404" pitchFamily="49" charset="0"/>
              </a:rPr>
              <a:t>)</a:t>
            </a:r>
          </a:p>
        </p:txBody>
      </p:sp>
      <p:sp>
        <p:nvSpPr>
          <p:cNvPr id="12" name="pole tekstowe 9"/>
          <p:cNvSpPr txBox="1"/>
          <p:nvPr/>
        </p:nvSpPr>
        <p:spPr>
          <a:xfrm>
            <a:off x="5364088" y="4042809"/>
            <a:ext cx="3489696" cy="646331"/>
          </a:xfrm>
          <a:prstGeom prst="rect">
            <a:avLst/>
          </a:prstGeom>
          <a:noFill/>
        </p:spPr>
        <p:txBody>
          <a:bodyPr wrap="square" rtlCol="0">
            <a:spAutoFit/>
          </a:bodyPr>
          <a:lstStyle/>
          <a:p>
            <a:pPr algn="r"/>
            <a:r>
              <a:rPr lang="pl-PL" i="1" dirty="0">
                <a:solidFill>
                  <a:srgbClr val="00B050"/>
                </a:solidFill>
                <a:latin typeface="Comic Sans MS" panose="030F0702030302020204" pitchFamily="66" charset="0"/>
                <a:cs typeface="Courier New" panose="02070309020205020404" pitchFamily="49" charset="0"/>
              </a:rPr>
              <a:t>symuluj.py</a:t>
            </a:r>
          </a:p>
          <a:p>
            <a:endParaRPr lang="en-US" dirty="0"/>
          </a:p>
        </p:txBody>
      </p:sp>
    </p:spTree>
    <p:extLst>
      <p:ext uri="{BB962C8B-B14F-4D97-AF65-F5344CB8AC3E}">
        <p14:creationId xmlns:p14="http://schemas.microsoft.com/office/powerpoint/2010/main" val="226987190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Zrównoleglanie bezpośrednio z poziomu Pythona</a:t>
            </a:r>
            <a:endParaRPr lang="en-US" dirty="0"/>
          </a:p>
        </p:txBody>
      </p:sp>
      <p:sp>
        <p:nvSpPr>
          <p:cNvPr id="3" name="Symbol zastępczy zawartości 2"/>
          <p:cNvSpPr>
            <a:spLocks noGrp="1"/>
          </p:cNvSpPr>
          <p:nvPr>
            <p:ph sz="quarter" idx="1"/>
          </p:nvPr>
        </p:nvSpPr>
        <p:spPr>
          <a:xfrm>
            <a:off x="914400" y="1447800"/>
            <a:ext cx="8086092" cy="4572000"/>
          </a:xfrm>
        </p:spPr>
        <p:txBody>
          <a:bodyPr>
            <a:normAutofit/>
          </a:bodyPr>
          <a:lstStyle/>
          <a:p>
            <a:pPr>
              <a:lnSpc>
                <a:spcPct val="120000"/>
              </a:lnSpc>
              <a:spcAft>
                <a:spcPts val="600"/>
              </a:spcAft>
            </a:pPr>
            <a:r>
              <a:rPr lang="pl-PL" dirty="0"/>
              <a:t>Przetwarzanie wieloprocesowe w kodzie w języku Python</a:t>
            </a:r>
            <a:br>
              <a:rPr lang="pl-PL" dirty="0"/>
            </a:br>
            <a:endParaRPr lang="pl-PL" dirty="0"/>
          </a:p>
          <a:p>
            <a:pPr marL="0" indent="0">
              <a:lnSpc>
                <a:spcPct val="120000"/>
              </a:lnSpc>
              <a:spcAft>
                <a:spcPts val="600"/>
              </a:spcAft>
              <a:buNone/>
            </a:pPr>
            <a:endParaRPr lang="pl-PL" dirty="0"/>
          </a:p>
          <a:p>
            <a:pPr marL="0" indent="0">
              <a:lnSpc>
                <a:spcPct val="120000"/>
              </a:lnSpc>
              <a:spcAft>
                <a:spcPts val="600"/>
              </a:spcAft>
              <a:buNone/>
            </a:pPr>
            <a:endParaRPr lang="pl-PL" dirty="0"/>
          </a:p>
          <a:p>
            <a:pPr marL="0" indent="0">
              <a:lnSpc>
                <a:spcPct val="120000"/>
              </a:lnSpc>
              <a:spcAft>
                <a:spcPts val="600"/>
              </a:spcAft>
              <a:buNone/>
            </a:pPr>
            <a:endParaRPr lang="pl-PL" dirty="0"/>
          </a:p>
          <a:p>
            <a:endParaRPr lang="pl-PL" dirty="0"/>
          </a:p>
          <a:p>
            <a:pPr marL="0" indent="0">
              <a:buNone/>
            </a:pPr>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209</a:t>
            </a:fld>
            <a:endParaRPr lang="en-GB" dirty="0"/>
          </a:p>
        </p:txBody>
      </p:sp>
      <p:sp>
        <p:nvSpPr>
          <p:cNvPr id="8" name="Zagięty narożnik 7"/>
          <p:cNvSpPr/>
          <p:nvPr/>
        </p:nvSpPr>
        <p:spPr>
          <a:xfrm>
            <a:off x="833011" y="2852936"/>
            <a:ext cx="7845672" cy="3357364"/>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pl-PL" sz="1600" b="1" dirty="0">
                <a:latin typeface="Courier New" panose="02070309020205020404" pitchFamily="49" charset="0"/>
                <a:cs typeface="Courier New" panose="02070309020205020404" pitchFamily="49" charset="0"/>
              </a:rPr>
              <a:t>from </a:t>
            </a:r>
            <a:r>
              <a:rPr lang="pl-PL" sz="1600" dirty="0" err="1">
                <a:latin typeface="Courier New" panose="02070309020205020404" pitchFamily="49" charset="0"/>
                <a:cs typeface="Courier New" panose="02070309020205020404" pitchFamily="49" charset="0"/>
              </a:rPr>
              <a:t>multiprocessing</a:t>
            </a:r>
            <a:r>
              <a:rPr lang="pl-PL" sz="1600" dirty="0">
                <a:latin typeface="Courier New" panose="02070309020205020404" pitchFamily="49" charset="0"/>
                <a:cs typeface="Courier New" panose="02070309020205020404" pitchFamily="49" charset="0"/>
              </a:rPr>
              <a:t> </a:t>
            </a:r>
            <a:r>
              <a:rPr lang="pl-PL" sz="1600" b="1" dirty="0">
                <a:latin typeface="Courier New" panose="02070309020205020404" pitchFamily="49" charset="0"/>
                <a:cs typeface="Courier New" panose="02070309020205020404" pitchFamily="49" charset="0"/>
              </a:rPr>
              <a:t>import </a:t>
            </a:r>
            <a:r>
              <a:rPr lang="pl-PL" sz="1600" dirty="0" err="1">
                <a:latin typeface="Courier New" panose="02070309020205020404" pitchFamily="49" charset="0"/>
                <a:cs typeface="Courier New" panose="02070309020205020404" pitchFamily="49" charset="0"/>
              </a:rPr>
              <a:t>Pool</a:t>
            </a:r>
            <a:endParaRPr lang="pl-PL" sz="1600" dirty="0">
              <a:latin typeface="Courier New" panose="02070309020205020404" pitchFamily="49" charset="0"/>
              <a:cs typeface="Courier New" panose="02070309020205020404" pitchFamily="49" charset="0"/>
            </a:endParaRPr>
          </a:p>
          <a:p>
            <a:endParaRPr lang="pl-PL"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__name__ == '__main__':</a:t>
            </a:r>
          </a:p>
          <a:p>
            <a:r>
              <a:rPr lang="pl-PL"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PROCESSES = </a:t>
            </a:r>
            <a:r>
              <a:rPr lang="pl-PL" sz="1600" dirty="0">
                <a:latin typeface="Courier New" panose="02070309020205020404" pitchFamily="49" charset="0"/>
                <a:cs typeface="Courier New" panose="02070309020205020404" pitchFamily="49" charset="0"/>
              </a:rPr>
              <a:t>8</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pool = Pool(processes=PROCESSES)</a:t>
            </a:r>
          </a:p>
          <a:p>
            <a:r>
              <a:rPr lang="en-US" sz="1600" dirty="0">
                <a:latin typeface="Courier New" panose="02070309020205020404" pitchFamily="49" charset="0"/>
                <a:cs typeface="Courier New" panose="02070309020205020404" pitchFamily="49" charset="0"/>
              </a:rPr>
              <a:t>    print("Created a pool </a:t>
            </a:r>
            <a:r>
              <a:rPr lang="en-US" sz="1600" dirty="0" err="1">
                <a:latin typeface="Courier New" panose="02070309020205020404" pitchFamily="49" charset="0"/>
                <a:cs typeface="Courier New" panose="02070309020205020404" pitchFamily="49" charset="0"/>
              </a:rPr>
              <a:t>of",PROCESSES</a:t>
            </a:r>
            <a:r>
              <a:rPr lang="en-US" sz="1600" dirty="0">
                <a:latin typeface="Courier New" panose="02070309020205020404" pitchFamily="49" charset="0"/>
                <a:cs typeface="Courier New" panose="02070309020205020404" pitchFamily="49" charset="0"/>
              </a:rPr>
              <a:t>," processes")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pool.map</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run_symulacja</a:t>
            </a:r>
            <a:r>
              <a:rPr lang="en-US" sz="1600" dirty="0">
                <a:latin typeface="Courier New" panose="02070309020205020404" pitchFamily="49" charset="0"/>
                <a:cs typeface="Courier New" panose="02070309020205020404" pitchFamily="49" charset="0"/>
              </a:rPr>
              <a:t>, range(20))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pool.terminate</a:t>
            </a:r>
            <a:r>
              <a:rPr lang="en-US" sz="1600" dirty="0">
                <a:latin typeface="Courier New" panose="02070309020205020404" pitchFamily="49" charset="0"/>
                <a:cs typeface="Courier New" panose="02070309020205020404" pitchFamily="49" charset="0"/>
              </a:rPr>
              <a:t>()</a:t>
            </a:r>
            <a:endParaRPr lang="pl-PL" sz="1600" dirty="0">
              <a:latin typeface="Courier New" panose="02070309020205020404" pitchFamily="49" charset="0"/>
              <a:cs typeface="Courier New" panose="02070309020205020404" pitchFamily="49" charset="0"/>
            </a:endParaRPr>
          </a:p>
          <a:p>
            <a:endParaRPr lang="pl-PL" sz="1600" dirty="0">
              <a:latin typeface="Courier New" panose="02070309020205020404" pitchFamily="49" charset="0"/>
              <a:cs typeface="Courier New" panose="02070309020205020404" pitchFamily="49" charset="0"/>
            </a:endParaRPr>
          </a:p>
          <a:p>
            <a:endParaRPr lang="pl-PL" sz="1600" dirty="0">
              <a:latin typeface="Courier New" panose="02070309020205020404" pitchFamily="49" charset="0"/>
              <a:cs typeface="Courier New" panose="02070309020205020404" pitchFamily="49" charset="0"/>
            </a:endParaRPr>
          </a:p>
        </p:txBody>
      </p:sp>
      <p:sp>
        <p:nvSpPr>
          <p:cNvPr id="10" name="pole tekstowe 9"/>
          <p:cNvSpPr txBox="1"/>
          <p:nvPr/>
        </p:nvSpPr>
        <p:spPr>
          <a:xfrm>
            <a:off x="5291572" y="2709789"/>
            <a:ext cx="3489696" cy="646331"/>
          </a:xfrm>
          <a:prstGeom prst="rect">
            <a:avLst/>
          </a:prstGeom>
          <a:noFill/>
        </p:spPr>
        <p:txBody>
          <a:bodyPr wrap="square" rtlCol="0">
            <a:spAutoFit/>
          </a:bodyPr>
          <a:lstStyle/>
          <a:p>
            <a:pPr algn="r"/>
            <a:r>
              <a:rPr lang="pl-PL" i="1" dirty="0">
                <a:solidFill>
                  <a:srgbClr val="00B050"/>
                </a:solidFill>
                <a:latin typeface="Comic Sans MS" panose="030F0702030302020204" pitchFamily="66" charset="0"/>
                <a:cs typeface="Courier New" panose="02070309020205020404" pitchFamily="49" charset="0"/>
              </a:rPr>
              <a:t>symuluj.py</a:t>
            </a:r>
          </a:p>
          <a:p>
            <a:endParaRPr lang="en-US" dirty="0"/>
          </a:p>
        </p:txBody>
      </p:sp>
    </p:spTree>
    <p:extLst>
      <p:ext uri="{BB962C8B-B14F-4D97-AF65-F5344CB8AC3E}">
        <p14:creationId xmlns:p14="http://schemas.microsoft.com/office/powerpoint/2010/main" val="21777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Środowisko Spyder IDE</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21</a:t>
            </a:fld>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1376772"/>
            <a:ext cx="7740860" cy="536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gięty narożnik 4"/>
          <p:cNvSpPr/>
          <p:nvPr/>
        </p:nvSpPr>
        <p:spPr>
          <a:xfrm>
            <a:off x="1400684" y="4068888"/>
            <a:ext cx="2376264" cy="10637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1. Kod źródłowy</a:t>
            </a:r>
            <a:endParaRPr lang="en-US" sz="2000" dirty="0"/>
          </a:p>
        </p:txBody>
      </p:sp>
      <p:sp>
        <p:nvSpPr>
          <p:cNvPr id="8" name="Zagięty narożnik 7"/>
          <p:cNvSpPr/>
          <p:nvPr/>
        </p:nvSpPr>
        <p:spPr>
          <a:xfrm>
            <a:off x="4752020" y="3005116"/>
            <a:ext cx="3564396" cy="10637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2. Inspektor, pomoc</a:t>
            </a:r>
            <a:endParaRPr lang="en-US" sz="2000" dirty="0"/>
          </a:p>
        </p:txBody>
      </p:sp>
      <p:sp>
        <p:nvSpPr>
          <p:cNvPr id="9" name="Zagięty narożnik 8"/>
          <p:cNvSpPr/>
          <p:nvPr/>
        </p:nvSpPr>
        <p:spPr>
          <a:xfrm>
            <a:off x="5004048" y="5132660"/>
            <a:ext cx="2376264" cy="10637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3. Konsola</a:t>
            </a:r>
            <a:endParaRPr lang="en-US" sz="2000" dirty="0"/>
          </a:p>
        </p:txBody>
      </p:sp>
    </p:spTree>
    <p:extLst>
      <p:ext uri="{BB962C8B-B14F-4D97-AF65-F5344CB8AC3E}">
        <p14:creationId xmlns:p14="http://schemas.microsoft.com/office/powerpoint/2010/main" val="60823738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Prowadzenie obliczeń symulacyjnych </a:t>
            </a:r>
            <a:endParaRPr lang="en-US" dirty="0"/>
          </a:p>
        </p:txBody>
      </p:sp>
      <p:sp>
        <p:nvSpPr>
          <p:cNvPr id="3" name="Symbol zastępczy zawartości 2"/>
          <p:cNvSpPr>
            <a:spLocks noGrp="1"/>
          </p:cNvSpPr>
          <p:nvPr>
            <p:ph sz="quarter" idx="1"/>
          </p:nvPr>
        </p:nvSpPr>
        <p:spPr>
          <a:xfrm>
            <a:off x="914400" y="1447800"/>
            <a:ext cx="8086092" cy="4572000"/>
          </a:xfrm>
        </p:spPr>
        <p:txBody>
          <a:bodyPr>
            <a:normAutofit/>
          </a:bodyPr>
          <a:lstStyle/>
          <a:p>
            <a:pPr>
              <a:lnSpc>
                <a:spcPct val="120000"/>
              </a:lnSpc>
              <a:spcAft>
                <a:spcPts val="600"/>
              </a:spcAft>
            </a:pPr>
            <a:r>
              <a:rPr lang="pl-PL" sz="2000" dirty="0"/>
              <a:t>Krok pierwszy to zawsze wyodrębnienie kawałka kodu repprezentującego porcję symulacji</a:t>
            </a:r>
            <a:br>
              <a:rPr lang="pl-PL" dirty="0"/>
            </a:br>
            <a:endParaRPr lang="pl-PL" dirty="0"/>
          </a:p>
          <a:p>
            <a:pPr marL="0" indent="0">
              <a:lnSpc>
                <a:spcPct val="120000"/>
              </a:lnSpc>
              <a:spcAft>
                <a:spcPts val="600"/>
              </a:spcAft>
              <a:buNone/>
            </a:pPr>
            <a:endParaRPr lang="pl-PL" dirty="0"/>
          </a:p>
          <a:p>
            <a:pPr marL="0" indent="0">
              <a:lnSpc>
                <a:spcPct val="120000"/>
              </a:lnSpc>
              <a:spcAft>
                <a:spcPts val="600"/>
              </a:spcAft>
              <a:buNone/>
            </a:pPr>
            <a:endParaRPr lang="pl-PL" dirty="0"/>
          </a:p>
          <a:p>
            <a:pPr marL="0" indent="0">
              <a:lnSpc>
                <a:spcPct val="120000"/>
              </a:lnSpc>
              <a:spcAft>
                <a:spcPts val="600"/>
              </a:spcAft>
              <a:buNone/>
            </a:pPr>
            <a:endParaRPr lang="pl-PL" dirty="0"/>
          </a:p>
          <a:p>
            <a:endParaRPr lang="pl-PL" dirty="0"/>
          </a:p>
          <a:p>
            <a:pPr marL="0" indent="0">
              <a:buNone/>
            </a:pPr>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210</a:t>
            </a:fld>
            <a:endParaRPr lang="en-GB" dirty="0"/>
          </a:p>
        </p:txBody>
      </p:sp>
      <p:sp>
        <p:nvSpPr>
          <p:cNvPr id="8" name="Zagięty narożnik 7"/>
          <p:cNvSpPr/>
          <p:nvPr/>
        </p:nvSpPr>
        <p:spPr>
          <a:xfrm>
            <a:off x="431540" y="3006896"/>
            <a:ext cx="8349728" cy="3266420"/>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pl-PL" sz="1400" b="1" dirty="0">
                <a:latin typeface="Courier New" panose="02070309020205020404" pitchFamily="49" charset="0"/>
                <a:cs typeface="Courier New" panose="02070309020205020404" pitchFamily="49" charset="0"/>
              </a:rPr>
              <a:t>def</a:t>
            </a:r>
            <a:r>
              <a:rPr lang="pl-PL" sz="1400" dirty="0">
                <a:latin typeface="Courier New" panose="02070309020205020404" pitchFamily="49" charset="0"/>
                <a:cs typeface="Courier New" panose="02070309020205020404" pitchFamily="49" charset="0"/>
              </a:rPr>
              <a:t> runjob(jobid):</a:t>
            </a:r>
          </a:p>
          <a:p>
            <a:r>
              <a:rPr lang="pl-PL" sz="1400" dirty="0">
                <a:latin typeface="Courier New" panose="02070309020205020404" pitchFamily="49" charset="0"/>
                <a:cs typeface="Courier New" panose="02070309020205020404" pitchFamily="49" charset="0"/>
              </a:rPr>
              <a:t>    lp = 0</a:t>
            </a:r>
          </a:p>
          <a:p>
            <a:r>
              <a:rPr lang="pl-PL" sz="1400" dirty="0">
                <a:latin typeface="Courier New" panose="02070309020205020404" pitchFamily="49" charset="0"/>
                <a:cs typeface="Courier New" panose="02070309020205020404" pitchFamily="49" charset="0"/>
              </a:rPr>
              <a:t>    </a:t>
            </a:r>
            <a:r>
              <a:rPr lang="pl-PL" sz="1400" b="1" dirty="0">
                <a:latin typeface="Courier New" panose="02070309020205020404" pitchFamily="49" charset="0"/>
                <a:cs typeface="Courier New" panose="02070309020205020404" pitchFamily="49" charset="0"/>
              </a:rPr>
              <a:t>with</a:t>
            </a:r>
            <a:r>
              <a:rPr lang="pl-PL" sz="1400" dirty="0">
                <a:latin typeface="Courier New" panose="02070309020205020404" pitchFamily="49" charset="0"/>
                <a:cs typeface="Courier New" panose="02070309020205020404" pitchFamily="49" charset="0"/>
              </a:rPr>
              <a:t> open('simresults.'+str(jobid)+'.csv', 'w') </a:t>
            </a:r>
            <a:r>
              <a:rPr lang="pl-PL" sz="1400" b="1" dirty="0">
                <a:latin typeface="Courier New" panose="02070309020205020404" pitchFamily="49" charset="0"/>
                <a:cs typeface="Courier New" panose="02070309020205020404" pitchFamily="49" charset="0"/>
              </a:rPr>
              <a:t>as</a:t>
            </a:r>
            <a:r>
              <a:rPr lang="pl-PL" sz="1400" dirty="0">
                <a:latin typeface="Courier New" panose="02070309020205020404" pitchFamily="49" charset="0"/>
                <a:cs typeface="Courier New" panose="02070309020205020404" pitchFamily="49" charset="0"/>
              </a:rPr>
              <a:t> csvfile:</a:t>
            </a:r>
          </a:p>
          <a:p>
            <a:r>
              <a:rPr lang="pl-PL" sz="1400" dirty="0">
                <a:latin typeface="Courier New" panose="02070309020205020404" pitchFamily="49" charset="0"/>
                <a:cs typeface="Courier New" panose="02070309020205020404" pitchFamily="49" charset="0"/>
              </a:rPr>
              <a:t>        writer = csv.writer(csvfile, delimiter='\t', lineterminator="\n")    </a:t>
            </a:r>
          </a:p>
          <a:p>
            <a:r>
              <a:rPr lang="pl-PL" sz="1400" dirty="0">
                <a:latin typeface="Courier New" panose="02070309020205020404" pitchFamily="49" charset="0"/>
                <a:cs typeface="Courier New" panose="02070309020205020404" pitchFamily="49" charset="0"/>
              </a:rPr>
              <a:t>        </a:t>
            </a:r>
            <a:r>
              <a:rPr lang="pl-PL" sz="1400" b="1" dirty="0">
                <a:latin typeface="Courier New" panose="02070309020205020404" pitchFamily="49" charset="0"/>
                <a:cs typeface="Courier New" panose="02070309020205020404" pitchFamily="49" charset="0"/>
              </a:rPr>
              <a:t>for</a:t>
            </a:r>
            <a:r>
              <a:rPr lang="pl-PL" sz="1400" dirty="0">
                <a:latin typeface="Courier New" panose="02070309020205020404" pitchFamily="49" charset="0"/>
                <a:cs typeface="Courier New" panose="02070309020205020404" pitchFamily="49" charset="0"/>
              </a:rPr>
              <a:t> s </a:t>
            </a:r>
            <a:r>
              <a:rPr lang="pl-PL" sz="1400" b="1" dirty="0">
                <a:latin typeface="Courier New" panose="02070309020205020404" pitchFamily="49" charset="0"/>
                <a:cs typeface="Courier New" panose="02070309020205020404" pitchFamily="49" charset="0"/>
              </a:rPr>
              <a:t>in</a:t>
            </a:r>
            <a:r>
              <a:rPr lang="pl-PL" sz="1400" dirty="0">
                <a:latin typeface="Courier New" panose="02070309020205020404" pitchFamily="49" charset="0"/>
                <a:cs typeface="Courier New" panose="02070309020205020404" pitchFamily="49" charset="0"/>
              </a:rPr>
              <a:t> range(10+jobid*50,10+(jobid+1)*50,5): </a:t>
            </a:r>
          </a:p>
          <a:p>
            <a:r>
              <a:rPr lang="pl-PL" sz="1400" dirty="0">
                <a:latin typeface="Courier New" panose="02070309020205020404" pitchFamily="49" charset="0"/>
                <a:cs typeface="Courier New" panose="02070309020205020404" pitchFamily="49" charset="0"/>
              </a:rPr>
              <a:t>            print(str(jobid),str(s))</a:t>
            </a:r>
          </a:p>
          <a:p>
            <a:r>
              <a:rPr lang="pl-PL" sz="1400" dirty="0">
                <a:latin typeface="Courier New" panose="02070309020205020404" pitchFamily="49" charset="0"/>
                <a:cs typeface="Courier New" panose="02070309020205020404" pitchFamily="49" charset="0"/>
              </a:rPr>
              <a:t>            sys.stdout.flush()</a:t>
            </a:r>
          </a:p>
          <a:p>
            <a:r>
              <a:rPr lang="pl-PL" sz="1400" dirty="0">
                <a:latin typeface="Courier New" panose="02070309020205020404" pitchFamily="49" charset="0"/>
                <a:cs typeface="Courier New" panose="02070309020205020404" pitchFamily="49" charset="0"/>
              </a:rPr>
              <a:t>            </a:t>
            </a:r>
            <a:r>
              <a:rPr lang="pl-PL" sz="1400" b="1" dirty="0">
                <a:latin typeface="Courier New" panose="02070309020205020404" pitchFamily="49" charset="0"/>
                <a:cs typeface="Courier New" panose="02070309020205020404" pitchFamily="49" charset="0"/>
              </a:rPr>
              <a:t>for</a:t>
            </a:r>
            <a:r>
              <a:rPr lang="pl-PL" sz="1400" dirty="0">
                <a:latin typeface="Courier New" panose="02070309020205020404" pitchFamily="49" charset="0"/>
                <a:cs typeface="Courier New" panose="02070309020205020404" pitchFamily="49" charset="0"/>
              </a:rPr>
              <a:t> S </a:t>
            </a:r>
            <a:r>
              <a:rPr lang="pl-PL" sz="1400" b="1" dirty="0">
                <a:latin typeface="Courier New" panose="02070309020205020404" pitchFamily="49" charset="0"/>
                <a:cs typeface="Courier New" panose="02070309020205020404" pitchFamily="49" charset="0"/>
              </a:rPr>
              <a:t>in</a:t>
            </a:r>
            <a:r>
              <a:rPr lang="pl-PL" sz="1400" dirty="0">
                <a:latin typeface="Courier New" panose="02070309020205020404" pitchFamily="49" charset="0"/>
                <a:cs typeface="Courier New" panose="02070309020205020404" pitchFamily="49" charset="0"/>
              </a:rPr>
              <a:t> range(10,210,5):</a:t>
            </a:r>
          </a:p>
          <a:p>
            <a:r>
              <a:rPr lang="pl-PL" sz="1400" dirty="0">
                <a:latin typeface="Courier New" panose="02070309020205020404" pitchFamily="49" charset="0"/>
                <a:cs typeface="Courier New" panose="02070309020205020404" pitchFamily="49" charset="0"/>
              </a:rPr>
              <a:t>                </a:t>
            </a:r>
            <a:r>
              <a:rPr lang="pl-PL" sz="1400" b="1" dirty="0">
                <a:latin typeface="Courier New" panose="02070309020205020404" pitchFamily="49" charset="0"/>
                <a:cs typeface="Courier New" panose="02070309020205020404" pitchFamily="49" charset="0"/>
              </a:rPr>
              <a:t>for</a:t>
            </a:r>
            <a:r>
              <a:rPr lang="pl-PL" sz="1400" dirty="0">
                <a:latin typeface="Courier New" panose="02070309020205020404" pitchFamily="49" charset="0"/>
                <a:cs typeface="Courier New" panose="02070309020205020404" pitchFamily="49" charset="0"/>
              </a:rPr>
              <a:t> repeat </a:t>
            </a:r>
            <a:r>
              <a:rPr lang="pl-PL" sz="1400" b="1" dirty="0">
                <a:latin typeface="Courier New" panose="02070309020205020404" pitchFamily="49" charset="0"/>
                <a:cs typeface="Courier New" panose="02070309020205020404" pitchFamily="49" charset="0"/>
              </a:rPr>
              <a:t>in</a:t>
            </a:r>
            <a:r>
              <a:rPr lang="pl-PL" sz="1400" dirty="0">
                <a:latin typeface="Courier New" panose="02070309020205020404" pitchFamily="49" charset="0"/>
                <a:cs typeface="Courier New" panose="02070309020205020404" pitchFamily="49" charset="0"/>
              </a:rPr>
              <a:t> range(1000):</a:t>
            </a:r>
          </a:p>
          <a:p>
            <a:r>
              <a:rPr lang="pl-PL" sz="1400" dirty="0">
                <a:latin typeface="Courier New" panose="02070309020205020404" pitchFamily="49" charset="0"/>
                <a:cs typeface="Courier New" panose="02070309020205020404" pitchFamily="49" charset="0"/>
              </a:rPr>
              <a:t>                    lp += 1</a:t>
            </a:r>
          </a:p>
          <a:p>
            <a:r>
              <a:rPr lang="pl-PL" sz="1400" dirty="0">
                <a:latin typeface="Courier New" panose="02070309020205020404" pitchFamily="49" charset="0"/>
                <a:cs typeface="Courier New" panose="02070309020205020404" pitchFamily="49" charset="0"/>
              </a:rPr>
              <a:t>                    profit = simulateOneRun(300,s,S)</a:t>
            </a:r>
          </a:p>
          <a:p>
            <a:r>
              <a:rPr lang="pl-PL" sz="1400" dirty="0">
                <a:latin typeface="Courier New" panose="02070309020205020404" pitchFamily="49" charset="0"/>
                <a:cs typeface="Courier New" panose="02070309020205020404" pitchFamily="49" charset="0"/>
              </a:rPr>
              <a:t>                    writer.writerow([lp,repeat,s,S,profit])            </a:t>
            </a:r>
          </a:p>
          <a:p>
            <a:r>
              <a:rPr lang="pl-PL" sz="1400" dirty="0">
                <a:latin typeface="Courier New" panose="02070309020205020404" pitchFamily="49" charset="0"/>
                <a:cs typeface="Courier New" panose="02070309020205020404" pitchFamily="49" charset="0"/>
              </a:rPr>
              <a:t>                csvfile.flush()</a:t>
            </a:r>
            <a:endParaRPr lang="en-US" sz="1400" dirty="0">
              <a:latin typeface="Courier New" panose="02070309020205020404" pitchFamily="49" charset="0"/>
              <a:cs typeface="Courier New" panose="02070309020205020404" pitchFamily="49" charset="0"/>
            </a:endParaRPr>
          </a:p>
        </p:txBody>
      </p:sp>
      <p:sp>
        <p:nvSpPr>
          <p:cNvPr id="10" name="pole tekstowe 9"/>
          <p:cNvSpPr txBox="1"/>
          <p:nvPr/>
        </p:nvSpPr>
        <p:spPr>
          <a:xfrm>
            <a:off x="5364088" y="2602649"/>
            <a:ext cx="3489696" cy="646331"/>
          </a:xfrm>
          <a:prstGeom prst="rect">
            <a:avLst/>
          </a:prstGeom>
          <a:noFill/>
        </p:spPr>
        <p:txBody>
          <a:bodyPr wrap="square" rtlCol="0">
            <a:spAutoFit/>
          </a:bodyPr>
          <a:lstStyle/>
          <a:p>
            <a:pPr algn="r"/>
            <a:r>
              <a:rPr lang="pl-PL" i="1" dirty="0">
                <a:solidFill>
                  <a:srgbClr val="00B050"/>
                </a:solidFill>
                <a:latin typeface="Comic Sans MS" panose="030F0702030302020204" pitchFamily="66" charset="0"/>
                <a:cs typeface="Courier New" panose="02070309020205020404" pitchFamily="49" charset="0"/>
              </a:rPr>
              <a:t>symuluj_zapasy.py</a:t>
            </a:r>
          </a:p>
          <a:p>
            <a:endParaRPr lang="en-US" dirty="0"/>
          </a:p>
        </p:txBody>
      </p:sp>
    </p:spTree>
    <p:extLst>
      <p:ext uri="{BB962C8B-B14F-4D97-AF65-F5344CB8AC3E}">
        <p14:creationId xmlns:p14="http://schemas.microsoft.com/office/powerpoint/2010/main" val="97459879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Równoległe uruchamianie obliczeń symulacyjnych z poziomu języka </a:t>
            </a:r>
            <a:r>
              <a:rPr lang="pl-PL" dirty="0" err="1"/>
              <a:t>bash</a:t>
            </a:r>
            <a:endParaRPr lang="en-US" dirty="0"/>
          </a:p>
        </p:txBody>
      </p:sp>
      <p:sp>
        <p:nvSpPr>
          <p:cNvPr id="3" name="Symbol zastępczy zawartości 2"/>
          <p:cNvSpPr>
            <a:spLocks noGrp="1"/>
          </p:cNvSpPr>
          <p:nvPr>
            <p:ph sz="quarter" idx="1"/>
          </p:nvPr>
        </p:nvSpPr>
        <p:spPr>
          <a:xfrm>
            <a:off x="914400" y="1447800"/>
            <a:ext cx="8086092" cy="4572000"/>
          </a:xfrm>
        </p:spPr>
        <p:txBody>
          <a:bodyPr>
            <a:normAutofit/>
          </a:bodyPr>
          <a:lstStyle/>
          <a:p>
            <a:r>
              <a:rPr lang="pl-PL" dirty="0"/>
              <a:t>Krok1: dopasowanie kodu w </a:t>
            </a:r>
            <a:r>
              <a:rPr lang="pl-PL" dirty="0" err="1"/>
              <a:t>Pythonie</a:t>
            </a:r>
            <a:endParaRPr lang="pl-PL" dirty="0"/>
          </a:p>
          <a:p>
            <a:pPr lvl="1"/>
            <a:r>
              <a:rPr lang="pl-PL" dirty="0"/>
              <a:t>pobieranie argumentu z wiersza poleceń</a:t>
            </a:r>
          </a:p>
          <a:p>
            <a:pPr lvl="1"/>
            <a:r>
              <a:rPr lang="pl-PL" dirty="0"/>
              <a:t>wykorzystanie argumentu do parametryzacji symulacji</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211</a:t>
            </a:fld>
            <a:endParaRPr lang="en-GB" dirty="0"/>
          </a:p>
        </p:txBody>
      </p:sp>
      <p:sp>
        <p:nvSpPr>
          <p:cNvPr id="11" name="Zagięty narożnik 7"/>
          <p:cNvSpPr/>
          <p:nvPr/>
        </p:nvSpPr>
        <p:spPr>
          <a:xfrm>
            <a:off x="593407" y="3897052"/>
            <a:ext cx="7845672" cy="1188132"/>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en-US" sz="1400" b="1" dirty="0">
                <a:latin typeface="Courier New" panose="02070309020205020404" pitchFamily="49" charset="0"/>
                <a:cs typeface="Courier New" panose="02070309020205020404" pitchFamily="49" charset="0"/>
              </a:rPr>
              <a:t>if</a:t>
            </a:r>
            <a:r>
              <a:rPr lang="en-US" sz="1400" dirty="0">
                <a:latin typeface="Courier New" panose="02070309020205020404" pitchFamily="49" charset="0"/>
                <a:cs typeface="Courier New" panose="02070309020205020404" pitchFamily="49" charset="0"/>
              </a:rPr>
              <a:t> __name__ == '__main__':</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jobid</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sys.argv</a:t>
            </a:r>
            <a:r>
              <a:rPr lang="en-US" sz="1400" dirty="0">
                <a:latin typeface="Courier New" panose="02070309020205020404" pitchFamily="49" charset="0"/>
                <a:cs typeface="Courier New" panose="02070309020205020404" pitchFamily="49" charset="0"/>
              </a:rPr>
              <a:t>[1])</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runjob</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jobid</a:t>
            </a:r>
            <a:r>
              <a:rPr lang="en-US" sz="1400" dirty="0">
                <a:latin typeface="Courier New" panose="02070309020205020404" pitchFamily="49" charset="0"/>
                <a:cs typeface="Courier New" panose="02070309020205020404" pitchFamily="49" charset="0"/>
              </a:rPr>
              <a:t>)</a:t>
            </a:r>
          </a:p>
        </p:txBody>
      </p:sp>
      <p:sp>
        <p:nvSpPr>
          <p:cNvPr id="12" name="pole tekstowe 9"/>
          <p:cNvSpPr txBox="1"/>
          <p:nvPr/>
        </p:nvSpPr>
        <p:spPr>
          <a:xfrm>
            <a:off x="5021899" y="3502749"/>
            <a:ext cx="3489696" cy="646331"/>
          </a:xfrm>
          <a:prstGeom prst="rect">
            <a:avLst/>
          </a:prstGeom>
          <a:noFill/>
        </p:spPr>
        <p:txBody>
          <a:bodyPr wrap="square" rtlCol="0">
            <a:spAutoFit/>
          </a:bodyPr>
          <a:lstStyle/>
          <a:p>
            <a:pPr algn="r"/>
            <a:r>
              <a:rPr lang="pl-PL" i="1" dirty="0">
                <a:solidFill>
                  <a:srgbClr val="00B050"/>
                </a:solidFill>
                <a:latin typeface="Comic Sans MS" panose="030F0702030302020204" pitchFamily="66" charset="0"/>
                <a:cs typeface="Courier New" panose="02070309020205020404" pitchFamily="49" charset="0"/>
              </a:rPr>
              <a:t>symuluj.py</a:t>
            </a:r>
          </a:p>
          <a:p>
            <a:endParaRPr lang="en-US" dirty="0"/>
          </a:p>
        </p:txBody>
      </p:sp>
    </p:spTree>
    <p:extLst>
      <p:ext uri="{BB962C8B-B14F-4D97-AF65-F5344CB8AC3E}">
        <p14:creationId xmlns:p14="http://schemas.microsoft.com/office/powerpoint/2010/main" val="92997711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Równoległe uruchamianie obliczeń symulacyjnych z poziomu języka </a:t>
            </a:r>
            <a:r>
              <a:rPr lang="pl-PL" dirty="0" err="1"/>
              <a:t>bash</a:t>
            </a:r>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212</a:t>
            </a:fld>
            <a:endParaRPr lang="en-GB" dirty="0"/>
          </a:p>
        </p:txBody>
      </p:sp>
      <p:sp>
        <p:nvSpPr>
          <p:cNvPr id="5" name="Zagięty narożnik 4"/>
          <p:cNvSpPr/>
          <p:nvPr/>
        </p:nvSpPr>
        <p:spPr>
          <a:xfrm>
            <a:off x="877764" y="2133982"/>
            <a:ext cx="7845672" cy="3275238"/>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pl-PL" sz="1600" dirty="0">
                <a:latin typeface="Courier New" panose="02070309020205020404" pitchFamily="49" charset="0"/>
                <a:cs typeface="Courier New" panose="02070309020205020404" pitchFamily="49" charset="0"/>
              </a:rPr>
              <a:t>#!/bin/</a:t>
            </a:r>
            <a:r>
              <a:rPr lang="pl-PL" sz="1600" dirty="0" err="1">
                <a:latin typeface="Courier New" panose="02070309020205020404" pitchFamily="49" charset="0"/>
                <a:cs typeface="Courier New" panose="02070309020205020404" pitchFamily="49" charset="0"/>
              </a:rPr>
              <a:t>bash</a:t>
            </a:r>
            <a:endParaRPr lang="pl-PL" sz="1600" dirty="0">
              <a:latin typeface="Courier New" panose="02070309020205020404" pitchFamily="49" charset="0"/>
              <a:cs typeface="Courier New" panose="02070309020205020404" pitchFamily="49" charset="0"/>
            </a:endParaRPr>
          </a:p>
          <a:p>
            <a:endParaRPr lang="pl-PL" sz="1600" dirty="0">
              <a:latin typeface="Courier New" panose="02070309020205020404" pitchFamily="49" charset="0"/>
              <a:cs typeface="Courier New" panose="02070309020205020404" pitchFamily="49" charset="0"/>
            </a:endParaRPr>
          </a:p>
          <a:p>
            <a:r>
              <a:rPr lang="pl-PL" sz="1600" dirty="0" err="1">
                <a:latin typeface="Courier New" panose="02070309020205020404" pitchFamily="49" charset="0"/>
                <a:cs typeface="Courier New" panose="02070309020205020404" pitchFamily="49" charset="0"/>
              </a:rPr>
              <a:t>nproc</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nproc</a:t>
            </a:r>
            <a:r>
              <a:rPr lang="pl-PL" sz="1600" dirty="0">
                <a:latin typeface="Courier New" panose="02070309020205020404" pitchFamily="49" charset="0"/>
                <a:cs typeface="Courier New" panose="02070309020205020404" pitchFamily="49" charset="0"/>
              </a:rPr>
              <a:t>`  </a:t>
            </a:r>
          </a:p>
          <a:p>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zwroc</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uwage</a:t>
            </a:r>
            <a:r>
              <a:rPr lang="pl-PL" sz="1600" dirty="0">
                <a:latin typeface="Courier New" panose="02070309020205020404" pitchFamily="49" charset="0"/>
                <a:cs typeface="Courier New" panose="02070309020205020404" pitchFamily="49" charset="0"/>
              </a:rPr>
              <a:t> na typ </a:t>
            </a:r>
            <a:r>
              <a:rPr lang="pl-PL" sz="1600" dirty="0" err="1">
                <a:latin typeface="Courier New" panose="02070309020205020404" pitchFamily="49" charset="0"/>
                <a:cs typeface="Courier New" panose="02070309020205020404" pitchFamily="49" charset="0"/>
              </a:rPr>
              <a:t>cudzyslowu</a:t>
            </a:r>
            <a:endParaRPr lang="pl-PL" sz="1600" dirty="0">
              <a:latin typeface="Courier New" panose="02070309020205020404" pitchFamily="49" charset="0"/>
              <a:cs typeface="Courier New" panose="02070309020205020404" pitchFamily="49" charset="0"/>
            </a:endParaRPr>
          </a:p>
          <a:p>
            <a:endParaRPr lang="pl-PL" sz="1600" dirty="0">
              <a:latin typeface="Courier New" panose="02070309020205020404" pitchFamily="49" charset="0"/>
              <a:cs typeface="Courier New" panose="02070309020205020404" pitchFamily="49" charset="0"/>
            </a:endParaRPr>
          </a:p>
          <a:p>
            <a:r>
              <a:rPr lang="pl-PL" sz="1600" dirty="0" err="1">
                <a:latin typeface="Courier New" panose="02070309020205020404" pitchFamily="49" charset="0"/>
                <a:cs typeface="Courier New" panose="02070309020205020404" pitchFamily="49" charset="0"/>
              </a:rPr>
              <a:t>logfile</a:t>
            </a:r>
            <a:r>
              <a:rPr lang="pl-PL" sz="1600" dirty="0">
                <a:latin typeface="Courier New" panose="02070309020205020404" pitchFamily="49" charset="0"/>
                <a:cs typeface="Courier New" panose="02070309020205020404" pitchFamily="49" charset="0"/>
              </a:rPr>
              <a:t>="wyniki_$(</a:t>
            </a:r>
            <a:r>
              <a:rPr lang="pl-PL" sz="1600" dirty="0" err="1">
                <a:latin typeface="Courier New" panose="02070309020205020404" pitchFamily="49" charset="0"/>
                <a:cs typeface="Courier New" panose="02070309020205020404" pitchFamily="49" charset="0"/>
              </a:rPr>
              <a:t>date</a:t>
            </a:r>
            <a:r>
              <a:rPr lang="pl-PL" sz="1600" dirty="0">
                <a:latin typeface="Courier New" panose="02070309020205020404" pitchFamily="49" charset="0"/>
                <a:cs typeface="Courier New" panose="02070309020205020404" pitchFamily="49" charset="0"/>
              </a:rPr>
              <a:t> '+%Y-%m-%</a:t>
            </a:r>
            <a:r>
              <a:rPr lang="pl-PL" sz="1600" dirty="0" err="1">
                <a:latin typeface="Courier New" panose="02070309020205020404" pitchFamily="49" charset="0"/>
                <a:cs typeface="Courier New" panose="02070309020205020404" pitchFamily="49" charset="0"/>
              </a:rPr>
              <a:t>d_%H%M%S</a:t>
            </a:r>
            <a:r>
              <a:rPr lang="pl-PL" sz="1600" dirty="0">
                <a:latin typeface="Courier New" panose="02070309020205020404" pitchFamily="49" charset="0"/>
                <a:cs typeface="Courier New" panose="02070309020205020404" pitchFamily="49" charset="0"/>
              </a:rPr>
              <a:t>').log.txt"</a:t>
            </a:r>
          </a:p>
          <a:p>
            <a:endParaRPr lang="pl-PL" sz="1600" dirty="0">
              <a:latin typeface="Courier New" panose="02070309020205020404" pitchFamily="49" charset="0"/>
              <a:cs typeface="Courier New" panose="02070309020205020404" pitchFamily="49" charset="0"/>
            </a:endParaRPr>
          </a:p>
          <a:p>
            <a:r>
              <a:rPr lang="pl-PL" sz="1600" dirty="0">
                <a:latin typeface="Courier New" panose="02070309020205020404" pitchFamily="49" charset="0"/>
                <a:cs typeface="Courier New" panose="02070309020205020404" pitchFamily="49" charset="0"/>
              </a:rPr>
              <a:t>start=$1</a:t>
            </a:r>
          </a:p>
          <a:p>
            <a:r>
              <a:rPr lang="pl-PL" sz="1600" dirty="0">
                <a:latin typeface="Courier New" panose="02070309020205020404" pitchFamily="49" charset="0"/>
                <a:cs typeface="Courier New" panose="02070309020205020404" pitchFamily="49" charset="0"/>
              </a:rPr>
              <a:t>end=$((start+5000-1))</a:t>
            </a:r>
          </a:p>
          <a:p>
            <a:r>
              <a:rPr lang="pl-PL" sz="1600" dirty="0">
                <a:latin typeface="Courier New" panose="02070309020205020404" pitchFamily="49" charset="0"/>
                <a:cs typeface="Courier New" panose="02070309020205020404" pitchFamily="49" charset="0"/>
              </a:rPr>
              <a:t># kod </a:t>
            </a:r>
            <a:r>
              <a:rPr lang="pl-PL" sz="1600" dirty="0" err="1">
                <a:latin typeface="Courier New" panose="02070309020205020404" pitchFamily="49" charset="0"/>
                <a:cs typeface="Courier New" panose="02070309020205020404" pitchFamily="49" charset="0"/>
              </a:rPr>
              <a:t>ponizej</a:t>
            </a:r>
            <a:r>
              <a:rPr lang="pl-PL" sz="1600" dirty="0">
                <a:latin typeface="Courier New" panose="02070309020205020404" pitchFamily="49" charset="0"/>
                <a:cs typeface="Courier New" panose="02070309020205020404" pitchFamily="49" charset="0"/>
              </a:rPr>
              <a:t> powinien </a:t>
            </a:r>
            <a:r>
              <a:rPr lang="pl-PL" sz="1600" dirty="0" err="1">
                <a:latin typeface="Courier New" panose="02070309020205020404" pitchFamily="49" charset="0"/>
                <a:cs typeface="Courier New" panose="02070309020205020404" pitchFamily="49" charset="0"/>
              </a:rPr>
              <a:t>byc</a:t>
            </a:r>
            <a:r>
              <a:rPr lang="pl-PL" sz="1600" dirty="0">
                <a:latin typeface="Courier New" panose="02070309020205020404" pitchFamily="49" charset="0"/>
                <a:cs typeface="Courier New" panose="02070309020205020404" pitchFamily="49" charset="0"/>
              </a:rPr>
              <a:t> w jednej linii</a:t>
            </a:r>
          </a:p>
          <a:p>
            <a:r>
              <a:rPr lang="pl-PL" sz="1600" dirty="0" err="1">
                <a:latin typeface="Courier New" panose="02070309020205020404" pitchFamily="49" charset="0"/>
                <a:cs typeface="Courier New" panose="02070309020205020404" pitchFamily="49" charset="0"/>
              </a:rPr>
              <a:t>nohup</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seq</a:t>
            </a:r>
            <a:r>
              <a:rPr lang="pl-PL" sz="1600" dirty="0">
                <a:latin typeface="Courier New" panose="02070309020205020404" pitchFamily="49" charset="0"/>
                <a:cs typeface="Courier New" panose="02070309020205020404" pitchFamily="49" charset="0"/>
              </a:rPr>
              <a:t> $start $end | </a:t>
            </a:r>
            <a:r>
              <a:rPr lang="pl-PL" sz="1600" dirty="0" err="1">
                <a:latin typeface="Courier New" panose="02070309020205020404" pitchFamily="49" charset="0"/>
                <a:cs typeface="Courier New" panose="02070309020205020404" pitchFamily="49" charset="0"/>
              </a:rPr>
              <a:t>xargs</a:t>
            </a:r>
            <a:r>
              <a:rPr lang="pl-PL" sz="1600" dirty="0">
                <a:latin typeface="Courier New" panose="02070309020205020404" pitchFamily="49" charset="0"/>
                <a:cs typeface="Courier New" panose="02070309020205020404" pitchFamily="49" charset="0"/>
              </a:rPr>
              <a:t> --max-</a:t>
            </a:r>
            <a:r>
              <a:rPr lang="pl-PL" sz="1600" dirty="0" err="1">
                <a:latin typeface="Courier New" panose="02070309020205020404" pitchFamily="49" charset="0"/>
                <a:cs typeface="Courier New" panose="02070309020205020404" pitchFamily="49" charset="0"/>
              </a:rPr>
              <a:t>args</a:t>
            </a:r>
            <a:r>
              <a:rPr lang="pl-PL" sz="1600" dirty="0">
                <a:latin typeface="Courier New" panose="02070309020205020404" pitchFamily="49" charset="0"/>
                <a:cs typeface="Courier New" panose="02070309020205020404" pitchFamily="49" charset="0"/>
              </a:rPr>
              <a:t>=1 --max-</a:t>
            </a:r>
            <a:r>
              <a:rPr lang="pl-PL" sz="1600" dirty="0" err="1">
                <a:latin typeface="Courier New" panose="02070309020205020404" pitchFamily="49" charset="0"/>
                <a:cs typeface="Courier New" panose="02070309020205020404" pitchFamily="49" charset="0"/>
              </a:rPr>
              <a:t>procs</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nproc</a:t>
            </a:r>
            <a:endParaRPr lang="pl-PL" sz="1600" dirty="0">
              <a:latin typeface="Courier New" panose="02070309020205020404" pitchFamily="49" charset="0"/>
              <a:cs typeface="Courier New" panose="02070309020205020404" pitchFamily="49" charset="0"/>
            </a:endParaRPr>
          </a:p>
          <a:p>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python</a:t>
            </a:r>
            <a:r>
              <a:rPr lang="pl-PL" sz="1600" dirty="0">
                <a:latin typeface="Courier New" panose="02070309020205020404" pitchFamily="49" charset="0"/>
                <a:cs typeface="Courier New" panose="02070309020205020404" pitchFamily="49" charset="0"/>
              </a:rPr>
              <a:t> symulacje.py &amp;&gt;&gt; $</a:t>
            </a:r>
            <a:r>
              <a:rPr lang="pl-PL" sz="1600" dirty="0" err="1">
                <a:latin typeface="Courier New" panose="02070309020205020404" pitchFamily="49" charset="0"/>
                <a:cs typeface="Courier New" panose="02070309020205020404" pitchFamily="49" charset="0"/>
              </a:rPr>
              <a:t>logfile</a:t>
            </a:r>
            <a:r>
              <a:rPr lang="pl-PL" sz="1600" dirty="0">
                <a:latin typeface="Courier New" panose="02070309020205020404" pitchFamily="49" charset="0"/>
                <a:cs typeface="Courier New" panose="02070309020205020404" pitchFamily="49" charset="0"/>
              </a:rPr>
              <a:t> &amp;</a:t>
            </a:r>
            <a:endParaRPr lang="en-US" sz="1600" dirty="0">
              <a:latin typeface="Courier New" panose="02070309020205020404" pitchFamily="49" charset="0"/>
              <a:cs typeface="Courier New" panose="02070309020205020404" pitchFamily="49" charset="0"/>
            </a:endParaRPr>
          </a:p>
        </p:txBody>
      </p:sp>
      <p:sp>
        <p:nvSpPr>
          <p:cNvPr id="6" name="pole tekstowe 5"/>
          <p:cNvSpPr txBox="1"/>
          <p:nvPr/>
        </p:nvSpPr>
        <p:spPr>
          <a:xfrm>
            <a:off x="5292290" y="1773686"/>
            <a:ext cx="3489696" cy="646331"/>
          </a:xfrm>
          <a:prstGeom prst="rect">
            <a:avLst/>
          </a:prstGeom>
          <a:noFill/>
        </p:spPr>
        <p:txBody>
          <a:bodyPr wrap="square" rtlCol="0">
            <a:spAutoFit/>
          </a:bodyPr>
          <a:lstStyle/>
          <a:p>
            <a:pPr algn="r"/>
            <a:r>
              <a:rPr lang="pl-PL" i="1" dirty="0">
                <a:solidFill>
                  <a:srgbClr val="00B050"/>
                </a:solidFill>
                <a:latin typeface="Comic Sans MS" panose="030F0702030302020204" pitchFamily="66" charset="0"/>
                <a:cs typeface="Courier New" panose="02070309020205020404" pitchFamily="49" charset="0"/>
              </a:rPr>
              <a:t>start_symulacji.sh</a:t>
            </a:r>
          </a:p>
          <a:p>
            <a:endParaRPr lang="en-US" dirty="0"/>
          </a:p>
        </p:txBody>
      </p:sp>
      <p:sp>
        <p:nvSpPr>
          <p:cNvPr id="7" name="Zagięty narożnik 6"/>
          <p:cNvSpPr/>
          <p:nvPr/>
        </p:nvSpPr>
        <p:spPr>
          <a:xfrm>
            <a:off x="914400" y="6005238"/>
            <a:ext cx="7845672" cy="584448"/>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pl-PL" dirty="0" err="1">
                <a:latin typeface="Courier New" panose="02070309020205020404" pitchFamily="49" charset="0"/>
                <a:cs typeface="Courier New" panose="02070309020205020404" pitchFamily="49" charset="0"/>
              </a:rPr>
              <a:t>bash</a:t>
            </a:r>
            <a:r>
              <a:rPr lang="pl-PL" dirty="0">
                <a:latin typeface="Courier New" panose="02070309020205020404" pitchFamily="49" charset="0"/>
                <a:cs typeface="Courier New" panose="02070309020205020404" pitchFamily="49" charset="0"/>
              </a:rPr>
              <a:t> start_symulacji.sh 0 </a:t>
            </a:r>
            <a:endParaRPr lang="en-US" dirty="0"/>
          </a:p>
        </p:txBody>
      </p:sp>
      <p:sp>
        <p:nvSpPr>
          <p:cNvPr id="8" name="Symbol zastępczy zawartości 2"/>
          <p:cNvSpPr>
            <a:spLocks noGrp="1"/>
          </p:cNvSpPr>
          <p:nvPr>
            <p:ph sz="quarter" idx="1"/>
          </p:nvPr>
        </p:nvSpPr>
        <p:spPr>
          <a:xfrm>
            <a:off x="778977" y="1357303"/>
            <a:ext cx="6241295" cy="471444"/>
          </a:xfrm>
        </p:spPr>
        <p:txBody>
          <a:bodyPr>
            <a:normAutofit lnSpcReduction="10000"/>
          </a:bodyPr>
          <a:lstStyle/>
          <a:p>
            <a:r>
              <a:rPr lang="pl-PL" dirty="0"/>
              <a:t>Krok2: Skorzystaj z gotowego skryptu</a:t>
            </a:r>
          </a:p>
        </p:txBody>
      </p:sp>
      <p:sp>
        <p:nvSpPr>
          <p:cNvPr id="9" name="Symbol zastępczy zawartości 2"/>
          <p:cNvSpPr txBox="1">
            <a:spLocks/>
          </p:cNvSpPr>
          <p:nvPr/>
        </p:nvSpPr>
        <p:spPr>
          <a:xfrm>
            <a:off x="788304" y="5533794"/>
            <a:ext cx="6241295" cy="471444"/>
          </a:xfrm>
          <a:prstGeom prst="rect">
            <a:avLst/>
          </a:prstGeom>
        </p:spPr>
        <p:txBody>
          <a:bodyPr vert="horz">
            <a:normAutofit lnSpcReduction="10000"/>
          </a:bodyPr>
          <a:lstStyle>
            <a:lvl1pPr marL="273050" indent="-273050" algn="l" rtl="0" eaLnBrk="1" latinLnBrk="0" hangingPunct="1">
              <a:spcBef>
                <a:spcPts val="580"/>
              </a:spcBef>
              <a:buClr>
                <a:schemeClr val="accent1"/>
              </a:buClr>
              <a:buSzPct val="75000"/>
              <a:buFont typeface="Wingdings" pitchFamily="2" charset="2"/>
              <a:buChar char="q"/>
              <a:defRPr kumimoji="0" sz="2600" kern="1200">
                <a:solidFill>
                  <a:schemeClr val="tx1"/>
                </a:solidFill>
                <a:latin typeface="+mn-lt"/>
                <a:ea typeface="+mn-ea"/>
                <a:cs typeface="+mn-cs"/>
              </a:defRPr>
            </a:lvl1pPr>
            <a:lvl2pPr marL="628650" indent="-309563" algn="l" rtl="0" eaLnBrk="1" latinLnBrk="0" hangingPunct="1">
              <a:spcBef>
                <a:spcPts val="370"/>
              </a:spcBef>
              <a:buClr>
                <a:schemeClr val="accent2"/>
              </a:buClr>
              <a:buSzPct val="70000"/>
              <a:buFont typeface="Wingdings" pitchFamily="2" charset="2"/>
              <a:buChar char="q"/>
              <a:tabLst>
                <a:tab pos="628650" algn="l"/>
              </a:tabLst>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75000"/>
              <a:buFont typeface="Wingdings" pitchFamily="2" charset="2"/>
              <a:buChar char="q"/>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75000"/>
              <a:buFont typeface="Wingdings" pitchFamily="2" charset="2"/>
              <a:buChar char="q"/>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SzPct val="70000"/>
              <a:buFont typeface="Wingdings" pitchFamily="2" charset="2"/>
              <a:buChar char="q"/>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pl-PL" dirty="0"/>
              <a:t>Krok3: Uruchom symulacje</a:t>
            </a:r>
          </a:p>
        </p:txBody>
      </p:sp>
    </p:spTree>
    <p:extLst>
      <p:ext uri="{BB962C8B-B14F-4D97-AF65-F5344CB8AC3E}">
        <p14:creationId xmlns:p14="http://schemas.microsoft.com/office/powerpoint/2010/main" val="166086534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Zrównoleglanie bezpośrednio z poziomu Pythona</a:t>
            </a:r>
            <a:endParaRPr lang="en-US" dirty="0"/>
          </a:p>
        </p:txBody>
      </p:sp>
      <p:sp>
        <p:nvSpPr>
          <p:cNvPr id="3" name="Symbol zastępczy zawartości 2"/>
          <p:cNvSpPr>
            <a:spLocks noGrp="1"/>
          </p:cNvSpPr>
          <p:nvPr>
            <p:ph sz="quarter" idx="1"/>
          </p:nvPr>
        </p:nvSpPr>
        <p:spPr>
          <a:xfrm>
            <a:off x="914400" y="1447800"/>
            <a:ext cx="8086092" cy="4572000"/>
          </a:xfrm>
        </p:spPr>
        <p:txBody>
          <a:bodyPr>
            <a:normAutofit/>
          </a:bodyPr>
          <a:lstStyle/>
          <a:p>
            <a:pPr>
              <a:lnSpc>
                <a:spcPct val="120000"/>
              </a:lnSpc>
              <a:spcAft>
                <a:spcPts val="600"/>
              </a:spcAft>
            </a:pPr>
            <a:r>
              <a:rPr lang="pl-PL" dirty="0"/>
              <a:t>Przetwarzanie wieloprocesowe w kodzie w języku Python</a:t>
            </a:r>
            <a:br>
              <a:rPr lang="pl-PL" dirty="0"/>
            </a:br>
            <a:endParaRPr lang="pl-PL" dirty="0"/>
          </a:p>
          <a:p>
            <a:pPr marL="0" indent="0">
              <a:lnSpc>
                <a:spcPct val="120000"/>
              </a:lnSpc>
              <a:spcAft>
                <a:spcPts val="600"/>
              </a:spcAft>
              <a:buNone/>
            </a:pPr>
            <a:endParaRPr lang="pl-PL" dirty="0"/>
          </a:p>
          <a:p>
            <a:pPr marL="0" indent="0">
              <a:lnSpc>
                <a:spcPct val="120000"/>
              </a:lnSpc>
              <a:spcAft>
                <a:spcPts val="600"/>
              </a:spcAft>
              <a:buNone/>
            </a:pPr>
            <a:endParaRPr lang="pl-PL" dirty="0"/>
          </a:p>
          <a:p>
            <a:pPr marL="0" indent="0">
              <a:lnSpc>
                <a:spcPct val="120000"/>
              </a:lnSpc>
              <a:spcAft>
                <a:spcPts val="600"/>
              </a:spcAft>
              <a:buNone/>
            </a:pPr>
            <a:endParaRPr lang="pl-PL" dirty="0"/>
          </a:p>
          <a:p>
            <a:endParaRPr lang="pl-PL" dirty="0"/>
          </a:p>
          <a:p>
            <a:pPr marL="0" indent="0">
              <a:buNone/>
            </a:pPr>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213</a:t>
            </a:fld>
            <a:endParaRPr lang="en-GB" dirty="0"/>
          </a:p>
        </p:txBody>
      </p:sp>
      <p:sp>
        <p:nvSpPr>
          <p:cNvPr id="8" name="Zagięty narożnik 7"/>
          <p:cNvSpPr/>
          <p:nvPr/>
        </p:nvSpPr>
        <p:spPr>
          <a:xfrm>
            <a:off x="935596" y="3006896"/>
            <a:ext cx="7845672" cy="2340260"/>
          </a:xfrm>
          <a:prstGeom prst="foldedCorner">
            <a:avLst>
              <a:gd name="adj" fmla="val 5420"/>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lang="pl-PL" sz="1600" b="1" dirty="0">
                <a:latin typeface="Courier New" panose="02070309020205020404" pitchFamily="49" charset="0"/>
                <a:cs typeface="Courier New" panose="02070309020205020404" pitchFamily="49" charset="0"/>
              </a:rPr>
              <a:t>from </a:t>
            </a:r>
            <a:r>
              <a:rPr lang="pl-PL" sz="1600" dirty="0">
                <a:latin typeface="Courier New" panose="02070309020205020404" pitchFamily="49" charset="0"/>
                <a:cs typeface="Courier New" panose="02070309020205020404" pitchFamily="49" charset="0"/>
              </a:rPr>
              <a:t>multiprocessing </a:t>
            </a:r>
            <a:r>
              <a:rPr lang="pl-PL" sz="1600" b="1" dirty="0">
                <a:latin typeface="Courier New" panose="02070309020205020404" pitchFamily="49" charset="0"/>
                <a:cs typeface="Courier New" panose="02070309020205020404" pitchFamily="49" charset="0"/>
              </a:rPr>
              <a:t>import </a:t>
            </a:r>
            <a:r>
              <a:rPr lang="pl-PL" sz="1600" dirty="0">
                <a:latin typeface="Courier New" panose="02070309020205020404" pitchFamily="49" charset="0"/>
                <a:cs typeface="Courier New" panose="02070309020205020404" pitchFamily="49" charset="0"/>
              </a:rPr>
              <a:t>Pool</a:t>
            </a:r>
          </a:p>
          <a:p>
            <a:endParaRPr lang="pl-PL"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__name__ == '__main__':</a:t>
            </a:r>
          </a:p>
          <a:p>
            <a:r>
              <a:rPr lang="en-US" sz="1600" dirty="0">
                <a:latin typeface="Courier New" panose="02070309020205020404" pitchFamily="49" charset="0"/>
                <a:cs typeface="Courier New" panose="02070309020205020404" pitchFamily="49" charset="0"/>
              </a:rPr>
              <a:t>    PROCESSES = 4</a:t>
            </a:r>
          </a:p>
          <a:p>
            <a:r>
              <a:rPr lang="en-US" sz="1600" dirty="0">
                <a:latin typeface="Courier New" panose="02070309020205020404" pitchFamily="49" charset="0"/>
                <a:cs typeface="Courier New" panose="02070309020205020404" pitchFamily="49" charset="0"/>
              </a:rPr>
              <a:t>    pool = Pool(processes=PROCESSES)</a:t>
            </a:r>
          </a:p>
          <a:p>
            <a:r>
              <a:rPr lang="en-US" sz="1600" dirty="0">
                <a:latin typeface="Courier New" panose="02070309020205020404" pitchFamily="49" charset="0"/>
                <a:cs typeface="Courier New" panose="02070309020205020404" pitchFamily="49" charset="0"/>
              </a:rPr>
              <a:t>    print("Created a pool </a:t>
            </a:r>
            <a:r>
              <a:rPr lang="en-US" sz="1600" dirty="0" err="1">
                <a:latin typeface="Courier New" panose="02070309020205020404" pitchFamily="49" charset="0"/>
                <a:cs typeface="Courier New" panose="02070309020205020404" pitchFamily="49" charset="0"/>
              </a:rPr>
              <a:t>of",PROCESSES</a:t>
            </a:r>
            <a:r>
              <a:rPr lang="en-US" sz="1600" dirty="0">
                <a:latin typeface="Courier New" panose="02070309020205020404" pitchFamily="49" charset="0"/>
                <a:cs typeface="Courier New" panose="02070309020205020404" pitchFamily="49" charset="0"/>
              </a:rPr>
              <a:t>," processes")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pool.map</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runjob</a:t>
            </a:r>
            <a:r>
              <a:rPr lang="en-US" sz="1600" dirty="0">
                <a:latin typeface="Courier New" panose="02070309020205020404" pitchFamily="49" charset="0"/>
                <a:cs typeface="Courier New" panose="02070309020205020404" pitchFamily="49" charset="0"/>
              </a:rPr>
              <a:t>, range(</a:t>
            </a:r>
            <a:r>
              <a:rPr lang="pl-PL" sz="1600" dirty="0">
                <a:latin typeface="Courier New" panose="02070309020205020404" pitchFamily="49" charset="0"/>
                <a:cs typeface="Courier New" panose="02070309020205020404" pitchFamily="49" charset="0"/>
              </a:rPr>
              <a:t>40</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pool.terminate</a:t>
            </a:r>
            <a:r>
              <a:rPr lang="en-US" sz="1600" dirty="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10" name="pole tekstowe 9"/>
          <p:cNvSpPr txBox="1"/>
          <p:nvPr/>
        </p:nvSpPr>
        <p:spPr>
          <a:xfrm>
            <a:off x="5291572" y="2709789"/>
            <a:ext cx="3489696" cy="646331"/>
          </a:xfrm>
          <a:prstGeom prst="rect">
            <a:avLst/>
          </a:prstGeom>
          <a:noFill/>
        </p:spPr>
        <p:txBody>
          <a:bodyPr wrap="square" rtlCol="0">
            <a:spAutoFit/>
          </a:bodyPr>
          <a:lstStyle/>
          <a:p>
            <a:pPr algn="r"/>
            <a:r>
              <a:rPr lang="pl-PL" i="1" dirty="0">
                <a:solidFill>
                  <a:srgbClr val="00B050"/>
                </a:solidFill>
                <a:latin typeface="Comic Sans MS" panose="030F0702030302020204" pitchFamily="66" charset="0"/>
                <a:cs typeface="Courier New" panose="02070309020205020404" pitchFamily="49" charset="0"/>
              </a:rPr>
              <a:t>symuluj_zapasy.py</a:t>
            </a:r>
          </a:p>
          <a:p>
            <a:endParaRPr lang="en-US" dirty="0"/>
          </a:p>
        </p:txBody>
      </p:sp>
    </p:spTree>
    <p:extLst>
      <p:ext uri="{BB962C8B-B14F-4D97-AF65-F5344CB8AC3E}">
        <p14:creationId xmlns:p14="http://schemas.microsoft.com/office/powerpoint/2010/main" val="404096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8518140" cy="1030126"/>
          </a:xfrm>
        </p:spPr>
        <p:txBody>
          <a:bodyPr>
            <a:normAutofit fontScale="90000"/>
          </a:bodyPr>
          <a:lstStyle/>
          <a:p>
            <a:br>
              <a:rPr lang="pl-PL" b="1" i="1" dirty="0"/>
            </a:br>
            <a:br>
              <a:rPr lang="pl-PL" b="1" i="1" dirty="0"/>
            </a:br>
            <a:br>
              <a:rPr lang="pl-PL" b="1" i="1" dirty="0"/>
            </a:br>
            <a:r>
              <a:rPr lang="pl-PL" i="1" dirty="0"/>
              <a:t>Superkomputer dla </a:t>
            </a:r>
            <a:r>
              <a:rPr lang="pl-PL" i="1" dirty="0" err="1"/>
              <a:t>BigData</a:t>
            </a:r>
            <a:r>
              <a:rPr lang="pl-PL" i="1" dirty="0"/>
              <a:t> w 10 minut?</a:t>
            </a:r>
            <a:br>
              <a:rPr lang="pl-PL" i="1" dirty="0"/>
            </a:br>
            <a:r>
              <a:rPr lang="pl-PL" b="1" i="1" dirty="0"/>
              <a:t>KissCluster</a:t>
            </a:r>
            <a:endParaRPr lang="en-US" dirty="0"/>
          </a:p>
        </p:txBody>
      </p:sp>
      <p:pic>
        <p:nvPicPr>
          <p:cNvPr id="4" name="Obraz 3"/>
          <p:cNvPicPr>
            <a:picLocks noChangeAspect="1"/>
          </p:cNvPicPr>
          <p:nvPr/>
        </p:nvPicPr>
        <p:blipFill>
          <a:blip r:embed="rId2"/>
          <a:stretch>
            <a:fillRect/>
          </a:stretch>
        </p:blipFill>
        <p:spPr>
          <a:xfrm>
            <a:off x="236205" y="3319192"/>
            <a:ext cx="8472328" cy="2812847"/>
          </a:xfrm>
          <a:prstGeom prst="rect">
            <a:avLst/>
          </a:prstGeom>
        </p:spPr>
      </p:pic>
      <p:sp>
        <p:nvSpPr>
          <p:cNvPr id="5" name="Prostokąt 4"/>
          <p:cNvSpPr/>
          <p:nvPr/>
        </p:nvSpPr>
        <p:spPr>
          <a:xfrm>
            <a:off x="2127443" y="6093402"/>
            <a:ext cx="6730753" cy="584775"/>
          </a:xfrm>
          <a:prstGeom prst="rect">
            <a:avLst/>
          </a:prstGeom>
        </p:spPr>
        <p:txBody>
          <a:bodyPr wrap="none">
            <a:spAutoFit/>
          </a:bodyPr>
          <a:lstStyle/>
          <a:p>
            <a:r>
              <a:rPr lang="en-US" sz="3200" b="1" dirty="0">
                <a:solidFill>
                  <a:srgbClr val="00B0F0"/>
                </a:solidFill>
              </a:rPr>
              <a:t>https://github.com/pszufe/KissCluster</a:t>
            </a:r>
          </a:p>
        </p:txBody>
      </p:sp>
      <p:sp>
        <p:nvSpPr>
          <p:cNvPr id="3" name="pole tekstowe 2"/>
          <p:cNvSpPr txBox="1"/>
          <p:nvPr/>
        </p:nvSpPr>
        <p:spPr>
          <a:xfrm>
            <a:off x="528034" y="1506828"/>
            <a:ext cx="8180499" cy="1754326"/>
          </a:xfrm>
          <a:prstGeom prst="rect">
            <a:avLst/>
          </a:prstGeom>
          <a:noFill/>
        </p:spPr>
        <p:txBody>
          <a:bodyPr wrap="square" rtlCol="0">
            <a:spAutoFit/>
          </a:bodyPr>
          <a:lstStyle/>
          <a:p>
            <a:pPr marL="285750" indent="-285750">
              <a:buFontTx/>
              <a:buChar char="-"/>
            </a:pPr>
            <a:r>
              <a:rPr lang="pl-PL" dirty="0"/>
              <a:t>Szybka konfiguracja węzłów obliczeniowych </a:t>
            </a:r>
          </a:p>
          <a:p>
            <a:pPr marL="285750" indent="-285750">
              <a:buFontTx/>
              <a:buChar char="-"/>
            </a:pPr>
            <a:r>
              <a:rPr lang="pl-PL" dirty="0"/>
              <a:t>Uruchamia dowolne skrypty </a:t>
            </a:r>
            <a:r>
              <a:rPr lang="pl-PL" dirty="0" err="1"/>
              <a:t>bash</a:t>
            </a:r>
            <a:r>
              <a:rPr lang="pl-PL" dirty="0"/>
              <a:t> w tym kod Python </a:t>
            </a:r>
          </a:p>
          <a:p>
            <a:pPr marL="285750" indent="-285750">
              <a:buFontTx/>
              <a:buChar char="-"/>
            </a:pPr>
            <a:r>
              <a:rPr lang="pl-PL" dirty="0"/>
              <a:t>Po spędzeniu 10 minut na konfigurację każdy kolejny klaster uruchamia się przez 2 minuty…</a:t>
            </a:r>
            <a:endParaRPr lang="en-US" dirty="0"/>
          </a:p>
          <a:p>
            <a:pPr marL="285750" indent="-285750">
              <a:buFontTx/>
              <a:buChar char="-"/>
            </a:pPr>
            <a:endParaRPr lang="en-US" dirty="0"/>
          </a:p>
          <a:p>
            <a:pPr marL="285750" indent="-285750">
              <a:buFontTx/>
              <a:buChar char="-"/>
            </a:pPr>
            <a:endParaRPr lang="pl-PL" dirty="0"/>
          </a:p>
        </p:txBody>
      </p:sp>
    </p:spTree>
    <p:extLst>
      <p:ext uri="{BB962C8B-B14F-4D97-AF65-F5344CB8AC3E}">
        <p14:creationId xmlns:p14="http://schemas.microsoft.com/office/powerpoint/2010/main" val="99083854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0275" y="274638"/>
            <a:ext cx="8256525" cy="1030126"/>
          </a:xfrm>
        </p:spPr>
        <p:txBody>
          <a:bodyPr>
            <a:normAutofit/>
          </a:bodyPr>
          <a:lstStyle/>
          <a:p>
            <a:r>
              <a:rPr lang="pl-PL" dirty="0"/>
              <a:t>Jak to działa</a:t>
            </a:r>
            <a:br>
              <a:rPr lang="pl-PL" dirty="0"/>
            </a:br>
            <a:r>
              <a:rPr lang="en-US" sz="2200" i="1" dirty="0"/>
              <a:t>(</a:t>
            </a:r>
            <a:r>
              <a:rPr lang="pl-PL" sz="2200" i="1" dirty="0"/>
              <a:t>architektura serverless w kontroli rozproszonych obliczeń</a:t>
            </a:r>
            <a:r>
              <a:rPr lang="en-US" sz="2200" i="1" dirty="0"/>
              <a:t>)</a:t>
            </a:r>
            <a:endParaRPr lang="en-US" sz="2800" i="1"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275" y="3560584"/>
            <a:ext cx="633748" cy="826627"/>
          </a:xfrm>
          <a:prstGeom prst="rect">
            <a:avLst/>
          </a:prstGeom>
        </p:spPr>
      </p:pic>
      <p:sp>
        <p:nvSpPr>
          <p:cNvPr id="7" name="TextBox 254"/>
          <p:cNvSpPr txBox="1"/>
          <p:nvPr/>
        </p:nvSpPr>
        <p:spPr>
          <a:xfrm>
            <a:off x="30693" y="4485504"/>
            <a:ext cx="1463051" cy="792079"/>
          </a:xfrm>
          <a:prstGeom prst="rect">
            <a:avLst/>
          </a:prstGeom>
          <a:noFill/>
        </p:spPr>
        <p:txBody>
          <a:bodyPr wrap="square" lIns="0" tIns="0" rIns="0" bIns="0" rtlCol="0" anchor="t">
            <a:noAutofit/>
          </a:bodyPr>
          <a:lstStyle/>
          <a:p>
            <a:pPr algn="ctr"/>
            <a:r>
              <a:rPr lang="pl-PL" dirty="0"/>
              <a:t>Analityk</a:t>
            </a:r>
          </a:p>
          <a:p>
            <a:pPr algn="ctr"/>
            <a:r>
              <a:rPr lang="pl-PL" dirty="0"/>
              <a:t>Big Data</a:t>
            </a:r>
          </a:p>
        </p:txBody>
      </p:sp>
      <p:cxnSp>
        <p:nvCxnSpPr>
          <p:cNvPr id="8" name="Łącznik prosty ze strzałką 7"/>
          <p:cNvCxnSpPr/>
          <p:nvPr/>
        </p:nvCxnSpPr>
        <p:spPr>
          <a:xfrm rot="713808" flipV="1">
            <a:off x="1528863" y="2375386"/>
            <a:ext cx="2568235" cy="1509423"/>
          </a:xfrm>
          <a:prstGeom prst="straightConnector1">
            <a:avLst/>
          </a:prstGeom>
          <a:ln w="57150">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upa 17"/>
          <p:cNvGrpSpPr/>
          <p:nvPr/>
        </p:nvGrpSpPr>
        <p:grpSpPr>
          <a:xfrm>
            <a:off x="4780589" y="1655706"/>
            <a:ext cx="3734761" cy="2366955"/>
            <a:chOff x="4139199" y="1571223"/>
            <a:chExt cx="3734761" cy="2366955"/>
          </a:xfrm>
        </p:grpSpPr>
        <p:sp>
          <p:nvSpPr>
            <p:cNvPr id="13" name="Prostokąt 12"/>
            <p:cNvSpPr/>
            <p:nvPr/>
          </p:nvSpPr>
          <p:spPr>
            <a:xfrm>
              <a:off x="4139200" y="1571223"/>
              <a:ext cx="3575246" cy="2206314"/>
            </a:xfrm>
            <a:prstGeom prst="rect">
              <a:avLst/>
            </a:prstGeom>
            <a:solidFill>
              <a:schemeClr val="accent4">
                <a:lumMod val="20000"/>
                <a:lumOff val="80000"/>
              </a:schemeClr>
            </a:solidFill>
            <a:ln>
              <a:solidFill>
                <a:schemeClr val="accent4">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081" y="2064176"/>
              <a:ext cx="819253" cy="907482"/>
            </a:xfrm>
            <a:prstGeom prst="rect">
              <a:avLst/>
            </a:prstGeom>
          </p:spPr>
        </p:pic>
        <p:sp>
          <p:nvSpPr>
            <p:cNvPr id="5" name="TextBox 254"/>
            <p:cNvSpPr txBox="1"/>
            <p:nvPr/>
          </p:nvSpPr>
          <p:spPr>
            <a:xfrm>
              <a:off x="5793699" y="2985457"/>
              <a:ext cx="2080261" cy="792079"/>
            </a:xfrm>
            <a:prstGeom prst="rect">
              <a:avLst/>
            </a:prstGeom>
            <a:noFill/>
          </p:spPr>
          <p:txBody>
            <a:bodyPr wrap="square" lIns="0" tIns="0" rIns="0" bIns="0" rtlCol="0" anchor="t">
              <a:noAutofit/>
            </a:bodyPr>
            <a:lstStyle/>
            <a:p>
              <a:pPr algn="ctr"/>
              <a:r>
                <a:rPr lang="en-US" sz="1500" dirty="0"/>
                <a:t>Amazon S3</a:t>
              </a:r>
            </a:p>
            <a:p>
              <a:pPr algn="ctr"/>
              <a:r>
                <a:rPr lang="en-US" sz="1500" i="1" dirty="0"/>
                <a:t>serverless object </a:t>
              </a:r>
            </a:p>
            <a:p>
              <a:pPr algn="ctr"/>
              <a:r>
                <a:rPr lang="en-US" sz="1500" i="1" dirty="0"/>
                <a:t>(file) storage</a:t>
              </a:r>
            </a:p>
          </p:txBody>
        </p:sp>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9985" y="2064176"/>
              <a:ext cx="756236" cy="907482"/>
            </a:xfrm>
            <a:prstGeom prst="rect">
              <a:avLst/>
            </a:prstGeom>
          </p:spPr>
        </p:pic>
        <p:sp>
          <p:nvSpPr>
            <p:cNvPr id="12" name="TextBox 254"/>
            <p:cNvSpPr txBox="1"/>
            <p:nvPr/>
          </p:nvSpPr>
          <p:spPr>
            <a:xfrm>
              <a:off x="4139199" y="3146099"/>
              <a:ext cx="2080261" cy="792079"/>
            </a:xfrm>
            <a:prstGeom prst="rect">
              <a:avLst/>
            </a:prstGeom>
            <a:noFill/>
          </p:spPr>
          <p:txBody>
            <a:bodyPr wrap="square" lIns="0" tIns="0" rIns="0" bIns="0" rtlCol="0" anchor="t">
              <a:noAutofit/>
            </a:bodyPr>
            <a:lstStyle/>
            <a:p>
              <a:pPr algn="ctr"/>
              <a:r>
                <a:rPr lang="en-US" sz="1500" dirty="0"/>
                <a:t>Amazon DynamoDB</a:t>
              </a:r>
            </a:p>
            <a:p>
              <a:pPr algn="ctr"/>
              <a:r>
                <a:rPr lang="en-US" sz="1500" i="1" dirty="0"/>
                <a:t>serverless database</a:t>
              </a:r>
            </a:p>
          </p:txBody>
        </p:sp>
        <p:sp>
          <p:nvSpPr>
            <p:cNvPr id="14" name="TextBox 254"/>
            <p:cNvSpPr txBox="1"/>
            <p:nvPr/>
          </p:nvSpPr>
          <p:spPr>
            <a:xfrm>
              <a:off x="4966448" y="1608492"/>
              <a:ext cx="2080261" cy="257303"/>
            </a:xfrm>
            <a:prstGeom prst="rect">
              <a:avLst/>
            </a:prstGeom>
            <a:noFill/>
          </p:spPr>
          <p:txBody>
            <a:bodyPr wrap="square" lIns="0" tIns="0" rIns="0" bIns="0" rtlCol="0" anchor="t">
              <a:noAutofit/>
            </a:bodyPr>
            <a:lstStyle/>
            <a:p>
              <a:pPr algn="ctr"/>
              <a:r>
                <a:rPr lang="en-US" sz="2000" b="1" dirty="0"/>
                <a:t>KissCluster</a:t>
              </a:r>
              <a:endParaRPr lang="en-US" sz="2000" b="1" i="1" dirty="0"/>
            </a:p>
          </p:txBody>
        </p:sp>
      </p:grpSp>
      <p:sp>
        <p:nvSpPr>
          <p:cNvPr id="15" name="Prostokąt 14"/>
          <p:cNvSpPr/>
          <p:nvPr/>
        </p:nvSpPr>
        <p:spPr>
          <a:xfrm rot="20533955">
            <a:off x="1247150" y="2672064"/>
            <a:ext cx="3016254" cy="369332"/>
          </a:xfrm>
          <a:prstGeom prst="rect">
            <a:avLst/>
          </a:prstGeom>
        </p:spPr>
        <p:txBody>
          <a:bodyPr wrap="square">
            <a:spAutoFit/>
          </a:bodyPr>
          <a:lstStyle/>
          <a:p>
            <a:r>
              <a:rPr lang="pl-PL" dirty="0"/>
              <a:t>1. Zdefiniuj Klaster</a:t>
            </a:r>
            <a:endParaRPr lang="en-US" dirty="0"/>
          </a:p>
        </p:txBody>
      </p:sp>
      <p:cxnSp>
        <p:nvCxnSpPr>
          <p:cNvPr id="16" name="Łącznik prosty ze strzałką 15"/>
          <p:cNvCxnSpPr/>
          <p:nvPr/>
        </p:nvCxnSpPr>
        <p:spPr>
          <a:xfrm rot="713808" flipV="1">
            <a:off x="1764364" y="3130097"/>
            <a:ext cx="2568235" cy="1509423"/>
          </a:xfrm>
          <a:prstGeom prst="straightConnector1">
            <a:avLst/>
          </a:prstGeom>
          <a:ln w="5715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Prostokąt 16"/>
          <p:cNvSpPr/>
          <p:nvPr/>
        </p:nvSpPr>
        <p:spPr>
          <a:xfrm rot="20533955">
            <a:off x="1460322" y="3342456"/>
            <a:ext cx="3356996" cy="369332"/>
          </a:xfrm>
          <a:prstGeom prst="rect">
            <a:avLst/>
          </a:prstGeom>
        </p:spPr>
        <p:txBody>
          <a:bodyPr wrap="square">
            <a:spAutoFit/>
          </a:bodyPr>
          <a:lstStyle/>
          <a:p>
            <a:r>
              <a:rPr lang="pl-PL" dirty="0"/>
              <a:t>2. Wyślij kolejkę obliczeń</a:t>
            </a:r>
            <a:endParaRPr lang="en-US" dirty="0"/>
          </a:p>
        </p:txBody>
      </p:sp>
      <p:pic>
        <p:nvPicPr>
          <p:cNvPr id="19"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7430" y="5370060"/>
            <a:ext cx="815562" cy="978674"/>
          </a:xfrm>
          <a:prstGeom prst="rect">
            <a:avLst/>
          </a:prstGeom>
        </p:spPr>
      </p:pic>
      <p:sp>
        <p:nvSpPr>
          <p:cNvPr id="20" name="Prostokąt 19"/>
          <p:cNvSpPr/>
          <p:nvPr/>
        </p:nvSpPr>
        <p:spPr>
          <a:xfrm rot="809686">
            <a:off x="1674473" y="5328986"/>
            <a:ext cx="3356996" cy="1107996"/>
          </a:xfrm>
          <a:prstGeom prst="rect">
            <a:avLst/>
          </a:prstGeom>
        </p:spPr>
        <p:txBody>
          <a:bodyPr wrap="square">
            <a:spAutoFit/>
          </a:bodyPr>
          <a:lstStyle/>
          <a:p>
            <a:r>
              <a:rPr lang="en-US" dirty="0"/>
              <a:t>3. </a:t>
            </a:r>
            <a:r>
              <a:rPr lang="pl-PL" dirty="0"/>
              <a:t>Utwórz węzły </a:t>
            </a:r>
            <a:endParaRPr lang="en-US" dirty="0"/>
          </a:p>
          <a:p>
            <a:r>
              <a:rPr lang="en-US" sz="1600" i="1" dirty="0"/>
              <a:t>(</a:t>
            </a:r>
            <a:r>
              <a:rPr lang="pl-PL" sz="1600" i="1" dirty="0"/>
              <a:t>uruchom skrypt</a:t>
            </a:r>
            <a:r>
              <a:rPr lang="en-US" sz="1600" i="1" dirty="0"/>
              <a:t> node-initialization </a:t>
            </a:r>
            <a:r>
              <a:rPr lang="pl-PL" sz="1600" i="1" dirty="0"/>
              <a:t>aby podłączyć dowolny komputer do klastra</a:t>
            </a:r>
            <a:r>
              <a:rPr lang="en-US" sz="1600" i="1" dirty="0"/>
              <a:t>)</a:t>
            </a:r>
          </a:p>
        </p:txBody>
      </p:sp>
      <p:cxnSp>
        <p:nvCxnSpPr>
          <p:cNvPr id="21" name="Łącznik prosty ze strzałką 20"/>
          <p:cNvCxnSpPr>
            <a:stCxn id="7" idx="3"/>
          </p:cNvCxnSpPr>
          <p:nvPr/>
        </p:nvCxnSpPr>
        <p:spPr>
          <a:xfrm>
            <a:off x="1493744" y="4881544"/>
            <a:ext cx="4326975" cy="985160"/>
          </a:xfrm>
          <a:prstGeom prst="straightConnector1">
            <a:avLst/>
          </a:prstGeom>
          <a:ln w="5715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54"/>
          <p:cNvSpPr txBox="1"/>
          <p:nvPr/>
        </p:nvSpPr>
        <p:spPr>
          <a:xfrm>
            <a:off x="5402528" y="6348734"/>
            <a:ext cx="2125856" cy="556547"/>
          </a:xfrm>
          <a:prstGeom prst="rect">
            <a:avLst/>
          </a:prstGeom>
          <a:noFill/>
        </p:spPr>
        <p:txBody>
          <a:bodyPr wrap="square" lIns="0" tIns="0" rIns="0" bIns="0" rtlCol="0" anchor="t">
            <a:noAutofit/>
          </a:bodyPr>
          <a:lstStyle/>
          <a:p>
            <a:pPr algn="ctr"/>
            <a:r>
              <a:rPr lang="en-US" sz="1500" b="1" dirty="0"/>
              <a:t>Node</a:t>
            </a:r>
            <a:r>
              <a:rPr lang="en-US" sz="1500" dirty="0"/>
              <a:t> – Linux Ubuntu</a:t>
            </a:r>
          </a:p>
          <a:p>
            <a:pPr algn="ctr"/>
            <a:r>
              <a:rPr lang="en-US" sz="1500" i="1" dirty="0"/>
              <a:t>(e.g. Amazon EC2 spot)</a:t>
            </a:r>
          </a:p>
        </p:txBody>
      </p:sp>
      <p:cxnSp>
        <p:nvCxnSpPr>
          <p:cNvPr id="32" name="Łącznik prosty ze strzałką 31"/>
          <p:cNvCxnSpPr/>
          <p:nvPr/>
        </p:nvCxnSpPr>
        <p:spPr>
          <a:xfrm flipV="1">
            <a:off x="6647968" y="3973897"/>
            <a:ext cx="0" cy="1303686"/>
          </a:xfrm>
          <a:prstGeom prst="straightConnector1">
            <a:avLst/>
          </a:prstGeom>
          <a:ln w="571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Prostokąt 37"/>
          <p:cNvSpPr/>
          <p:nvPr/>
        </p:nvSpPr>
        <p:spPr>
          <a:xfrm>
            <a:off x="6979860" y="4182047"/>
            <a:ext cx="2061109" cy="1754326"/>
          </a:xfrm>
          <a:prstGeom prst="rect">
            <a:avLst/>
          </a:prstGeom>
        </p:spPr>
        <p:txBody>
          <a:bodyPr wrap="square">
            <a:spAutoFit/>
          </a:bodyPr>
          <a:lstStyle/>
          <a:p>
            <a:r>
              <a:rPr lang="pl-PL" dirty="0"/>
              <a:t>4. Węzeł zaczyna odpytywać kolejkę klastra i przydzielać kolejne zadania w ramach kolejki</a:t>
            </a:r>
            <a:endParaRPr lang="en-US" dirty="0"/>
          </a:p>
        </p:txBody>
      </p:sp>
    </p:spTree>
    <p:extLst>
      <p:ext uri="{BB962C8B-B14F-4D97-AF65-F5344CB8AC3E}">
        <p14:creationId xmlns:p14="http://schemas.microsoft.com/office/powerpoint/2010/main" val="2994521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Struktura danych</a:t>
            </a:r>
            <a:endParaRPr lang="en-US" sz="2800" i="1" dirty="0"/>
          </a:p>
        </p:txBody>
      </p:sp>
      <p:sp>
        <p:nvSpPr>
          <p:cNvPr id="4" name="Prostokąt 3"/>
          <p:cNvSpPr/>
          <p:nvPr/>
        </p:nvSpPr>
        <p:spPr>
          <a:xfrm>
            <a:off x="862884" y="1815921"/>
            <a:ext cx="1944709"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cluster</a:t>
            </a:r>
          </a:p>
        </p:txBody>
      </p:sp>
      <p:sp>
        <p:nvSpPr>
          <p:cNvPr id="5" name="Prostokąt 4"/>
          <p:cNvSpPr/>
          <p:nvPr/>
        </p:nvSpPr>
        <p:spPr>
          <a:xfrm>
            <a:off x="6720618" y="1815921"/>
            <a:ext cx="1944709"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node</a:t>
            </a:r>
          </a:p>
        </p:txBody>
      </p:sp>
      <p:sp>
        <p:nvSpPr>
          <p:cNvPr id="6" name="Prostokąt 5"/>
          <p:cNvSpPr/>
          <p:nvPr/>
        </p:nvSpPr>
        <p:spPr>
          <a:xfrm>
            <a:off x="862883" y="5076422"/>
            <a:ext cx="1944709"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queue</a:t>
            </a:r>
          </a:p>
        </p:txBody>
      </p:sp>
      <p:sp>
        <p:nvSpPr>
          <p:cNvPr id="7" name="Prostokąt 6"/>
          <p:cNvSpPr/>
          <p:nvPr/>
        </p:nvSpPr>
        <p:spPr>
          <a:xfrm>
            <a:off x="6720618" y="5076422"/>
            <a:ext cx="1944709"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jobs</a:t>
            </a:r>
          </a:p>
        </p:txBody>
      </p:sp>
      <p:cxnSp>
        <p:nvCxnSpPr>
          <p:cNvPr id="9" name="Łącznik prosty ze strzałką 8"/>
          <p:cNvCxnSpPr>
            <a:stCxn id="5" idx="1"/>
            <a:endCxn id="4" idx="3"/>
          </p:cNvCxnSpPr>
          <p:nvPr/>
        </p:nvCxnSpPr>
        <p:spPr>
          <a:xfrm flipH="1">
            <a:off x="2807593" y="2273121"/>
            <a:ext cx="3913025" cy="0"/>
          </a:xfrm>
          <a:prstGeom prst="straightConnector1">
            <a:avLst/>
          </a:prstGeom>
          <a:ln w="57150">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a:stCxn id="4" idx="2"/>
            <a:endCxn id="6" idx="0"/>
          </p:cNvCxnSpPr>
          <p:nvPr/>
        </p:nvCxnSpPr>
        <p:spPr>
          <a:xfrm flipH="1">
            <a:off x="1835238" y="2730321"/>
            <a:ext cx="1" cy="2346101"/>
          </a:xfrm>
          <a:prstGeom prst="straightConnector1">
            <a:avLst/>
          </a:prstGeom>
          <a:ln w="57150">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a:endCxn id="7" idx="0"/>
          </p:cNvCxnSpPr>
          <p:nvPr/>
        </p:nvCxnSpPr>
        <p:spPr>
          <a:xfrm>
            <a:off x="7692973" y="2677732"/>
            <a:ext cx="0" cy="2398690"/>
          </a:xfrm>
          <a:prstGeom prst="straightConnector1">
            <a:avLst/>
          </a:prstGeom>
          <a:ln w="57150">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3761342" y="2239113"/>
            <a:ext cx="3040256" cy="646331"/>
          </a:xfrm>
          <a:prstGeom prst="rect">
            <a:avLst/>
          </a:prstGeom>
          <a:noFill/>
        </p:spPr>
        <p:txBody>
          <a:bodyPr wrap="none" rtlCol="0">
            <a:spAutoFit/>
          </a:bodyPr>
          <a:lstStyle/>
          <a:p>
            <a:pPr algn="ctr"/>
            <a:r>
              <a:rPr lang="en-US" dirty="0"/>
              <a:t>node executes a script</a:t>
            </a:r>
          </a:p>
          <a:p>
            <a:pPr algn="ctr"/>
            <a:r>
              <a:rPr lang="en-US" dirty="0"/>
              <a:t>to register itself in the cluster </a:t>
            </a:r>
          </a:p>
        </p:txBody>
      </p:sp>
      <p:sp>
        <p:nvSpPr>
          <p:cNvPr id="24" name="pole tekstowe 23"/>
          <p:cNvSpPr txBox="1"/>
          <p:nvPr/>
        </p:nvSpPr>
        <p:spPr>
          <a:xfrm>
            <a:off x="7692972" y="3164707"/>
            <a:ext cx="1148071" cy="1477328"/>
          </a:xfrm>
          <a:prstGeom prst="rect">
            <a:avLst/>
          </a:prstGeom>
          <a:noFill/>
        </p:spPr>
        <p:txBody>
          <a:bodyPr wrap="none" rtlCol="0">
            <a:spAutoFit/>
          </a:bodyPr>
          <a:lstStyle/>
          <a:p>
            <a:r>
              <a:rPr lang="en-US" dirty="0"/>
              <a:t>… and </a:t>
            </a:r>
          </a:p>
          <a:p>
            <a:r>
              <a:rPr lang="en-US" dirty="0"/>
              <a:t>executes</a:t>
            </a:r>
          </a:p>
          <a:p>
            <a:r>
              <a:rPr lang="en-US" dirty="0"/>
              <a:t>jobs</a:t>
            </a:r>
          </a:p>
          <a:p>
            <a:r>
              <a:rPr lang="en-US" dirty="0"/>
              <a:t>within</a:t>
            </a:r>
          </a:p>
          <a:p>
            <a:r>
              <a:rPr lang="en-US" dirty="0"/>
              <a:t>the queue</a:t>
            </a:r>
          </a:p>
        </p:txBody>
      </p:sp>
      <p:cxnSp>
        <p:nvCxnSpPr>
          <p:cNvPr id="25" name="Łącznik prosty ze strzałką 24"/>
          <p:cNvCxnSpPr>
            <a:stCxn id="5" idx="2"/>
            <a:endCxn id="6" idx="3"/>
          </p:cNvCxnSpPr>
          <p:nvPr/>
        </p:nvCxnSpPr>
        <p:spPr>
          <a:xfrm flipH="1">
            <a:off x="2807592" y="2730321"/>
            <a:ext cx="4885381" cy="2803301"/>
          </a:xfrm>
          <a:prstGeom prst="straightConnector1">
            <a:avLst/>
          </a:prstGeom>
          <a:ln w="57150">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8" name="Prostokąt 27"/>
          <p:cNvSpPr/>
          <p:nvPr/>
        </p:nvSpPr>
        <p:spPr>
          <a:xfrm rot="19820147">
            <a:off x="3583923" y="3393310"/>
            <a:ext cx="4386050" cy="369332"/>
          </a:xfrm>
          <a:prstGeom prst="rect">
            <a:avLst/>
          </a:prstGeom>
        </p:spPr>
        <p:txBody>
          <a:bodyPr wrap="square">
            <a:spAutoFit/>
          </a:bodyPr>
          <a:lstStyle/>
          <a:p>
            <a:r>
              <a:rPr lang="en-US" dirty="0"/>
              <a:t>polls new queues from the cluster …</a:t>
            </a:r>
          </a:p>
        </p:txBody>
      </p:sp>
      <p:cxnSp>
        <p:nvCxnSpPr>
          <p:cNvPr id="29" name="Łącznik prosty ze strzałką 28"/>
          <p:cNvCxnSpPr>
            <a:stCxn id="6" idx="3"/>
            <a:endCxn id="7" idx="1"/>
          </p:cNvCxnSpPr>
          <p:nvPr/>
        </p:nvCxnSpPr>
        <p:spPr>
          <a:xfrm>
            <a:off x="2807592" y="5533622"/>
            <a:ext cx="3913026" cy="0"/>
          </a:xfrm>
          <a:prstGeom prst="straightConnector1">
            <a:avLst/>
          </a:prstGeom>
          <a:ln w="57150">
            <a:prstDash val="sysDash"/>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807591" y="5533622"/>
            <a:ext cx="3105274" cy="646331"/>
          </a:xfrm>
          <a:prstGeom prst="rect">
            <a:avLst/>
          </a:prstGeom>
          <a:noFill/>
        </p:spPr>
        <p:txBody>
          <a:bodyPr wrap="none" rtlCol="0">
            <a:spAutoFit/>
          </a:bodyPr>
          <a:lstStyle/>
          <a:p>
            <a:r>
              <a:rPr lang="en-US" dirty="0"/>
              <a:t>determines the number of jobs</a:t>
            </a:r>
          </a:p>
          <a:p>
            <a:r>
              <a:rPr lang="en-US" dirty="0"/>
              <a:t>via </a:t>
            </a:r>
            <a:r>
              <a:rPr lang="en-US" i="1" dirty="0"/>
              <a:t>min_jobid</a:t>
            </a:r>
            <a:r>
              <a:rPr lang="en-US" dirty="0"/>
              <a:t> and </a:t>
            </a:r>
            <a:r>
              <a:rPr lang="en-US" i="1" dirty="0"/>
              <a:t>max_jobid</a:t>
            </a:r>
          </a:p>
        </p:txBody>
      </p:sp>
    </p:spTree>
    <p:extLst>
      <p:ext uri="{BB962C8B-B14F-4D97-AF65-F5344CB8AC3E}">
        <p14:creationId xmlns:p14="http://schemas.microsoft.com/office/powerpoint/2010/main" val="243189565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en-US" noProof="1"/>
              <a:t>Podsumowanie</a:t>
            </a:r>
          </a:p>
        </p:txBody>
      </p:sp>
      <p:sp>
        <p:nvSpPr>
          <p:cNvPr id="6" name="Symbol zastępczy tekstu 5"/>
          <p:cNvSpPr>
            <a:spLocks noGrp="1"/>
          </p:cNvSpPr>
          <p:nvPr>
            <p:ph type="body" idx="1"/>
          </p:nvPr>
        </p:nvSpPr>
        <p:spPr/>
        <p:txBody>
          <a:bodyPr/>
          <a:lstStyle/>
          <a:p>
            <a:endParaRPr lang="en-US"/>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217</a:t>
            </a:fld>
            <a:endParaRPr lang="en-GB" dirty="0"/>
          </a:p>
        </p:txBody>
      </p:sp>
    </p:spTree>
    <p:extLst>
      <p:ext uri="{BB962C8B-B14F-4D97-AF65-F5344CB8AC3E}">
        <p14:creationId xmlns:p14="http://schemas.microsoft.com/office/powerpoint/2010/main" val="421593141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Zasady zaliczeń</a:t>
            </a:r>
          </a:p>
        </p:txBody>
      </p:sp>
      <p:sp>
        <p:nvSpPr>
          <p:cNvPr id="3" name="Symbol zastępczy zawartości 2"/>
          <p:cNvSpPr>
            <a:spLocks noGrp="1"/>
          </p:cNvSpPr>
          <p:nvPr>
            <p:ph sz="quarter" idx="1"/>
          </p:nvPr>
        </p:nvSpPr>
        <p:spPr/>
        <p:txBody>
          <a:bodyPr>
            <a:normAutofit fontScale="92500" lnSpcReduction="10000"/>
          </a:bodyPr>
          <a:lstStyle/>
          <a:p>
            <a:r>
              <a:rPr lang="en-US" noProof="1"/>
              <a:t>Projekt grupowy (2-</a:t>
            </a:r>
            <a:r>
              <a:rPr lang="pl-PL" noProof="1"/>
              <a:t>3</a:t>
            </a:r>
            <a:r>
              <a:rPr lang="en-US" noProof="1"/>
              <a:t> os</a:t>
            </a:r>
            <a:r>
              <a:rPr lang="pl-PL" noProof="1"/>
              <a:t>oby</a:t>
            </a:r>
            <a:r>
              <a:rPr lang="en-US" noProof="1"/>
              <a:t>)</a:t>
            </a:r>
          </a:p>
          <a:p>
            <a:r>
              <a:rPr lang="en-US" noProof="1"/>
              <a:t>Stworzyć model symulacyjny</a:t>
            </a:r>
            <a:r>
              <a:rPr lang="pl-PL" noProof="1"/>
              <a:t>/eksploracje danych</a:t>
            </a:r>
            <a:r>
              <a:rPr lang="en-US" noProof="1"/>
              <a:t> w języku Python rozwiązujący problem biznesowy/analityczny</a:t>
            </a:r>
          </a:p>
          <a:p>
            <a:pPr lvl="1"/>
            <a:r>
              <a:rPr lang="en-US" noProof="1"/>
              <a:t>dopuszczalne jest rozszerzenie modeli z zajęć</a:t>
            </a:r>
          </a:p>
          <a:p>
            <a:r>
              <a:rPr lang="en-US" noProof="1"/>
              <a:t>Forma przekazania projektu</a:t>
            </a:r>
          </a:p>
          <a:p>
            <a:pPr lvl="1"/>
            <a:r>
              <a:rPr lang="en-US" noProof="1"/>
              <a:t>Kod źródłowy modelu</a:t>
            </a:r>
          </a:p>
          <a:p>
            <a:pPr lvl="1"/>
            <a:r>
              <a:rPr lang="en-US" noProof="1"/>
              <a:t>Raport z wynikami symulacji </a:t>
            </a:r>
            <a:r>
              <a:rPr lang="pl-PL" noProof="1"/>
              <a:t>/ analiz (Word albo PDF albo Jupyter notebook)</a:t>
            </a:r>
          </a:p>
          <a:p>
            <a:pPr lvl="1"/>
            <a:endParaRPr lang="pl-PL" noProof="1"/>
          </a:p>
          <a:p>
            <a:pPr marL="319087" lvl="1" indent="0">
              <a:buNone/>
            </a:pPr>
            <a:r>
              <a:rPr lang="pl-PL" noProof="1"/>
              <a:t>5-7 stron</a:t>
            </a:r>
          </a:p>
          <a:p>
            <a:pPr marL="319087" lvl="1" indent="0">
              <a:buNone/>
            </a:pPr>
            <a:r>
              <a:rPr lang="pl-PL" noProof="1"/>
              <a:t>Termin: 20 </a:t>
            </a:r>
            <a:r>
              <a:rPr lang="en-US" noProof="1"/>
              <a:t>grudnia</a:t>
            </a:r>
            <a:r>
              <a:rPr lang="pl-PL" noProof="1"/>
              <a:t> 202</a:t>
            </a:r>
            <a:r>
              <a:rPr lang="en-US" noProof="1"/>
              <a:t>2</a:t>
            </a:r>
            <a:endParaRPr lang="pl-PL" noProof="1"/>
          </a:p>
          <a:p>
            <a:pPr marL="319087" lvl="1" indent="0">
              <a:buNone/>
            </a:pPr>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218</a:t>
            </a:fld>
            <a:endParaRPr lang="en-GB" dirty="0"/>
          </a:p>
        </p:txBody>
      </p:sp>
    </p:spTree>
    <p:extLst>
      <p:ext uri="{BB962C8B-B14F-4D97-AF65-F5344CB8AC3E}">
        <p14:creationId xmlns:p14="http://schemas.microsoft.com/office/powerpoint/2010/main" val="8489742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3695" y="224645"/>
            <a:ext cx="5876610" cy="1146956"/>
          </a:xfrm>
        </p:spPr>
        <p:txBody>
          <a:bodyPr>
            <a:normAutofit fontScale="90000"/>
          </a:bodyPr>
          <a:lstStyle/>
          <a:p>
            <a:r>
              <a:rPr lang="pl-PL" dirty="0"/>
              <a:t>Przykładowy układ raportu </a:t>
            </a:r>
            <a:br>
              <a:rPr lang="pl-PL" dirty="0"/>
            </a:br>
            <a:r>
              <a:rPr lang="pl-PL" dirty="0"/>
              <a:t>(z symulacji)</a:t>
            </a:r>
            <a:endParaRPr lang="en-US" dirty="0"/>
          </a:p>
        </p:txBody>
      </p:sp>
      <p:sp>
        <p:nvSpPr>
          <p:cNvPr id="9" name="Content Placeholder 8"/>
          <p:cNvSpPr>
            <a:spLocks noGrp="1"/>
          </p:cNvSpPr>
          <p:nvPr>
            <p:ph idx="1"/>
          </p:nvPr>
        </p:nvSpPr>
        <p:spPr/>
        <p:txBody>
          <a:bodyPr>
            <a:normAutofit fontScale="92500"/>
          </a:bodyPr>
          <a:lstStyle/>
          <a:p>
            <a:pPr marL="457200" indent="-457200">
              <a:buAutoNum type="arabicPeriod"/>
            </a:pPr>
            <a:r>
              <a:rPr lang="pl-PL" u="sng" dirty="0"/>
              <a:t>Strona tytułowa</a:t>
            </a:r>
            <a:endParaRPr lang="pl-PL" dirty="0"/>
          </a:p>
          <a:p>
            <a:pPr marL="0" indent="0">
              <a:buNone/>
            </a:pPr>
            <a:r>
              <a:rPr lang="pl-PL" dirty="0"/>
              <a:t>2. </a:t>
            </a:r>
            <a:r>
              <a:rPr lang="pl-PL" u="sng" dirty="0"/>
              <a:t>Podsumowanie:</a:t>
            </a:r>
            <a:r>
              <a:rPr lang="pl-PL" dirty="0"/>
              <a:t> (tzw. </a:t>
            </a:r>
            <a:r>
              <a:rPr lang="pl-PL" i="1" dirty="0" err="1"/>
              <a:t>executive</a:t>
            </a:r>
            <a:r>
              <a:rPr lang="pl-PL" i="1" dirty="0"/>
              <a:t> </a:t>
            </a:r>
            <a:r>
              <a:rPr lang="pl-PL" i="1" dirty="0" err="1"/>
              <a:t>summary</a:t>
            </a:r>
            <a:r>
              <a:rPr lang="pl-PL" dirty="0"/>
              <a:t>) Wskazanie głównych wyników (również liczbowych) i wniosków z raportu – propozycji rozwiązania problemu wraz z krótkim uzasadnieniem. W podsumowaniu powinno używać się łatwego słownictwa nie zawierającego żargonu technicznego. </a:t>
            </a:r>
          </a:p>
          <a:p>
            <a:pPr marL="0" indent="0">
              <a:buNone/>
            </a:pPr>
            <a:r>
              <a:rPr lang="pl-PL" dirty="0"/>
              <a:t>3. </a:t>
            </a:r>
            <a:r>
              <a:rPr lang="pl-PL" u="sng" dirty="0"/>
              <a:t>Opis organizacji: </a:t>
            </a:r>
            <a:r>
              <a:rPr lang="pl-PL" dirty="0"/>
              <a:t>Podsumowanie rodzaju działalności organizacji, rodzaj produktów/usług oferowanych klientom, wielkość organizacji, rodzaj rynku (monopol, doskonała konkurencja itp.), główni konkurenci. </a:t>
            </a:r>
          </a:p>
        </p:txBody>
      </p:sp>
      <p:sp>
        <p:nvSpPr>
          <p:cNvPr id="6" name="Symbol zastępczy numeru slajdu 3"/>
          <p:cNvSpPr>
            <a:spLocks noGrp="1"/>
          </p:cNvSpPr>
          <p:nvPr>
            <p:ph type="sldNum" sz="quarter" idx="10"/>
          </p:nvPr>
        </p:nvSpPr>
        <p:spPr>
          <a:xfrm>
            <a:off x="146304" y="6210300"/>
            <a:ext cx="457200" cy="457200"/>
          </a:xfrm>
        </p:spPr>
        <p:txBody>
          <a:bodyPr/>
          <a:lstStyle/>
          <a:p>
            <a:fld id="{DCB6F979-1682-4FAD-969F-D0E2E534A1AB}" type="slidenum">
              <a:rPr lang="en-GB" smtClean="0"/>
              <a:pPr/>
              <a:t>219</a:t>
            </a:fld>
            <a:endParaRPr lang="en-GB" dirty="0"/>
          </a:p>
        </p:txBody>
      </p:sp>
    </p:spTree>
    <p:extLst>
      <p:ext uri="{BB962C8B-B14F-4D97-AF65-F5344CB8AC3E}">
        <p14:creationId xmlns:p14="http://schemas.microsoft.com/office/powerpoint/2010/main" val="123717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Spyder IDE - przydatne skróty</a:t>
            </a:r>
          </a:p>
        </p:txBody>
      </p:sp>
      <p:sp>
        <p:nvSpPr>
          <p:cNvPr id="3" name="Symbol zastępczy zawartości 2"/>
          <p:cNvSpPr>
            <a:spLocks noGrp="1"/>
          </p:cNvSpPr>
          <p:nvPr>
            <p:ph sz="quarter" idx="1"/>
          </p:nvPr>
        </p:nvSpPr>
        <p:spPr/>
        <p:txBody>
          <a:bodyPr>
            <a:normAutofit/>
          </a:bodyPr>
          <a:lstStyle/>
          <a:p>
            <a:pPr marL="514350" indent="-514350">
              <a:buFont typeface="+mj-lt"/>
              <a:buAutoNum type="arabicPeriod"/>
            </a:pPr>
            <a:r>
              <a:rPr lang="en-US" sz="2800" noProof="1"/>
              <a:t>Działają skróty znane z innych edytorów tekstowych na platformie Windows (Ctrl+C, Ctrl+V, Ctrl X, Ctrl+S, Ctrl+O)</a:t>
            </a:r>
          </a:p>
          <a:p>
            <a:pPr marL="514350" indent="-514350">
              <a:buFont typeface="+mj-lt"/>
              <a:buAutoNum type="arabicPeriod"/>
            </a:pPr>
            <a:r>
              <a:rPr lang="en-US" sz="2800" noProof="1"/>
              <a:t>TAB na zaznaczonym tekście powoduje zwiększenie poziomu wcięcia</a:t>
            </a:r>
          </a:p>
          <a:p>
            <a:pPr marL="514350" indent="-514350">
              <a:buFont typeface="+mj-lt"/>
              <a:buAutoNum type="arabicPeriod"/>
            </a:pPr>
            <a:r>
              <a:rPr lang="en-US" sz="2800" noProof="1"/>
              <a:t>Ctrl + przycisk myszy - przenosi do definicji wybranego elementu</a:t>
            </a:r>
          </a:p>
          <a:p>
            <a:pPr marL="514350" indent="-514350">
              <a:buFont typeface="+mj-lt"/>
              <a:buAutoNum type="arabicPeriod"/>
            </a:pPr>
            <a:r>
              <a:rPr lang="en-US" sz="2800" noProof="1"/>
              <a:t>Ctrl + I - pokazuje pomoc dla wybranego elementu</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22</a:t>
            </a:fld>
            <a:endParaRPr lang="en-GB" dirty="0"/>
          </a:p>
        </p:txBody>
      </p:sp>
    </p:spTree>
    <p:extLst>
      <p:ext uri="{BB962C8B-B14F-4D97-AF65-F5344CB8AC3E}">
        <p14:creationId xmlns:p14="http://schemas.microsoft.com/office/powerpoint/2010/main" val="11605172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3696" y="531478"/>
            <a:ext cx="5876610" cy="397545"/>
          </a:xfrm>
        </p:spPr>
        <p:txBody>
          <a:bodyPr>
            <a:normAutofit fontScale="90000"/>
          </a:bodyPr>
          <a:lstStyle/>
          <a:p>
            <a:r>
              <a:rPr lang="pl-PL" dirty="0"/>
              <a:t>Układ raportu</a:t>
            </a:r>
            <a:endParaRPr lang="en-US" dirty="0"/>
          </a:p>
        </p:txBody>
      </p:sp>
      <p:sp>
        <p:nvSpPr>
          <p:cNvPr id="9" name="Content Placeholder 8"/>
          <p:cNvSpPr>
            <a:spLocks noGrp="1"/>
          </p:cNvSpPr>
          <p:nvPr>
            <p:ph idx="1"/>
          </p:nvPr>
        </p:nvSpPr>
        <p:spPr/>
        <p:txBody>
          <a:bodyPr>
            <a:normAutofit fontScale="85000" lnSpcReduction="20000"/>
          </a:bodyPr>
          <a:lstStyle/>
          <a:p>
            <a:pPr marL="0" indent="0">
              <a:buNone/>
            </a:pPr>
            <a:r>
              <a:rPr lang="pl-PL" dirty="0"/>
              <a:t>4. </a:t>
            </a:r>
            <a:r>
              <a:rPr lang="pl-PL" u="sng" dirty="0"/>
              <a:t>Opis problemu, który ma być analizowany metodą symulacyjną albo analizy danych</a:t>
            </a:r>
            <a:r>
              <a:rPr lang="pl-PL" dirty="0"/>
              <a:t>:</a:t>
            </a:r>
          </a:p>
          <a:p>
            <a:r>
              <a:rPr lang="pl-PL" dirty="0"/>
              <a:t>jaka decyzja jest rozważana? </a:t>
            </a:r>
          </a:p>
          <a:p>
            <a:r>
              <a:rPr lang="pl-PL" dirty="0"/>
              <a:t>jaki jest zbiór decyzji dopuszczalnych (ograniczenie budżetowe, dostępne zasoby, dostępne opcje)?</a:t>
            </a:r>
          </a:p>
          <a:p>
            <a:r>
              <a:rPr lang="pl-PL" dirty="0"/>
              <a:t>jak są oceniane skutki decyzji (zysk, ryzyko)?</a:t>
            </a:r>
          </a:p>
          <a:p>
            <a:r>
              <a:rPr lang="pl-PL" dirty="0"/>
              <a:t>w jaki sposób zostanie dokonany?</a:t>
            </a:r>
          </a:p>
          <a:p>
            <a:r>
              <a:rPr lang="pl-PL" dirty="0"/>
              <a:t>jakie przyjęto założenia/uproszczenia i jakie są ograniczenia przyjętej analizy?</a:t>
            </a:r>
          </a:p>
          <a:p>
            <a:r>
              <a:rPr lang="pl-PL" dirty="0"/>
              <a:t>jakie są dostępne dane</a:t>
            </a:r>
            <a:br>
              <a:rPr lang="pl-PL" dirty="0"/>
            </a:br>
            <a:endParaRPr lang="pl-PL" dirty="0"/>
          </a:p>
          <a:p>
            <a:pPr marL="0" indent="0">
              <a:buNone/>
            </a:pPr>
            <a:r>
              <a:rPr lang="pl-PL" dirty="0"/>
              <a:t>5. </a:t>
            </a:r>
            <a:r>
              <a:rPr lang="pl-PL" u="sng" dirty="0"/>
              <a:t>Wyniki analizy </a:t>
            </a:r>
            <a:r>
              <a:rPr lang="pl-PL" dirty="0"/>
              <a:t>: Liczby wraz z ich interpretacją. Czy rozwiązanie jest akceptowalne? Czy może być wdrożone w praktyce? Czy wynik jest zgodny z intuicj</a:t>
            </a:r>
            <a:r>
              <a:rPr lang="pl-PL" i="1" dirty="0"/>
              <a:t>ą</a:t>
            </a:r>
            <a:r>
              <a:rPr lang="pl-PL" dirty="0"/>
              <a:t>? . </a:t>
            </a:r>
          </a:p>
        </p:txBody>
      </p:sp>
      <p:sp>
        <p:nvSpPr>
          <p:cNvPr id="6" name="Symbol zastępczy numeru slajdu 3"/>
          <p:cNvSpPr>
            <a:spLocks noGrp="1"/>
          </p:cNvSpPr>
          <p:nvPr>
            <p:ph type="sldNum" sz="quarter" idx="10"/>
          </p:nvPr>
        </p:nvSpPr>
        <p:spPr>
          <a:xfrm>
            <a:off x="146304" y="6210300"/>
            <a:ext cx="457200" cy="457200"/>
          </a:xfrm>
        </p:spPr>
        <p:txBody>
          <a:bodyPr/>
          <a:lstStyle/>
          <a:p>
            <a:fld id="{DCB6F979-1682-4FAD-969F-D0E2E534A1AB}" type="slidenum">
              <a:rPr lang="en-GB" smtClean="0"/>
              <a:pPr/>
              <a:t>220</a:t>
            </a:fld>
            <a:endParaRPr lang="en-GB" dirty="0"/>
          </a:p>
        </p:txBody>
      </p:sp>
    </p:spTree>
    <p:extLst>
      <p:ext uri="{BB962C8B-B14F-4D97-AF65-F5344CB8AC3E}">
        <p14:creationId xmlns:p14="http://schemas.microsoft.com/office/powerpoint/2010/main" val="16628509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3696" y="531478"/>
            <a:ext cx="5876610" cy="397545"/>
          </a:xfrm>
        </p:spPr>
        <p:txBody>
          <a:bodyPr>
            <a:normAutofit fontScale="90000"/>
          </a:bodyPr>
          <a:lstStyle/>
          <a:p>
            <a:r>
              <a:rPr lang="pl-PL" dirty="0"/>
              <a:t>Układ raportu</a:t>
            </a:r>
            <a:endParaRPr lang="en-US" dirty="0"/>
          </a:p>
        </p:txBody>
      </p:sp>
      <p:sp>
        <p:nvSpPr>
          <p:cNvPr id="9" name="Content Placeholder 8"/>
          <p:cNvSpPr>
            <a:spLocks noGrp="1"/>
          </p:cNvSpPr>
          <p:nvPr>
            <p:ph idx="1"/>
          </p:nvPr>
        </p:nvSpPr>
        <p:spPr>
          <a:xfrm>
            <a:off x="304799" y="990600"/>
            <a:ext cx="8684821" cy="5410200"/>
          </a:xfrm>
        </p:spPr>
        <p:txBody>
          <a:bodyPr>
            <a:normAutofit/>
          </a:bodyPr>
          <a:lstStyle/>
          <a:p>
            <a:pPr marL="0" indent="0">
              <a:buNone/>
            </a:pPr>
            <a:r>
              <a:rPr lang="pl-PL" sz="2400" dirty="0"/>
              <a:t>6. </a:t>
            </a:r>
            <a:r>
              <a:rPr lang="pl-PL" sz="2400" u="sng" dirty="0"/>
              <a:t>Analiza wrażliwości </a:t>
            </a:r>
            <a:r>
              <a:rPr lang="pl-PL" sz="2400" dirty="0"/>
              <a:t>: zmiana parametrów a rozwiązanie optymalne (RO)</a:t>
            </a:r>
          </a:p>
          <a:p>
            <a:r>
              <a:rPr lang="pl-PL" sz="2400" dirty="0"/>
              <a:t>czy zmiana parametru (np. wzrost ceny produktu o 5% / wzrost wynagrodzenia godzinowego ) spowoduje zmianę R.O., czy ciągle ono pozostanie takie samo? </a:t>
            </a:r>
          </a:p>
          <a:p>
            <a:r>
              <a:rPr lang="pl-PL" sz="2400" dirty="0"/>
              <a:t>o ile musi zmienić się parametr (np. cena produktu / wynagrodzenie pracownika) żeby R.O. uległo zmianie? </a:t>
            </a:r>
          </a:p>
          <a:p>
            <a:r>
              <a:rPr lang="pl-PL" sz="2400" dirty="0"/>
              <a:t>Opcjonalnie meta-model tłumaczący zachowanie modelu symulacyjnego</a:t>
            </a:r>
          </a:p>
          <a:p>
            <a:pPr marL="0" indent="0">
              <a:buNone/>
            </a:pPr>
            <a:endParaRPr lang="pl-PL" sz="2400" dirty="0"/>
          </a:p>
          <a:p>
            <a:pPr marL="0" indent="0">
              <a:buNone/>
            </a:pPr>
            <a:r>
              <a:rPr lang="pl-PL" sz="2400" dirty="0"/>
              <a:t>7. </a:t>
            </a:r>
            <a:r>
              <a:rPr lang="pl-PL" sz="2400" u="sng" dirty="0"/>
              <a:t>Wnioski i zalecenia </a:t>
            </a:r>
            <a:r>
              <a:rPr lang="pl-PL" sz="2400" dirty="0"/>
              <a:t>: Jak wyniki analizy mogą usprawnić działanie organizacji. </a:t>
            </a:r>
          </a:p>
        </p:txBody>
      </p:sp>
      <p:sp>
        <p:nvSpPr>
          <p:cNvPr id="6" name="Symbol zastępczy numeru slajdu 3"/>
          <p:cNvSpPr>
            <a:spLocks noGrp="1"/>
          </p:cNvSpPr>
          <p:nvPr>
            <p:ph type="sldNum" sz="quarter" idx="10"/>
          </p:nvPr>
        </p:nvSpPr>
        <p:spPr>
          <a:xfrm>
            <a:off x="146304" y="6210300"/>
            <a:ext cx="457200" cy="457200"/>
          </a:xfrm>
        </p:spPr>
        <p:txBody>
          <a:bodyPr/>
          <a:lstStyle/>
          <a:p>
            <a:fld id="{DCB6F979-1682-4FAD-969F-D0E2E534A1AB}" type="slidenum">
              <a:rPr lang="en-GB" smtClean="0"/>
              <a:pPr/>
              <a:t>221</a:t>
            </a:fld>
            <a:endParaRPr lang="en-GB" dirty="0"/>
          </a:p>
        </p:txBody>
      </p:sp>
    </p:spTree>
    <p:extLst>
      <p:ext uri="{BB962C8B-B14F-4D97-AF65-F5344CB8AC3E}">
        <p14:creationId xmlns:p14="http://schemas.microsoft.com/office/powerpoint/2010/main" val="253648032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Literatura</a:t>
            </a:r>
          </a:p>
        </p:txBody>
      </p:sp>
      <p:sp>
        <p:nvSpPr>
          <p:cNvPr id="3" name="Content Placeholder 2"/>
          <p:cNvSpPr>
            <a:spLocks noGrp="1"/>
          </p:cNvSpPr>
          <p:nvPr>
            <p:ph sz="quarter" idx="1"/>
          </p:nvPr>
        </p:nvSpPr>
        <p:spPr/>
        <p:txBody>
          <a:bodyPr>
            <a:normAutofit fontScale="85000" lnSpcReduction="20000"/>
          </a:bodyPr>
          <a:lstStyle/>
          <a:p>
            <a:r>
              <a:rPr lang="en-US" noProof="1"/>
              <a:t>Python</a:t>
            </a:r>
          </a:p>
          <a:p>
            <a:pPr lvl="1"/>
            <a:r>
              <a:rPr lang="pl-PL" noProof="1">
                <a:solidFill>
                  <a:srgbClr val="0070C0"/>
                </a:solidFill>
                <a:latin typeface="Arial Narrow" panose="020B0606020202030204" pitchFamily="34" charset="0"/>
              </a:rPr>
              <a:t>https://en.wikibooks.org/wiki/Non-Programmer%27s_Tutorial_for_Python_3</a:t>
            </a:r>
          </a:p>
          <a:p>
            <a:pPr lvl="1"/>
            <a:r>
              <a:rPr lang="en-US" noProof="1">
                <a:solidFill>
                  <a:srgbClr val="0070C0"/>
                </a:solidFill>
                <a:latin typeface="Arial Narrow" panose="020B0606020202030204" pitchFamily="34" charset="0"/>
              </a:rPr>
              <a:t>https://docs.python.org/3/tutorial/</a:t>
            </a:r>
            <a:endParaRPr lang="en-US" noProof="1"/>
          </a:p>
          <a:p>
            <a:r>
              <a:rPr lang="en-US" noProof="1"/>
              <a:t>Machine Learning</a:t>
            </a:r>
          </a:p>
          <a:p>
            <a:pPr lvl="1"/>
            <a:r>
              <a:rPr lang="en-US" dirty="0" err="1"/>
              <a:t>Raschka</a:t>
            </a:r>
            <a:r>
              <a:rPr lang="en-US" dirty="0"/>
              <a:t>, S. (2015). Python machine learning 2</a:t>
            </a:r>
            <a:r>
              <a:rPr lang="en-US" baseline="30000" dirty="0"/>
              <a:t>nd</a:t>
            </a:r>
            <a:r>
              <a:rPr lang="en-US" dirty="0"/>
              <a:t> edition. </a:t>
            </a:r>
            <a:r>
              <a:rPr lang="en-US" dirty="0" err="1"/>
              <a:t>Packt</a:t>
            </a:r>
            <a:r>
              <a:rPr lang="en-US" dirty="0"/>
              <a:t> Publishing</a:t>
            </a:r>
          </a:p>
          <a:p>
            <a:pPr lvl="2"/>
            <a:r>
              <a:rPr lang="en-US" b="1" dirty="0"/>
              <a:t>https://github.com/rasbt/python-machine-learning-book-2nd-edition/</a:t>
            </a:r>
          </a:p>
          <a:p>
            <a:pPr lvl="1"/>
            <a:r>
              <a:rPr lang="en-US" dirty="0" err="1"/>
              <a:t>Ryza</a:t>
            </a:r>
            <a:r>
              <a:rPr lang="en-US" dirty="0"/>
              <a:t>, S., </a:t>
            </a:r>
            <a:r>
              <a:rPr lang="en-US" dirty="0" err="1"/>
              <a:t>Laserson</a:t>
            </a:r>
            <a:r>
              <a:rPr lang="en-US" dirty="0"/>
              <a:t>, U., Owen, S., &amp; Wills, J. (2017). </a:t>
            </a:r>
            <a:r>
              <a:rPr lang="en-US" i="1" dirty="0"/>
              <a:t>Advanced analytics with spark: patterns for learning from data at scale</a:t>
            </a:r>
            <a:r>
              <a:rPr lang="en-US" dirty="0"/>
              <a:t>, O'Reilly</a:t>
            </a:r>
          </a:p>
          <a:p>
            <a:r>
              <a:rPr lang="en-US" noProof="1"/>
              <a:t>Teoria symulacji</a:t>
            </a:r>
          </a:p>
          <a:p>
            <a:pPr lvl="1"/>
            <a:r>
              <a:rPr lang="en-US" i="1" noProof="1"/>
              <a:t>Simulation Modeling and Analysis</a:t>
            </a:r>
            <a:r>
              <a:rPr lang="en-US" noProof="1"/>
              <a:t>, Fourth Edition</a:t>
            </a:r>
            <a:br>
              <a:rPr lang="en-US" noProof="1"/>
            </a:br>
            <a:r>
              <a:rPr lang="en-US" noProof="1"/>
              <a:t>A. M. Law, McGraw-Hill, 2007 </a:t>
            </a:r>
          </a:p>
          <a:p>
            <a:pPr lvl="1"/>
            <a:r>
              <a:rPr lang="en-US" noProof="1"/>
              <a:t>Simulation for the Social Scientist, </a:t>
            </a:r>
            <a:r>
              <a:rPr lang="en-US" noProof="1">
                <a:solidFill>
                  <a:schemeClr val="accent4">
                    <a:lumMod val="75000"/>
                  </a:schemeClr>
                </a:solidFill>
              </a:rPr>
              <a:t>Gilbert i Troitzsch, Springer, 2005</a:t>
            </a:r>
            <a:endParaRPr lang="en-US" noProof="1"/>
          </a:p>
          <a:p>
            <a:endParaRPr lang="en-US" noProof="1"/>
          </a:p>
          <a:p>
            <a:endParaRPr lang="en-US" noProof="1"/>
          </a:p>
        </p:txBody>
      </p:sp>
      <p:sp>
        <p:nvSpPr>
          <p:cNvPr id="4" name="Slide Number Placeholder 3"/>
          <p:cNvSpPr>
            <a:spLocks noGrp="1"/>
          </p:cNvSpPr>
          <p:nvPr>
            <p:ph type="sldNum" sz="quarter" idx="10"/>
          </p:nvPr>
        </p:nvSpPr>
        <p:spPr/>
        <p:txBody>
          <a:bodyPr/>
          <a:lstStyle/>
          <a:p>
            <a:fld id="{DCB6F979-1682-4FAD-969F-D0E2E534A1AB}" type="slidenum">
              <a:rPr lang="en-GB" smtClean="0"/>
              <a:pPr/>
              <a:t>222</a:t>
            </a:fld>
            <a:endParaRPr lang="en-GB" dirty="0"/>
          </a:p>
        </p:txBody>
      </p:sp>
    </p:spTree>
    <p:extLst>
      <p:ext uri="{BB962C8B-B14F-4D97-AF65-F5344CB8AC3E}">
        <p14:creationId xmlns:p14="http://schemas.microsoft.com/office/powerpoint/2010/main" val="67184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Konsola języka Python</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23</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800704" cy="406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sz="quarter" idx="1"/>
          </p:nvPr>
        </p:nvSpPr>
        <p:spPr>
          <a:xfrm>
            <a:off x="431540" y="1304764"/>
            <a:ext cx="8692692" cy="4572000"/>
          </a:xfrm>
        </p:spPr>
        <p:txBody>
          <a:bodyPr>
            <a:normAutofit/>
          </a:bodyPr>
          <a:lstStyle/>
          <a:p>
            <a:r>
              <a:rPr lang="en-US" noProof="1"/>
              <a:t>... umożliwia interaktywną pracę w trybie "kalkulatora"</a:t>
            </a:r>
          </a:p>
        </p:txBody>
      </p:sp>
    </p:spTree>
    <p:extLst>
      <p:ext uri="{BB962C8B-B14F-4D97-AF65-F5344CB8AC3E}">
        <p14:creationId xmlns:p14="http://schemas.microsoft.com/office/powerpoint/2010/main" val="414289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Konsola IPython </a:t>
            </a:r>
            <a:br>
              <a:rPr lang="en-US" noProof="1"/>
            </a:br>
            <a:r>
              <a:rPr lang="en-US" noProof="1"/>
              <a:t>(interactive Python)</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24</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1520129"/>
            <a:ext cx="6684801" cy="513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096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err="1"/>
              <a:t>Jupyter</a:t>
            </a:r>
            <a:r>
              <a:rPr lang="en-US" dirty="0"/>
              <a:t> – a web browser based IDE </a:t>
            </a:r>
          </a:p>
        </p:txBody>
      </p:sp>
      <p:sp>
        <p:nvSpPr>
          <p:cNvPr id="3" name="Symbol zastępczy zawartości 2"/>
          <p:cNvSpPr>
            <a:spLocks noGrp="1"/>
          </p:cNvSpPr>
          <p:nvPr>
            <p:ph sz="quarter" idx="1"/>
          </p:nvPr>
        </p:nvSpPr>
        <p:spPr>
          <a:xfrm>
            <a:off x="146304" y="1447800"/>
            <a:ext cx="8540496" cy="4572000"/>
          </a:xfrm>
        </p:spPr>
        <p:txBody>
          <a:bodyPr/>
          <a:lstStyle/>
          <a:p>
            <a:pPr marL="0" indent="0">
              <a:buNone/>
            </a:pPr>
            <a:r>
              <a:rPr lang="en-US" dirty="0"/>
              <a:t>C:\ProgramData\Anaconda3\Scripts\jupyter notebook</a:t>
            </a:r>
          </a:p>
          <a:p>
            <a:pPr marL="0" indent="0">
              <a:buNone/>
            </a:pPr>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25</a:t>
            </a:fld>
            <a:endParaRPr lang="en-GB" dirty="0"/>
          </a:p>
        </p:txBody>
      </p:sp>
      <p:pic>
        <p:nvPicPr>
          <p:cNvPr id="6" name="Obraz 5"/>
          <p:cNvPicPr>
            <a:picLocks noChangeAspect="1"/>
          </p:cNvPicPr>
          <p:nvPr/>
        </p:nvPicPr>
        <p:blipFill>
          <a:blip r:embed="rId2"/>
          <a:stretch>
            <a:fillRect/>
          </a:stretch>
        </p:blipFill>
        <p:spPr>
          <a:xfrm>
            <a:off x="1925" y="2492897"/>
            <a:ext cx="9166140" cy="4357210"/>
          </a:xfrm>
          <a:prstGeom prst="rect">
            <a:avLst/>
          </a:prstGeom>
        </p:spPr>
      </p:pic>
    </p:spTree>
    <p:extLst>
      <p:ext uri="{BB962C8B-B14F-4D97-AF65-F5344CB8AC3E}">
        <p14:creationId xmlns:p14="http://schemas.microsoft.com/office/powerpoint/2010/main" val="6352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a:t>Jupyter Lab</a:t>
            </a:r>
          </a:p>
        </p:txBody>
      </p:sp>
      <p:sp>
        <p:nvSpPr>
          <p:cNvPr id="3" name="Symbol zastępczy zawartości 2"/>
          <p:cNvSpPr>
            <a:spLocks noGrp="1"/>
          </p:cNvSpPr>
          <p:nvPr>
            <p:ph sz="quarter" idx="1"/>
          </p:nvPr>
        </p:nvSpPr>
        <p:spPr/>
        <p:txBody>
          <a:bodyPr/>
          <a:lstStyle/>
          <a:p>
            <a:pPr marL="0" indent="0">
              <a:buNone/>
            </a:pPr>
            <a:r>
              <a:rPr lang="en-US" dirty="0"/>
              <a:t>C:\ProgramData\Anaconda3\Scripts\jupyter</a:t>
            </a:r>
            <a:r>
              <a:rPr lang="pl-PL" dirty="0"/>
              <a:t>-lab</a:t>
            </a:r>
            <a:endParaRPr lang="en-US" dirty="0"/>
          </a:p>
          <a:p>
            <a:pPr marL="0" indent="0">
              <a:buNone/>
            </a:pPr>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26</a:t>
            </a:fld>
            <a:endParaRPr lang="en-GB" dirty="0"/>
          </a:p>
        </p:txBody>
      </p:sp>
      <p:pic>
        <p:nvPicPr>
          <p:cNvPr id="5" name="Picture 4"/>
          <p:cNvPicPr>
            <a:picLocks noChangeAspect="1"/>
          </p:cNvPicPr>
          <p:nvPr/>
        </p:nvPicPr>
        <p:blipFill>
          <a:blip r:embed="rId2"/>
          <a:stretch>
            <a:fillRect/>
          </a:stretch>
        </p:blipFill>
        <p:spPr>
          <a:xfrm>
            <a:off x="1043608" y="2492896"/>
            <a:ext cx="6365413" cy="4078872"/>
          </a:xfrm>
          <a:prstGeom prst="rect">
            <a:avLst/>
          </a:prstGeom>
        </p:spPr>
      </p:pic>
    </p:spTree>
    <p:extLst>
      <p:ext uri="{BB962C8B-B14F-4D97-AF65-F5344CB8AC3E}">
        <p14:creationId xmlns:p14="http://schemas.microsoft.com/office/powerpoint/2010/main" val="148136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Komórki kodu źródłowego w edytorze</a:t>
            </a:r>
          </a:p>
        </p:txBody>
      </p:sp>
      <p:sp>
        <p:nvSpPr>
          <p:cNvPr id="3" name="Symbol zastępczy zawartości 2"/>
          <p:cNvSpPr>
            <a:spLocks noGrp="1"/>
          </p:cNvSpPr>
          <p:nvPr>
            <p:ph sz="quarter" idx="1"/>
          </p:nvPr>
        </p:nvSpPr>
        <p:spPr>
          <a:xfrm>
            <a:off x="914400" y="1447800"/>
            <a:ext cx="7772400" cy="1081100"/>
          </a:xfrm>
        </p:spPr>
        <p:txBody>
          <a:bodyPr/>
          <a:lstStyle/>
          <a:p>
            <a:pPr marL="0" indent="0">
              <a:buNone/>
            </a:pPr>
            <a:r>
              <a:rPr lang="en-US" b="1" noProof="1">
                <a:latin typeface="Courier New" panose="02070309020205020404" pitchFamily="49" charset="0"/>
                <a:cs typeface="Courier New" panose="02070309020205020404" pitchFamily="49" charset="0"/>
              </a:rPr>
              <a:t># &lt;codecell&gt;     </a:t>
            </a:r>
            <a:r>
              <a:rPr lang="en-US" sz="2400" noProof="1"/>
              <a:t>użyj Ctrl+Enter aby wykonać]</a:t>
            </a:r>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27</a:t>
            </a:fld>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10" y="2024844"/>
            <a:ext cx="8433573" cy="457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53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Opcje pracy z </a:t>
            </a:r>
            <a:r>
              <a:rPr lang="pl-PL" dirty="0" err="1"/>
              <a:t>Pythonem</a:t>
            </a:r>
            <a:r>
              <a:rPr lang="pl-PL" dirty="0"/>
              <a:t> w chmurze</a:t>
            </a:r>
            <a:endParaRPr lang="en-US" dirty="0"/>
          </a:p>
        </p:txBody>
      </p:sp>
      <p:sp>
        <p:nvSpPr>
          <p:cNvPr id="3" name="Symbol zastępczy zawartości 2"/>
          <p:cNvSpPr>
            <a:spLocks noGrp="1"/>
          </p:cNvSpPr>
          <p:nvPr>
            <p:ph idx="1"/>
          </p:nvPr>
        </p:nvSpPr>
        <p:spPr>
          <a:xfrm>
            <a:off x="628650" y="2125266"/>
            <a:ext cx="7886700" cy="3263504"/>
          </a:xfrm>
        </p:spPr>
        <p:txBody>
          <a:bodyPr>
            <a:noAutofit/>
          </a:bodyPr>
          <a:lstStyle/>
          <a:p>
            <a:r>
              <a:rPr lang="en-US" dirty="0"/>
              <a:t>Terminal (vim, emacs, nano, </a:t>
            </a:r>
            <a:r>
              <a:rPr lang="pl-PL" dirty="0" err="1"/>
              <a:t>it</a:t>
            </a:r>
            <a:r>
              <a:rPr lang="en-US" dirty="0"/>
              <a:t>d…)</a:t>
            </a:r>
          </a:p>
          <a:p>
            <a:endParaRPr lang="en-US" dirty="0"/>
          </a:p>
          <a:p>
            <a:r>
              <a:rPr lang="en-US" dirty="0"/>
              <a:t>Jupyter notebook / Jupyter Lab</a:t>
            </a:r>
          </a:p>
          <a:p>
            <a:pPr marL="0" indent="0">
              <a:buNone/>
            </a:pPr>
            <a:r>
              <a:rPr lang="en-US" dirty="0">
                <a:sym typeface="Wingdings" panose="05000000000000000000" pitchFamily="2" charset="2"/>
              </a:rPr>
              <a:t>	 </a:t>
            </a:r>
            <a:r>
              <a:rPr lang="pl-PL" dirty="0">
                <a:sym typeface="Wingdings" panose="05000000000000000000" pitchFamily="2" charset="2"/>
              </a:rPr>
              <a:t>wsparcie dla składni</a:t>
            </a:r>
            <a:endParaRPr lang="en-US" dirty="0"/>
          </a:p>
          <a:p>
            <a:pPr marL="0" indent="0">
              <a:buNone/>
            </a:pPr>
            <a:r>
              <a:rPr lang="en-US" dirty="0">
                <a:sym typeface="Wingdings" panose="05000000000000000000" pitchFamily="2" charset="2"/>
              </a:rPr>
              <a:t>	 </a:t>
            </a:r>
            <a:r>
              <a:rPr lang="pl-PL" dirty="0">
                <a:sym typeface="Wingdings" panose="05000000000000000000" pitchFamily="2" charset="2"/>
              </a:rPr>
              <a:t>pamiętaj o trybie </a:t>
            </a:r>
            <a:r>
              <a:rPr lang="pl-PL" dirty="0" err="1">
                <a:sym typeface="Wingdings" panose="05000000000000000000" pitchFamily="2" charset="2"/>
              </a:rPr>
              <a:t>headless</a:t>
            </a:r>
            <a:endParaRPr lang="en-US" dirty="0"/>
          </a:p>
          <a:p>
            <a:r>
              <a:rPr lang="en-US" dirty="0"/>
              <a:t>AWS Cloud9</a:t>
            </a:r>
          </a:p>
          <a:p>
            <a:pPr marL="0" indent="0">
              <a:buNone/>
            </a:pPr>
            <a:r>
              <a:rPr lang="en-US" dirty="0">
                <a:sym typeface="Wingdings" panose="05000000000000000000" pitchFamily="2" charset="2"/>
              </a:rPr>
              <a:t>	 </a:t>
            </a:r>
            <a:r>
              <a:rPr lang="pl-PL" dirty="0">
                <a:sym typeface="Wingdings" panose="05000000000000000000" pitchFamily="2" charset="2"/>
              </a:rPr>
              <a:t>wsparcie dla składni</a:t>
            </a:r>
            <a:endParaRPr lang="en-US" dirty="0">
              <a:sym typeface="Wingdings" panose="05000000000000000000" pitchFamily="2" charset="2"/>
            </a:endParaRPr>
          </a:p>
          <a:p>
            <a:pPr marL="0" indent="0">
              <a:buNone/>
            </a:pPr>
            <a:r>
              <a:rPr lang="en-US" dirty="0">
                <a:sym typeface="Wingdings" panose="05000000000000000000" pitchFamily="2" charset="2"/>
              </a:rPr>
              <a:t>	 collaborative code editing</a:t>
            </a:r>
          </a:p>
          <a:p>
            <a:pPr marL="0" indent="0">
              <a:buNone/>
            </a:pPr>
            <a:r>
              <a:rPr lang="en-US" dirty="0">
                <a:sym typeface="Wingdings" panose="05000000000000000000" pitchFamily="2" charset="2"/>
              </a:rPr>
              <a:t>	 </a:t>
            </a:r>
            <a:r>
              <a:rPr lang="pl-PL" dirty="0">
                <a:sym typeface="Wingdings" panose="05000000000000000000" pitchFamily="2" charset="2"/>
              </a:rPr>
              <a:t>działa w sieciach, w których zablokowano 		SSH</a:t>
            </a:r>
            <a:endParaRPr lang="en-US" dirty="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40370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Typy danych w </a:t>
            </a:r>
            <a:r>
              <a:rPr lang="pl-PL" dirty="0" err="1"/>
              <a:t>Pythonie</a:t>
            </a:r>
            <a:endParaRPr lang="pl-PL" dirty="0"/>
          </a:p>
        </p:txBody>
      </p:sp>
      <p:sp>
        <p:nvSpPr>
          <p:cNvPr id="3" name="Symbol zastępczy zawartości 2"/>
          <p:cNvSpPr>
            <a:spLocks noGrp="1"/>
          </p:cNvSpPr>
          <p:nvPr>
            <p:ph sz="quarter" idx="1"/>
          </p:nvPr>
        </p:nvSpPr>
        <p:spPr>
          <a:xfrm>
            <a:off x="914400" y="1447800"/>
            <a:ext cx="7772400" cy="5005536"/>
          </a:xfrm>
        </p:spPr>
        <p:txBody>
          <a:bodyPr>
            <a:normAutofit fontScale="85000" lnSpcReduction="20000"/>
          </a:bodyPr>
          <a:lstStyle/>
          <a:p>
            <a:r>
              <a:rPr lang="pl-PL" noProof="1"/>
              <a:t>Liczby całkowite i zmiennoprzecinkowe</a:t>
            </a:r>
          </a:p>
          <a:p>
            <a:pPr lvl="1"/>
            <a:r>
              <a:rPr lang="pl-PL" noProof="1"/>
              <a:t>int, float</a:t>
            </a:r>
          </a:p>
          <a:p>
            <a:r>
              <a:rPr lang="pl-PL" noProof="1"/>
              <a:t>Łańcuchy znaków (tekst)</a:t>
            </a:r>
          </a:p>
          <a:p>
            <a:pPr lvl="1"/>
            <a:r>
              <a:rPr lang="pl-PL" noProof="1"/>
              <a:t>str</a:t>
            </a:r>
          </a:p>
          <a:p>
            <a:r>
              <a:rPr lang="pl-PL" noProof="1"/>
              <a:t>Listy – kolekcje elementów dowolnego typy</a:t>
            </a:r>
          </a:p>
          <a:p>
            <a:pPr lvl="1"/>
            <a:r>
              <a:rPr lang="pl-PL" noProof="1"/>
              <a:t>list</a:t>
            </a:r>
          </a:p>
          <a:p>
            <a:r>
              <a:rPr lang="pl-PL" noProof="1"/>
              <a:t>Krotki – zbiór uporządkowanych elementów, immutable </a:t>
            </a:r>
          </a:p>
          <a:p>
            <a:pPr lvl="1"/>
            <a:r>
              <a:rPr lang="pl-PL" noProof="1"/>
              <a:t>tuple</a:t>
            </a:r>
          </a:p>
          <a:p>
            <a:r>
              <a:rPr lang="pl-PL" noProof="1"/>
              <a:t>Słowniki – tablice typu klucz-wartość</a:t>
            </a:r>
          </a:p>
          <a:p>
            <a:pPr lvl="1"/>
            <a:r>
              <a:rPr lang="pl-PL" noProof="1"/>
              <a:t>dict</a:t>
            </a:r>
          </a:p>
          <a:p>
            <a:r>
              <a:rPr lang="pl-PL" noProof="1"/>
              <a:t>Funkcje, funkcje anonimowe (lambda)</a:t>
            </a:r>
          </a:p>
          <a:p>
            <a:pPr lvl="1"/>
            <a:r>
              <a:rPr lang="pl-PL" noProof="1"/>
              <a:t>function</a:t>
            </a:r>
          </a:p>
          <a:p>
            <a:r>
              <a:rPr lang="pl-PL" noProof="1"/>
              <a:t>Typy elementów tablic numpy.array</a:t>
            </a:r>
          </a:p>
          <a:p>
            <a:pPr lvl="1"/>
            <a:r>
              <a:rPr lang="pl-PL" noProof="1"/>
              <a:t>numpy.float64, numpy.int32 (dostępne też rozmiary na mniejszej liczbie bitów np. numpy.float32)</a:t>
            </a:r>
          </a:p>
          <a:p>
            <a:endParaRPr lang="pl-PL"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29</a:t>
            </a:fld>
            <a:endParaRPr lang="en-GB" dirty="0"/>
          </a:p>
        </p:txBody>
      </p:sp>
    </p:spTree>
    <p:extLst>
      <p:ext uri="{BB962C8B-B14F-4D97-AF65-F5344CB8AC3E}">
        <p14:creationId xmlns:p14="http://schemas.microsoft.com/office/powerpoint/2010/main" val="241786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22312" y="952500"/>
            <a:ext cx="8314183" cy="1362075"/>
          </a:xfrm>
        </p:spPr>
        <p:txBody>
          <a:bodyPr>
            <a:normAutofit/>
          </a:bodyPr>
          <a:lstStyle/>
          <a:p>
            <a:r>
              <a:rPr lang="en-US" noProof="1"/>
              <a:t>Informacje wstępne, </a:t>
            </a:r>
            <a:br>
              <a:rPr lang="en-US" noProof="1"/>
            </a:br>
            <a:r>
              <a:rPr lang="en-US" sz="2700" noProof="1"/>
              <a:t>czyli co warto wiedzieć przed rozpoczęciem zajęć...</a:t>
            </a:r>
            <a:endParaRPr lang="en-US" noProof="1"/>
          </a:p>
        </p:txBody>
      </p:sp>
      <p:sp>
        <p:nvSpPr>
          <p:cNvPr id="6" name="Symbol zastępczy tekstu 5"/>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3</a:t>
            </a:fld>
            <a:endParaRPr lang="en-GB" dirty="0"/>
          </a:p>
        </p:txBody>
      </p:sp>
    </p:spTree>
    <p:extLst>
      <p:ext uri="{BB962C8B-B14F-4D97-AF65-F5344CB8AC3E}">
        <p14:creationId xmlns:p14="http://schemas.microsoft.com/office/powerpoint/2010/main" val="113308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Przetwarzanie liczb </a:t>
            </a:r>
          </a:p>
        </p:txBody>
      </p:sp>
      <p:sp>
        <p:nvSpPr>
          <p:cNvPr id="3" name="Symbol zastępczy zawartości 2"/>
          <p:cNvSpPr>
            <a:spLocks noGrp="1"/>
          </p:cNvSpPr>
          <p:nvPr>
            <p:ph sz="quarter" idx="1"/>
          </p:nvPr>
        </p:nvSpPr>
        <p:spPr/>
        <p:txBody>
          <a:bodyPr/>
          <a:lstStyle/>
          <a:p>
            <a:r>
              <a:rPr lang="pl-PL" dirty="0"/>
              <a:t>Python może być używany w trybie kalkulatora</a:t>
            </a:r>
          </a:p>
          <a:p>
            <a:endParaRPr lang="pl-PL" dirty="0"/>
          </a:p>
          <a:p>
            <a:r>
              <a:rPr lang="pl-PL" dirty="0"/>
              <a:t>Zwróć uwagę na różną obsługę dzielenia w Python 2 oraz Python 3</a:t>
            </a:r>
          </a:p>
          <a:p>
            <a:endParaRPr lang="pl-PL" dirty="0"/>
          </a:p>
          <a:p>
            <a:r>
              <a:rPr lang="pl-PL" dirty="0"/>
              <a:t>Aby wymusić przetwarzanie jako liczby zmiennoprzecinkowe wystarczy dodać kropkę, np.</a:t>
            </a:r>
          </a:p>
          <a:p>
            <a:pPr lvl="1"/>
            <a:r>
              <a:rPr lang="pl-PL" dirty="0">
                <a:latin typeface="Courier New" panose="02070309020205020404" pitchFamily="49" charset="0"/>
                <a:cs typeface="Courier New" panose="02070309020205020404" pitchFamily="49" charset="0"/>
              </a:rPr>
              <a:t>100/12.</a:t>
            </a:r>
            <a:r>
              <a:rPr lang="pl-PL" dirty="0"/>
              <a:t>       #12. jest typu </a:t>
            </a:r>
            <a:r>
              <a:rPr lang="pl-PL" dirty="0" err="1"/>
              <a:t>float</a:t>
            </a:r>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30</a:t>
            </a:fld>
            <a:endParaRPr lang="en-GB" dirty="0"/>
          </a:p>
        </p:txBody>
      </p:sp>
    </p:spTree>
    <p:extLst>
      <p:ext uri="{BB962C8B-B14F-4D97-AF65-F5344CB8AC3E}">
        <p14:creationId xmlns:p14="http://schemas.microsoft.com/office/powerpoint/2010/main" val="3609590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Przetwarzanie tekstu</a:t>
            </a:r>
          </a:p>
        </p:txBody>
      </p:sp>
      <p:sp>
        <p:nvSpPr>
          <p:cNvPr id="3" name="Symbol zastępczy zawartości 2"/>
          <p:cNvSpPr>
            <a:spLocks noGrp="1"/>
          </p:cNvSpPr>
          <p:nvPr>
            <p:ph sz="quarter" idx="1"/>
          </p:nvPr>
        </p:nvSpPr>
        <p:spPr/>
        <p:txBody>
          <a:bodyPr>
            <a:normAutofit fontScale="92500" lnSpcReduction="20000"/>
          </a:bodyPr>
          <a:lstStyle/>
          <a:p>
            <a:r>
              <a:rPr lang="en-US" noProof="1"/>
              <a:t>Tekstem jest dowolne wyrażenie w cudzysłowie pojedynczym lub podwójnym</a:t>
            </a:r>
          </a:p>
          <a:p>
            <a:pPr marL="0" indent="0">
              <a:buNone/>
            </a:pPr>
            <a:r>
              <a:rPr lang="en-US" noProof="1"/>
              <a:t>	</a:t>
            </a:r>
            <a:r>
              <a:rPr lang="en-US" noProof="1">
                <a:latin typeface="Courier New" panose="02070309020205020404" pitchFamily="49" charset="0"/>
                <a:cs typeface="Courier New" panose="02070309020205020404" pitchFamily="49" charset="0"/>
              </a:rPr>
              <a:t>a = "Text"      </a:t>
            </a:r>
            <a:r>
              <a:rPr lang="en-US" noProof="1"/>
              <a:t>albo         </a:t>
            </a:r>
            <a:r>
              <a:rPr lang="en-US" noProof="1">
                <a:latin typeface="Courier New" panose="02070309020205020404" pitchFamily="49" charset="0"/>
                <a:cs typeface="Courier New" panose="02070309020205020404" pitchFamily="49" charset="0"/>
              </a:rPr>
              <a:t> b='text'</a:t>
            </a:r>
          </a:p>
          <a:p>
            <a:r>
              <a:rPr lang="en-US" noProof="1"/>
              <a:t>Znak "\" ma znaczenie specjalne (tzw. escape character)</a:t>
            </a:r>
          </a:p>
          <a:p>
            <a:pPr lvl="1"/>
            <a:r>
              <a:rPr lang="en-US" noProof="1"/>
              <a:t>\t    = tabulacja</a:t>
            </a:r>
          </a:p>
          <a:p>
            <a:pPr lvl="1"/>
            <a:r>
              <a:rPr lang="en-US" noProof="1"/>
              <a:t>\n   = nowa linia w środowiskach Linux/Unix</a:t>
            </a:r>
          </a:p>
          <a:p>
            <a:pPr lvl="1"/>
            <a:r>
              <a:rPr lang="en-US" noProof="1"/>
              <a:t>\r\n  = nowa linia w środowiska Windows</a:t>
            </a:r>
          </a:p>
          <a:p>
            <a:pPr lvl="1"/>
            <a:r>
              <a:rPr lang="en-US" noProof="1"/>
              <a:t>\\  =   znak  \               np.:   "C:\\Windows"</a:t>
            </a:r>
          </a:p>
          <a:p>
            <a:r>
              <a:rPr lang="en-US" noProof="1"/>
              <a:t>Na tekstach można dokonywać m.in. operacje</a:t>
            </a:r>
          </a:p>
          <a:p>
            <a:pPr lvl="1"/>
            <a:r>
              <a:rPr lang="en-US" noProof="1"/>
              <a:t>dodawania (łączenia)        		</a:t>
            </a:r>
            <a:r>
              <a:rPr lang="en-US" noProof="1">
                <a:latin typeface="Courier New" panose="02070309020205020404" pitchFamily="49" charset="0"/>
                <a:cs typeface="Courier New" panose="02070309020205020404" pitchFamily="49" charset="0"/>
              </a:rPr>
              <a:t>a+b</a:t>
            </a:r>
          </a:p>
          <a:p>
            <a:pPr lvl="1"/>
            <a:r>
              <a:rPr lang="en-US" noProof="1"/>
              <a:t>mnożenia (zwielakratniania)     	</a:t>
            </a:r>
            <a:r>
              <a:rPr lang="en-US" noProof="1">
                <a:latin typeface="Courier New" panose="02070309020205020404" pitchFamily="49" charset="0"/>
                <a:cs typeface="Courier New" panose="02070309020205020404" pitchFamily="49" charset="0"/>
              </a:rPr>
              <a:t>a*4</a:t>
            </a:r>
          </a:p>
          <a:p>
            <a:pPr lvl="1"/>
            <a:r>
              <a:rPr lang="en-US" noProof="1"/>
              <a:t>wyboru podtekstu                   	</a:t>
            </a:r>
            <a:r>
              <a:rPr lang="en-US" noProof="1">
                <a:latin typeface="Courier New" panose="02070309020205020404" pitchFamily="49" charset="0"/>
                <a:cs typeface="Courier New" panose="02070309020205020404" pitchFamily="49" charset="0"/>
              </a:rPr>
              <a:t>a[0:5]</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31</a:t>
            </a:fld>
            <a:endParaRPr lang="en-GB" dirty="0"/>
          </a:p>
        </p:txBody>
      </p:sp>
    </p:spTree>
    <p:extLst>
      <p:ext uri="{BB962C8B-B14F-4D97-AF65-F5344CB8AC3E}">
        <p14:creationId xmlns:p14="http://schemas.microsoft.com/office/powerpoint/2010/main" val="4167604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Listy</a:t>
            </a:r>
          </a:p>
        </p:txBody>
      </p:sp>
      <p:sp>
        <p:nvSpPr>
          <p:cNvPr id="3" name="Symbol zastępczy zawartości 2"/>
          <p:cNvSpPr>
            <a:spLocks noGrp="1"/>
          </p:cNvSpPr>
          <p:nvPr>
            <p:ph sz="quarter" idx="1"/>
          </p:nvPr>
        </p:nvSpPr>
        <p:spPr/>
        <p:txBody>
          <a:bodyPr>
            <a:normAutofit fontScale="92500" lnSpcReduction="20000"/>
          </a:bodyPr>
          <a:lstStyle/>
          <a:p>
            <a:r>
              <a:rPr lang="en-US" noProof="1"/>
              <a:t>Listy grupują wartości dowolnego typu (tekst, liczby całkowite, liczby rzeczywiste, listy, ....)</a:t>
            </a:r>
          </a:p>
          <a:p>
            <a:pPr marL="0" indent="0">
              <a:buNone/>
            </a:pPr>
            <a:r>
              <a:rPr lang="en-US" noProof="1"/>
              <a:t>  </a:t>
            </a:r>
            <a:r>
              <a:rPr lang="en-US" noProof="1">
                <a:latin typeface="Courier New" panose="02070309020205020404" pitchFamily="49" charset="0"/>
                <a:cs typeface="Courier New" panose="02070309020205020404" pitchFamily="49" charset="0"/>
              </a:rPr>
              <a:t>lista1 = [1, 2, 3, 4]</a:t>
            </a:r>
          </a:p>
          <a:p>
            <a:pPr marL="0" indent="0">
              <a:buNone/>
            </a:pPr>
            <a:r>
              <a:rPr lang="en-US" noProof="1">
                <a:latin typeface="Courier New" panose="02070309020205020404" pitchFamily="49" charset="0"/>
                <a:cs typeface="Courier New" panose="02070309020205020404" pitchFamily="49" charset="0"/>
              </a:rPr>
              <a:t> lista2 = ['a', 'b', 'c']</a:t>
            </a:r>
          </a:p>
          <a:p>
            <a:pPr marL="0" indent="0">
              <a:buNone/>
            </a:pPr>
            <a:r>
              <a:rPr lang="en-US" noProof="1">
                <a:latin typeface="Courier New" panose="02070309020205020404" pitchFamily="49" charset="0"/>
                <a:cs typeface="Courier New" panose="02070309020205020404" pitchFamily="49" charset="0"/>
              </a:rPr>
              <a:t> lista3 = [1, 2, 'a', 'b', 'c', lista1 ]</a:t>
            </a:r>
          </a:p>
          <a:p>
            <a:pPr marL="0" indent="0">
              <a:buNone/>
            </a:pPr>
            <a:endParaRPr lang="en-US" noProof="1"/>
          </a:p>
          <a:p>
            <a:r>
              <a:rPr lang="en-US" noProof="1"/>
              <a:t>Na tekstach można dokonywać m.in. operacje</a:t>
            </a:r>
          </a:p>
          <a:p>
            <a:pPr lvl="1"/>
            <a:r>
              <a:rPr lang="en-US" noProof="1"/>
              <a:t>dodawania (łączenia)   		</a:t>
            </a:r>
            <a:r>
              <a:rPr lang="en-US" noProof="1">
                <a:latin typeface="Courier New" panose="02070309020205020404" pitchFamily="49" charset="0"/>
                <a:cs typeface="Courier New" panose="02070309020205020404" pitchFamily="49" charset="0"/>
              </a:rPr>
              <a:t>[1,2,3]+[4,5]</a:t>
            </a:r>
          </a:p>
          <a:p>
            <a:pPr lvl="1"/>
            <a:r>
              <a:rPr lang="en-US" noProof="1"/>
              <a:t>mnożenia (zwielokrotniania)     	</a:t>
            </a:r>
            <a:r>
              <a:rPr lang="en-US" noProof="1">
                <a:latin typeface="Courier New" panose="02070309020205020404" pitchFamily="49" charset="0"/>
                <a:cs typeface="Courier New" panose="02070309020205020404" pitchFamily="49" charset="0"/>
              </a:rPr>
              <a:t>[1,2]*3</a:t>
            </a:r>
          </a:p>
          <a:p>
            <a:pPr lvl="1"/>
            <a:r>
              <a:rPr lang="en-US" noProof="1"/>
              <a:t>wyboru podlisty                   	</a:t>
            </a:r>
            <a:r>
              <a:rPr lang="en-US" noProof="1">
                <a:latin typeface="Courier New" panose="02070309020205020404" pitchFamily="49" charset="0"/>
                <a:cs typeface="Courier New" panose="02070309020205020404" pitchFamily="49" charset="0"/>
              </a:rPr>
              <a:t>lista3[2:4]</a:t>
            </a:r>
            <a:endParaRPr lang="pl-PL" noProof="1">
              <a:latin typeface="Courier New" panose="02070309020205020404" pitchFamily="49" charset="0"/>
              <a:cs typeface="Courier New" panose="02070309020205020404" pitchFamily="49" charset="0"/>
            </a:endParaRPr>
          </a:p>
          <a:p>
            <a:pPr lvl="1"/>
            <a:r>
              <a:rPr lang="pl-PL" noProof="1">
                <a:latin typeface="Calibri Light" panose="020F0302020204030204" pitchFamily="34" charset="0"/>
                <a:cs typeface="Courier New" panose="02070309020205020404" pitchFamily="49" charset="0"/>
              </a:rPr>
              <a:t>Ostatni element listy</a:t>
            </a:r>
            <a:r>
              <a:rPr lang="pl-PL" noProof="1">
                <a:latin typeface="Courier New" panose="02070309020205020404" pitchFamily="49" charset="0"/>
                <a:cs typeface="Courier New" panose="02070309020205020404" pitchFamily="49" charset="0"/>
              </a:rPr>
              <a:t> 	 	lista[-1]</a:t>
            </a:r>
            <a:endParaRPr lang="en-US" noProof="1">
              <a:latin typeface="Courier New" panose="02070309020205020404" pitchFamily="49" charset="0"/>
              <a:cs typeface="Courier New" panose="02070309020205020404" pitchFamily="49" charset="0"/>
            </a:endParaRPr>
          </a:p>
          <a:p>
            <a:endParaRPr lang="en-US" noProof="1"/>
          </a:p>
          <a:p>
            <a:pPr marL="0" indent="0">
              <a:buNone/>
            </a:pPr>
            <a:r>
              <a:rPr lang="en-US" noProof="1"/>
              <a:t>    </a:t>
            </a:r>
          </a:p>
          <a:p>
            <a:pPr marL="0" indent="0">
              <a:buNone/>
            </a:pPr>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32</a:t>
            </a:fld>
            <a:endParaRPr lang="en-GB" dirty="0"/>
          </a:p>
        </p:txBody>
      </p:sp>
    </p:spTree>
    <p:extLst>
      <p:ext uri="{BB962C8B-B14F-4D97-AF65-F5344CB8AC3E}">
        <p14:creationId xmlns:p14="http://schemas.microsoft.com/office/powerpoint/2010/main" val="3304434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Krotki</a:t>
            </a:r>
            <a:endParaRPr lang="pl-PL" dirty="0"/>
          </a:p>
        </p:txBody>
      </p:sp>
      <p:sp>
        <p:nvSpPr>
          <p:cNvPr id="3" name="Symbol zastępczy zawartości 2"/>
          <p:cNvSpPr>
            <a:spLocks noGrp="1"/>
          </p:cNvSpPr>
          <p:nvPr>
            <p:ph sz="quarter" idx="1"/>
          </p:nvPr>
        </p:nvSpPr>
        <p:spPr/>
        <p:txBody>
          <a:bodyPr/>
          <a:lstStyle/>
          <a:p>
            <a:r>
              <a:rPr lang="pl-PL" dirty="0"/>
              <a:t>Działają tak jak listy</a:t>
            </a:r>
          </a:p>
          <a:p>
            <a:r>
              <a:rPr lang="pl-PL" dirty="0"/>
              <a:t>Ale są </a:t>
            </a:r>
            <a:r>
              <a:rPr lang="pl-PL" dirty="0" err="1"/>
              <a:t>immutable</a:t>
            </a:r>
            <a:r>
              <a:rPr lang="pl-PL" dirty="0"/>
              <a:t> (niezmienne)</a:t>
            </a:r>
          </a:p>
          <a:p>
            <a:endParaRPr lang="pl-PL" dirty="0"/>
          </a:p>
          <a:p>
            <a:r>
              <a:rPr lang="pl-PL" dirty="0"/>
              <a:t>lista = [1,2,3,4]</a:t>
            </a:r>
          </a:p>
          <a:p>
            <a:r>
              <a:rPr lang="pl-PL" dirty="0"/>
              <a:t>lista[2] = ["</a:t>
            </a:r>
            <a:r>
              <a:rPr lang="pl-PL" dirty="0" err="1"/>
              <a:t>ala</a:t>
            </a:r>
            <a:r>
              <a:rPr lang="pl-PL" dirty="0"/>
              <a:t>", "pies"]</a:t>
            </a:r>
          </a:p>
          <a:p>
            <a:pPr marL="0" indent="0">
              <a:buNone/>
            </a:pPr>
            <a:r>
              <a:rPr lang="pl-PL" dirty="0"/>
              <a:t> 		[1,2, ["</a:t>
            </a:r>
            <a:r>
              <a:rPr lang="pl-PL" dirty="0" err="1"/>
              <a:t>ala</a:t>
            </a:r>
            <a:r>
              <a:rPr lang="pl-PL" dirty="0"/>
              <a:t>", "pies"], 4]</a:t>
            </a:r>
          </a:p>
          <a:p>
            <a:endParaRPr lang="pl-PL" dirty="0"/>
          </a:p>
          <a:p>
            <a:r>
              <a:rPr lang="pl-PL" dirty="0" err="1"/>
              <a:t>krotka</a:t>
            </a:r>
            <a:r>
              <a:rPr lang="pl-PL" dirty="0"/>
              <a:t> = (1,2,3,4)</a:t>
            </a:r>
          </a:p>
          <a:p>
            <a:r>
              <a:rPr lang="pl-PL" dirty="0" err="1"/>
              <a:t>krotka</a:t>
            </a:r>
            <a:r>
              <a:rPr lang="pl-PL" dirty="0"/>
              <a:t>[3] = 8   </a:t>
            </a:r>
            <a:r>
              <a:rPr lang="pl-PL" dirty="0">
                <a:solidFill>
                  <a:srgbClr val="FF0000"/>
                </a:solidFill>
                <a:sym typeface="Wingdings" panose="05000000000000000000" pitchFamily="2" charset="2"/>
              </a:rPr>
              <a:t> zwróci błąd </a:t>
            </a:r>
            <a:endParaRPr lang="pl-PL" dirty="0">
              <a:solidFill>
                <a:srgbClr val="FF0000"/>
              </a:solidFill>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33</a:t>
            </a:fld>
            <a:endParaRPr lang="en-GB" dirty="0"/>
          </a:p>
        </p:txBody>
      </p:sp>
    </p:spTree>
    <p:extLst>
      <p:ext uri="{BB962C8B-B14F-4D97-AF65-F5344CB8AC3E}">
        <p14:creationId xmlns:p14="http://schemas.microsoft.com/office/powerpoint/2010/main" val="3620962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Słowniki</a:t>
            </a:r>
          </a:p>
        </p:txBody>
      </p:sp>
      <p:sp>
        <p:nvSpPr>
          <p:cNvPr id="3" name="Symbol zastępczy zawartości 2"/>
          <p:cNvSpPr>
            <a:spLocks noGrp="1"/>
          </p:cNvSpPr>
          <p:nvPr>
            <p:ph sz="quarter" idx="1"/>
          </p:nvPr>
        </p:nvSpPr>
        <p:spPr/>
        <p:txBody>
          <a:bodyPr/>
          <a:lstStyle/>
          <a:p>
            <a:r>
              <a:rPr lang="pl-PL" dirty="0"/>
              <a:t>Słowniki grupują wartości typu klucz-wartość</a:t>
            </a:r>
          </a:p>
          <a:p>
            <a:endParaRPr lang="pl-PL" dirty="0"/>
          </a:p>
          <a:p>
            <a:r>
              <a:rPr lang="pl-PL" dirty="0"/>
              <a:t>slownik1 = { 1:30, 2:12, 3:44, 101:666 }</a:t>
            </a:r>
          </a:p>
          <a:p>
            <a:r>
              <a:rPr lang="pl-PL" dirty="0"/>
              <a:t>slownik1 = { 1:"dom", 2:12, 3:44, "d1":"val" }</a:t>
            </a:r>
          </a:p>
          <a:p>
            <a:endParaRPr lang="pl-PL" dirty="0"/>
          </a:p>
          <a:p>
            <a:r>
              <a:rPr lang="pl-PL" dirty="0"/>
              <a:t>Do istniejącego słownika można dodawać nowe wartości oraz aktualizować istniejące</a:t>
            </a:r>
          </a:p>
          <a:p>
            <a:pPr lvl="1"/>
            <a:r>
              <a:rPr lang="pl-PL" dirty="0" err="1"/>
              <a:t>slownik</a:t>
            </a:r>
            <a:r>
              <a:rPr lang="pl-PL" dirty="0"/>
              <a:t>[klucz] = wartość</a:t>
            </a:r>
          </a:p>
          <a:p>
            <a:r>
              <a:rPr lang="pl-PL" dirty="0"/>
              <a:t>Usuwanie elementów ze słownika</a:t>
            </a:r>
          </a:p>
          <a:p>
            <a:pPr lvl="1"/>
            <a:r>
              <a:rPr lang="pl-PL" dirty="0"/>
              <a:t>del </a:t>
            </a:r>
            <a:r>
              <a:rPr lang="pl-PL" dirty="0" err="1"/>
              <a:t>slownik</a:t>
            </a:r>
            <a:r>
              <a:rPr lang="pl-PL" dirty="0"/>
              <a:t>[klucz] </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34</a:t>
            </a:fld>
            <a:endParaRPr lang="en-GB" dirty="0"/>
          </a:p>
        </p:txBody>
      </p:sp>
    </p:spTree>
    <p:extLst>
      <p:ext uri="{BB962C8B-B14F-4D97-AF65-F5344CB8AC3E}">
        <p14:creationId xmlns:p14="http://schemas.microsoft.com/office/powerpoint/2010/main" val="92020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274638"/>
            <a:ext cx="7859216" cy="1030126"/>
          </a:xfrm>
        </p:spPr>
        <p:txBody>
          <a:bodyPr/>
          <a:lstStyle/>
          <a:p>
            <a:r>
              <a:rPr lang="en-US" noProof="1"/>
              <a:t>Pierwszy program...</a:t>
            </a:r>
          </a:p>
        </p:txBody>
      </p:sp>
      <p:sp>
        <p:nvSpPr>
          <p:cNvPr id="4" name="Symbol zastępczy numeru slajdu 3"/>
          <p:cNvSpPr>
            <a:spLocks noGrp="1"/>
          </p:cNvSpPr>
          <p:nvPr>
            <p:ph type="sldNum" sz="quarter" idx="10"/>
          </p:nvPr>
        </p:nvSpPr>
        <p:spPr>
          <a:xfrm>
            <a:off x="179512" y="6224736"/>
            <a:ext cx="457200" cy="457200"/>
          </a:xfrm>
        </p:spPr>
        <p:txBody>
          <a:bodyPr/>
          <a:lstStyle/>
          <a:p>
            <a:fld id="{DCB6F979-1682-4FAD-969F-D0E2E534A1AB}" type="slidenum">
              <a:rPr lang="en-GB" smtClean="0"/>
              <a:pPr/>
              <a:t>35</a:t>
            </a:fld>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24" y="1283196"/>
            <a:ext cx="7704856" cy="555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ipsa 4"/>
          <p:cNvSpPr/>
          <p:nvPr/>
        </p:nvSpPr>
        <p:spPr>
          <a:xfrm>
            <a:off x="4564528" y="1787252"/>
            <a:ext cx="432048" cy="396044"/>
          </a:xfrm>
          <a:prstGeom prst="ellipse">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załka w dół 5"/>
          <p:cNvSpPr/>
          <p:nvPr/>
        </p:nvSpPr>
        <p:spPr>
          <a:xfrm rot="2569140">
            <a:off x="5419558" y="-4942"/>
            <a:ext cx="540060" cy="2084425"/>
          </a:xfrm>
          <a:prstGeom prst="downArrow">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992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584684"/>
            <a:ext cx="7772400" cy="1030126"/>
          </a:xfrm>
        </p:spPr>
        <p:txBody>
          <a:bodyPr/>
          <a:lstStyle/>
          <a:p>
            <a:r>
              <a:rPr lang="en-US" noProof="1"/>
              <a:t>Wyrażenie warunkowe </a:t>
            </a:r>
            <a:r>
              <a:rPr lang="en-US" noProof="1">
                <a:solidFill>
                  <a:srgbClr val="FF0000"/>
                </a:solidFill>
              </a:rPr>
              <a:t>if</a:t>
            </a:r>
          </a:p>
        </p:txBody>
      </p:sp>
      <p:sp>
        <p:nvSpPr>
          <p:cNvPr id="3" name="Symbol zastępczy zawartości 2"/>
          <p:cNvSpPr>
            <a:spLocks noGrp="1"/>
          </p:cNvSpPr>
          <p:nvPr>
            <p:ph sz="quarter" idx="1"/>
          </p:nvPr>
        </p:nvSpPr>
        <p:spPr>
          <a:xfrm>
            <a:off x="143508" y="1447800"/>
            <a:ext cx="8543292" cy="4572000"/>
          </a:xfrm>
        </p:spPr>
        <p:txBody>
          <a:bodyPr/>
          <a:lstStyle/>
          <a:p>
            <a:endParaRPr lang="en-US" noProof="1"/>
          </a:p>
          <a:p>
            <a:r>
              <a:rPr lang="en-US" sz="2400" noProof="1"/>
              <a:t>Instrukcja </a:t>
            </a:r>
            <a:r>
              <a:rPr lang="en-US" sz="2400" b="1" noProof="1"/>
              <a:t>if</a:t>
            </a:r>
            <a:r>
              <a:rPr lang="en-US" sz="2400" noProof="1"/>
              <a:t> pozwala sterować wykonywaniem programu...</a:t>
            </a:r>
          </a:p>
          <a:p>
            <a:pPr marL="0" indent="0">
              <a:buNone/>
            </a:pP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x = int(input("Podaj liczbe "))</a:t>
            </a:r>
          </a:p>
          <a:p>
            <a:pPr marL="0" indent="0">
              <a:buNone/>
            </a:pPr>
            <a:r>
              <a:rPr lang="en-US" b="1" noProof="1">
                <a:latin typeface="Courier New" panose="02070309020205020404" pitchFamily="49" charset="0"/>
                <a:cs typeface="Courier New" panose="02070309020205020404" pitchFamily="49" charset="0"/>
              </a:rPr>
              <a:t>if</a:t>
            </a:r>
            <a:r>
              <a:rPr lang="en-US" noProof="1">
                <a:latin typeface="Courier New" panose="02070309020205020404" pitchFamily="49" charset="0"/>
                <a:cs typeface="Courier New" panose="02070309020205020404" pitchFamily="49" charset="0"/>
              </a:rPr>
              <a:t> x &gt; 5:</a:t>
            </a:r>
          </a:p>
          <a:p>
            <a:pPr marL="0" indent="0">
              <a:buNone/>
            </a:pPr>
            <a:r>
              <a:rPr lang="en-US" noProof="1">
                <a:latin typeface="Courier New" panose="02070309020205020404" pitchFamily="49" charset="0"/>
                <a:cs typeface="Courier New" panose="02070309020205020404" pitchFamily="49" charset="0"/>
              </a:rPr>
              <a:t>    print("liczba jest wieksza od 5")</a:t>
            </a:r>
          </a:p>
          <a:p>
            <a:pPr marL="0" indent="0">
              <a:buNone/>
            </a:pPr>
            <a:r>
              <a:rPr lang="en-US" b="1" noProof="1">
                <a:latin typeface="Courier New" panose="02070309020205020404" pitchFamily="49" charset="0"/>
                <a:cs typeface="Courier New" panose="02070309020205020404" pitchFamily="49" charset="0"/>
              </a:rPr>
              <a:t>else</a:t>
            </a:r>
            <a:r>
              <a:rPr lang="en-US" noProof="1">
                <a:latin typeface="Courier New" panose="02070309020205020404" pitchFamily="49" charset="0"/>
                <a:cs typeface="Courier New" panose="02070309020205020404" pitchFamily="49" charset="0"/>
              </a:rPr>
              <a:t>:</a:t>
            </a:r>
          </a:p>
          <a:p>
            <a:pPr marL="0" indent="0">
              <a:buNone/>
            </a:pPr>
            <a:r>
              <a:rPr lang="en-US" noProof="1">
                <a:latin typeface="Courier New" panose="02070309020205020404" pitchFamily="49" charset="0"/>
                <a:cs typeface="Courier New" panose="02070309020205020404" pitchFamily="49" charset="0"/>
              </a:rPr>
              <a:t>    print("liczba nie jest wieksza od 5")</a:t>
            </a:r>
            <a:endParaRPr lang="en-US" noProof="1">
              <a:effectLst/>
              <a:latin typeface="Courier New" panose="02070309020205020404" pitchFamily="49" charset="0"/>
              <a:cs typeface="Courier New" panose="02070309020205020404" pitchFamily="49" charset="0"/>
            </a:endParaRPr>
          </a:p>
        </p:txBody>
      </p:sp>
      <p:sp>
        <p:nvSpPr>
          <p:cNvPr id="5" name="Strzałka w górę 4"/>
          <p:cNvSpPr/>
          <p:nvPr/>
        </p:nvSpPr>
        <p:spPr>
          <a:xfrm>
            <a:off x="251520" y="5049180"/>
            <a:ext cx="540060" cy="1476164"/>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pole tekstowe 5"/>
          <p:cNvSpPr txBox="1"/>
          <p:nvPr/>
        </p:nvSpPr>
        <p:spPr>
          <a:xfrm>
            <a:off x="791580" y="5913276"/>
            <a:ext cx="8175636" cy="769441"/>
          </a:xfrm>
          <a:prstGeom prst="rect">
            <a:avLst/>
          </a:prstGeom>
          <a:noFill/>
        </p:spPr>
        <p:txBody>
          <a:bodyPr wrap="none" rtlCol="0">
            <a:spAutoFit/>
          </a:bodyPr>
          <a:lstStyle/>
          <a:p>
            <a:r>
              <a:rPr lang="pl-PL" sz="2000" i="1" dirty="0">
                <a:solidFill>
                  <a:schemeClr val="accent3">
                    <a:lumMod val="50000"/>
                  </a:schemeClr>
                </a:solidFill>
                <a:latin typeface="Bookman Old Style" panose="02050604050505020204" pitchFamily="18" charset="0"/>
              </a:rPr>
              <a:t>Proszę zwrócić uwagę na wcięcia, które definiują strukturę kodu!</a:t>
            </a:r>
          </a:p>
          <a:p>
            <a:r>
              <a:rPr lang="pl-PL" sz="2000" i="1" dirty="0">
                <a:solidFill>
                  <a:schemeClr val="accent3">
                    <a:lumMod val="50000"/>
                  </a:schemeClr>
                </a:solidFill>
                <a:latin typeface="Bookman Old Style" panose="02050604050505020204" pitchFamily="18" charset="0"/>
              </a:rPr>
              <a:t>Do wyboru mamy tabulator lub </a:t>
            </a:r>
            <a:r>
              <a:rPr lang="pl-PL" sz="2400" b="1" i="1" dirty="0">
                <a:solidFill>
                  <a:schemeClr val="accent3">
                    <a:lumMod val="50000"/>
                  </a:schemeClr>
                </a:solidFill>
                <a:latin typeface="Bookman Old Style" panose="02050604050505020204" pitchFamily="18" charset="0"/>
              </a:rPr>
              <a:t>4 znaki </a:t>
            </a:r>
            <a:r>
              <a:rPr lang="pl-PL" sz="2400" b="1" i="1" dirty="0" err="1">
                <a:solidFill>
                  <a:schemeClr val="accent3">
                    <a:lumMod val="50000"/>
                  </a:schemeClr>
                </a:solidFill>
                <a:latin typeface="Bookman Old Style" panose="02050604050505020204" pitchFamily="18" charset="0"/>
              </a:rPr>
              <a:t>spasji</a:t>
            </a:r>
            <a:r>
              <a:rPr lang="pl-PL" sz="2400" b="1" i="1" dirty="0">
                <a:solidFill>
                  <a:schemeClr val="accent3">
                    <a:lumMod val="50000"/>
                  </a:schemeClr>
                </a:solidFill>
                <a:latin typeface="Bookman Old Style" panose="02050604050505020204" pitchFamily="18" charset="0"/>
              </a:rPr>
              <a:t> </a:t>
            </a:r>
            <a:r>
              <a:rPr lang="pl-PL" sz="2000" i="1" dirty="0">
                <a:solidFill>
                  <a:schemeClr val="accent3">
                    <a:lumMod val="50000"/>
                  </a:schemeClr>
                </a:solidFill>
                <a:latin typeface="Bookman Old Style" panose="02050604050505020204" pitchFamily="18" charset="0"/>
              </a:rPr>
              <a:t>...</a:t>
            </a:r>
            <a:endParaRPr lang="en-US" sz="2000" i="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465757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Pętla </a:t>
            </a:r>
            <a:br>
              <a:rPr lang="en-US" noProof="1"/>
            </a:br>
            <a:r>
              <a:rPr lang="en-US" noProof="1">
                <a:solidFill>
                  <a:srgbClr val="FF0000"/>
                </a:solidFill>
              </a:rPr>
              <a:t>for</a:t>
            </a:r>
            <a:r>
              <a:rPr lang="en-US" noProof="1"/>
              <a:t> zmienna </a:t>
            </a:r>
            <a:r>
              <a:rPr lang="en-US" noProof="1">
                <a:solidFill>
                  <a:srgbClr val="FF0000"/>
                </a:solidFill>
              </a:rPr>
              <a:t>in</a:t>
            </a:r>
            <a:r>
              <a:rPr lang="en-US" noProof="1"/>
              <a:t> lista</a:t>
            </a:r>
          </a:p>
        </p:txBody>
      </p:sp>
      <p:sp>
        <p:nvSpPr>
          <p:cNvPr id="3" name="Symbol zastępczy zawartości 2"/>
          <p:cNvSpPr>
            <a:spLocks noGrp="1"/>
          </p:cNvSpPr>
          <p:nvPr>
            <p:ph sz="quarter" idx="1"/>
          </p:nvPr>
        </p:nvSpPr>
        <p:spPr/>
        <p:txBody>
          <a:bodyPr/>
          <a:lstStyle/>
          <a:p>
            <a:r>
              <a:rPr lang="en-US" noProof="1"/>
              <a:t>Instrukcja for umożliwia wielokrotne powtarzanie czynności</a:t>
            </a:r>
          </a:p>
          <a:p>
            <a:endParaRPr lang="en-US" noProof="1"/>
          </a:p>
          <a:p>
            <a:pPr marL="0" indent="0">
              <a:buNone/>
            </a:pPr>
            <a:r>
              <a:rPr lang="en-US" noProof="1">
                <a:latin typeface="Courier New" panose="02070309020205020404" pitchFamily="49" charset="0"/>
                <a:cs typeface="Courier New" panose="02070309020205020404" pitchFamily="49" charset="0"/>
              </a:rPr>
              <a:t>lista1 = ['chf', '$', 'euro'] </a:t>
            </a:r>
          </a:p>
          <a:p>
            <a:pPr marL="0" indent="0">
              <a:buNone/>
            </a:pPr>
            <a:r>
              <a:rPr lang="en-US" b="1" noProof="1">
                <a:latin typeface="Courier New" panose="02070309020205020404" pitchFamily="49" charset="0"/>
                <a:cs typeface="Courier New" panose="02070309020205020404" pitchFamily="49" charset="0"/>
              </a:rPr>
              <a:t>for</a:t>
            </a:r>
            <a:r>
              <a:rPr lang="en-US" noProof="1">
                <a:latin typeface="Courier New" panose="02070309020205020404" pitchFamily="49" charset="0"/>
                <a:cs typeface="Courier New" panose="02070309020205020404" pitchFamily="49" charset="0"/>
              </a:rPr>
              <a:t> element </a:t>
            </a:r>
            <a:r>
              <a:rPr lang="en-US" b="1" noProof="1">
                <a:latin typeface="Courier New" panose="02070309020205020404" pitchFamily="49" charset="0"/>
                <a:cs typeface="Courier New" panose="02070309020205020404" pitchFamily="49" charset="0"/>
              </a:rPr>
              <a:t>in</a:t>
            </a:r>
            <a:r>
              <a:rPr lang="en-US" noProof="1">
                <a:latin typeface="Courier New" panose="02070309020205020404" pitchFamily="49" charset="0"/>
                <a:cs typeface="Courier New" panose="02070309020205020404" pitchFamily="49" charset="0"/>
              </a:rPr>
              <a:t> lista1: </a:t>
            </a:r>
          </a:p>
          <a:p>
            <a:pPr marL="0" indent="0">
              <a:buNone/>
            </a:pPr>
            <a:r>
              <a:rPr lang="en-US" noProof="1">
                <a:latin typeface="Courier New" panose="02070309020205020404" pitchFamily="49" charset="0"/>
                <a:cs typeface="Courier New" panose="02070309020205020404" pitchFamily="49" charset="0"/>
              </a:rPr>
              <a:t>	print(element)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37</a:t>
            </a:fld>
            <a:endParaRPr lang="en-GB" dirty="0"/>
          </a:p>
        </p:txBody>
      </p:sp>
      <p:sp>
        <p:nvSpPr>
          <p:cNvPr id="5" name="Strzałka w górę 4"/>
          <p:cNvSpPr/>
          <p:nvPr/>
        </p:nvSpPr>
        <p:spPr>
          <a:xfrm>
            <a:off x="971600" y="4581128"/>
            <a:ext cx="540060" cy="1476164"/>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pole tekstowe 5"/>
          <p:cNvSpPr txBox="1"/>
          <p:nvPr/>
        </p:nvSpPr>
        <p:spPr>
          <a:xfrm>
            <a:off x="1907704" y="5164311"/>
            <a:ext cx="6734536" cy="1077218"/>
          </a:xfrm>
          <a:prstGeom prst="rect">
            <a:avLst/>
          </a:prstGeom>
          <a:noFill/>
        </p:spPr>
        <p:txBody>
          <a:bodyPr wrap="none" rtlCol="0">
            <a:spAutoFit/>
          </a:bodyPr>
          <a:lstStyle/>
          <a:p>
            <a:r>
              <a:rPr lang="pl-PL" sz="2000" i="1" dirty="0">
                <a:solidFill>
                  <a:schemeClr val="accent3">
                    <a:lumMod val="50000"/>
                  </a:schemeClr>
                </a:solidFill>
                <a:latin typeface="Bookman Old Style" panose="02050604050505020204" pitchFamily="18" charset="0"/>
              </a:rPr>
              <a:t>Proszę zwrócić uwagę na wcięcia, </a:t>
            </a:r>
          </a:p>
          <a:p>
            <a:r>
              <a:rPr lang="pl-PL" sz="2000" i="1" dirty="0">
                <a:solidFill>
                  <a:schemeClr val="accent3">
                    <a:lumMod val="50000"/>
                  </a:schemeClr>
                </a:solidFill>
                <a:latin typeface="Bookman Old Style" panose="02050604050505020204" pitchFamily="18" charset="0"/>
              </a:rPr>
              <a:t>które definiują strukturę kodu!</a:t>
            </a:r>
          </a:p>
          <a:p>
            <a:r>
              <a:rPr lang="pl-PL" sz="2000" i="1" dirty="0">
                <a:solidFill>
                  <a:schemeClr val="accent3">
                    <a:lumMod val="50000"/>
                  </a:schemeClr>
                </a:solidFill>
                <a:latin typeface="Bookman Old Style" panose="02050604050505020204" pitchFamily="18" charset="0"/>
              </a:rPr>
              <a:t>Do wyboru mamy tabulator lub </a:t>
            </a:r>
            <a:r>
              <a:rPr lang="pl-PL" sz="2400" b="1" i="1" dirty="0">
                <a:solidFill>
                  <a:schemeClr val="accent3">
                    <a:lumMod val="50000"/>
                  </a:schemeClr>
                </a:solidFill>
                <a:latin typeface="Bookman Old Style" panose="02050604050505020204" pitchFamily="18" charset="0"/>
              </a:rPr>
              <a:t>4 znaki </a:t>
            </a:r>
            <a:r>
              <a:rPr lang="pl-PL" sz="2400" b="1" i="1" dirty="0" err="1">
                <a:solidFill>
                  <a:schemeClr val="accent3">
                    <a:lumMod val="50000"/>
                  </a:schemeClr>
                </a:solidFill>
                <a:latin typeface="Bookman Old Style" panose="02050604050505020204" pitchFamily="18" charset="0"/>
              </a:rPr>
              <a:t>spasji</a:t>
            </a:r>
            <a:r>
              <a:rPr lang="pl-PL" sz="2400" b="1" i="1" dirty="0">
                <a:solidFill>
                  <a:schemeClr val="accent3">
                    <a:lumMod val="50000"/>
                  </a:schemeClr>
                </a:solidFill>
                <a:latin typeface="Bookman Old Style" panose="02050604050505020204" pitchFamily="18" charset="0"/>
              </a:rPr>
              <a:t> </a:t>
            </a:r>
            <a:r>
              <a:rPr lang="pl-PL" sz="2000" i="1" dirty="0">
                <a:solidFill>
                  <a:schemeClr val="accent3">
                    <a:lumMod val="50000"/>
                  </a:schemeClr>
                </a:solidFill>
                <a:latin typeface="Bookman Old Style" panose="02050604050505020204" pitchFamily="18" charset="0"/>
              </a:rPr>
              <a:t>...</a:t>
            </a:r>
            <a:endParaRPr lang="en-US" sz="2000" i="1" dirty="0">
              <a:solidFill>
                <a:schemeClr val="accent3">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420456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Wyrażenia listowe / generatory</a:t>
            </a:r>
          </a:p>
        </p:txBody>
      </p:sp>
      <p:sp>
        <p:nvSpPr>
          <p:cNvPr id="3" name="Symbol zastępczy zawartości 2"/>
          <p:cNvSpPr>
            <a:spLocks noGrp="1"/>
          </p:cNvSpPr>
          <p:nvPr>
            <p:ph sz="quarter" idx="1"/>
          </p:nvPr>
        </p:nvSpPr>
        <p:spPr/>
        <p:txBody>
          <a:bodyPr>
            <a:normAutofit lnSpcReduction="10000"/>
          </a:bodyPr>
          <a:lstStyle/>
          <a:p>
            <a:endParaRPr lang="pl-PL" dirty="0"/>
          </a:p>
          <a:p>
            <a:r>
              <a:rPr lang="pl-PL" dirty="0"/>
              <a:t>[ x**2 for x in </a:t>
            </a:r>
            <a:r>
              <a:rPr lang="pl-PL" dirty="0" err="1"/>
              <a:t>range</a:t>
            </a:r>
            <a:r>
              <a:rPr lang="pl-PL" dirty="0"/>
              <a:t>(10)]</a:t>
            </a:r>
          </a:p>
          <a:p>
            <a:endParaRPr lang="pl-PL" dirty="0"/>
          </a:p>
          <a:p>
            <a:pPr marL="0" indent="0">
              <a:buNone/>
            </a:pPr>
            <a:r>
              <a:rPr lang="pl-PL" dirty="0"/>
              <a:t>Z filtrowaniem</a:t>
            </a:r>
          </a:p>
          <a:p>
            <a:r>
              <a:rPr lang="en-US" dirty="0"/>
              <a:t>[ x**2 for x in range(10) if x % 2 == 0]</a:t>
            </a:r>
            <a:endParaRPr lang="pl-PL" dirty="0"/>
          </a:p>
          <a:p>
            <a:pPr marL="0" indent="0">
              <a:buNone/>
            </a:pPr>
            <a:endParaRPr lang="pl-PL" dirty="0"/>
          </a:p>
          <a:p>
            <a:pPr marL="0" indent="0">
              <a:buNone/>
            </a:pPr>
            <a:r>
              <a:rPr lang="pl-PL" dirty="0"/>
              <a:t>To samo działa dla słowników</a:t>
            </a:r>
          </a:p>
          <a:p>
            <a:r>
              <a:rPr lang="pl-PL" dirty="0"/>
              <a:t>{ x : x**2 for x in </a:t>
            </a:r>
            <a:r>
              <a:rPr lang="pl-PL" dirty="0" err="1"/>
              <a:t>range</a:t>
            </a:r>
            <a:r>
              <a:rPr lang="pl-PL" dirty="0"/>
              <a:t>(10) }</a:t>
            </a:r>
          </a:p>
          <a:p>
            <a:pPr marL="0" indent="0">
              <a:buNone/>
            </a:pPr>
            <a:r>
              <a:rPr lang="pl-PL" dirty="0"/>
              <a:t>Z filtrowaniem</a:t>
            </a:r>
          </a:p>
          <a:p>
            <a:r>
              <a:rPr lang="pl-PL" dirty="0"/>
              <a:t>{</a:t>
            </a:r>
            <a:r>
              <a:rPr lang="en-US" dirty="0"/>
              <a:t> </a:t>
            </a:r>
            <a:r>
              <a:rPr lang="pl-PL" dirty="0"/>
              <a:t>x:</a:t>
            </a:r>
            <a:r>
              <a:rPr lang="en-US" dirty="0"/>
              <a:t>x**2 for x in range(10) if x % 2 == 0</a:t>
            </a:r>
            <a:r>
              <a:rPr lang="pl-PL" dirty="0"/>
              <a:t> }</a:t>
            </a:r>
          </a:p>
          <a:p>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38</a:t>
            </a:fld>
            <a:endParaRPr lang="en-GB" dirty="0"/>
          </a:p>
        </p:txBody>
      </p:sp>
    </p:spTree>
    <p:extLst>
      <p:ext uri="{BB962C8B-B14F-4D97-AF65-F5344CB8AC3E}">
        <p14:creationId xmlns:p14="http://schemas.microsoft.com/office/powerpoint/2010/main" val="1328729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Funkcje</a:t>
            </a:r>
          </a:p>
        </p:txBody>
      </p:sp>
      <p:sp>
        <p:nvSpPr>
          <p:cNvPr id="3" name="Symbol zastępczy zawartości 2"/>
          <p:cNvSpPr>
            <a:spLocks noGrp="1"/>
          </p:cNvSpPr>
          <p:nvPr>
            <p:ph sz="quarter" idx="1"/>
          </p:nvPr>
        </p:nvSpPr>
        <p:spPr/>
        <p:txBody>
          <a:bodyPr>
            <a:normAutofit/>
          </a:bodyPr>
          <a:lstStyle/>
          <a:p>
            <a:pPr marL="0" indent="0">
              <a:buNone/>
            </a:pPr>
            <a:endParaRPr lang="pl-PL" noProof="1">
              <a:latin typeface="Courier New" panose="02070309020205020404" pitchFamily="49" charset="0"/>
              <a:cs typeface="Courier New" panose="02070309020205020404" pitchFamily="49" charset="0"/>
            </a:endParaRPr>
          </a:p>
          <a:p>
            <a:pPr marL="0" indent="0">
              <a:buNone/>
            </a:pPr>
            <a:endParaRPr lang="pl-PL" noProof="1">
              <a:latin typeface="Courier New" panose="02070309020205020404" pitchFamily="49" charset="0"/>
              <a:cs typeface="Courier New" panose="02070309020205020404" pitchFamily="49" charset="0"/>
            </a:endParaRPr>
          </a:p>
          <a:p>
            <a:pPr marL="0" indent="0">
              <a:buNone/>
            </a:pPr>
            <a:endParaRPr lang="pl-PL" noProof="1">
              <a:latin typeface="Courier New" panose="02070309020205020404" pitchFamily="49" charset="0"/>
              <a:cs typeface="Courier New" panose="02070309020205020404" pitchFamily="49" charset="0"/>
            </a:endParaRPr>
          </a:p>
          <a:p>
            <a:pPr marL="0" indent="0">
              <a:buNone/>
            </a:pPr>
            <a:endParaRPr lang="en-US" noProof="1">
              <a:latin typeface="Courier New" panose="02070309020205020404" pitchFamily="49" charset="0"/>
              <a:cs typeface="Courier New" panose="02070309020205020404" pitchFamily="49" charset="0"/>
            </a:endParaRPr>
          </a:p>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silnia</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n</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if</a:t>
            </a:r>
            <a:r>
              <a:rPr lang="en-US" noProof="1">
                <a:latin typeface="Courier New" panose="02070309020205020404" pitchFamily="49" charset="0"/>
                <a:cs typeface="Courier New" panose="02070309020205020404" pitchFamily="49" charset="0"/>
              </a:rPr>
              <a:t> n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0</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return</a:t>
            </a:r>
            <a:r>
              <a:rPr lang="en-US" noProof="1">
                <a:latin typeface="Courier New" panose="02070309020205020404" pitchFamily="49" charset="0"/>
                <a:cs typeface="Courier New" panose="02070309020205020404" pitchFamily="49" charset="0"/>
              </a:rPr>
              <a:t> 1</a:t>
            </a: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else:</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return</a:t>
            </a:r>
            <a:r>
              <a:rPr lang="en-US" noProof="1">
                <a:latin typeface="Courier New" panose="02070309020205020404" pitchFamily="49" charset="0"/>
                <a:cs typeface="Courier New" panose="02070309020205020404" pitchFamily="49" charset="0"/>
              </a:rPr>
              <a:t> n</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silnia</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n</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1</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39</a:t>
            </a:fld>
            <a:endParaRPr lang="en-GB" dirty="0"/>
          </a:p>
        </p:txBody>
      </p:sp>
      <p:sp>
        <p:nvSpPr>
          <p:cNvPr id="5" name="Strzałka w górę 4"/>
          <p:cNvSpPr/>
          <p:nvPr/>
        </p:nvSpPr>
        <p:spPr>
          <a:xfrm>
            <a:off x="971600" y="4905164"/>
            <a:ext cx="540060" cy="1656184"/>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pole tekstowe 5"/>
          <p:cNvSpPr txBox="1"/>
          <p:nvPr/>
        </p:nvSpPr>
        <p:spPr>
          <a:xfrm>
            <a:off x="3081922" y="6161238"/>
            <a:ext cx="5080237" cy="400110"/>
          </a:xfrm>
          <a:prstGeom prst="rect">
            <a:avLst/>
          </a:prstGeom>
          <a:noFill/>
        </p:spPr>
        <p:txBody>
          <a:bodyPr wrap="none" rtlCol="0">
            <a:spAutoFit/>
          </a:bodyPr>
          <a:lstStyle/>
          <a:p>
            <a:r>
              <a:rPr lang="pl-PL" sz="2000" i="1">
                <a:solidFill>
                  <a:schemeClr val="accent3">
                    <a:lumMod val="50000"/>
                  </a:schemeClr>
                </a:solidFill>
                <a:latin typeface="Bookman Old Style" panose="02050604050505020204" pitchFamily="18" charset="0"/>
              </a:rPr>
              <a:t>wcięcia pierwszego </a:t>
            </a:r>
            <a:r>
              <a:rPr lang="pl-PL" sz="2000" i="1" dirty="0">
                <a:solidFill>
                  <a:schemeClr val="accent3">
                    <a:lumMod val="50000"/>
                  </a:schemeClr>
                </a:solidFill>
                <a:latin typeface="Bookman Old Style" panose="02050604050505020204" pitchFamily="18" charset="0"/>
              </a:rPr>
              <a:t>i drugiego poziomu</a:t>
            </a:r>
            <a:endParaRPr lang="en-US" sz="2000" i="1" dirty="0">
              <a:solidFill>
                <a:schemeClr val="accent3">
                  <a:lumMod val="50000"/>
                </a:schemeClr>
              </a:solidFill>
              <a:latin typeface="Bookman Old Style" panose="02050604050505020204" pitchFamily="18" charset="0"/>
            </a:endParaRPr>
          </a:p>
        </p:txBody>
      </p:sp>
      <p:sp>
        <p:nvSpPr>
          <p:cNvPr id="7" name="Strzałka w górę 6"/>
          <p:cNvSpPr/>
          <p:nvPr/>
        </p:nvSpPr>
        <p:spPr>
          <a:xfrm>
            <a:off x="1835696" y="5949280"/>
            <a:ext cx="540060" cy="611460"/>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23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Zakres zajęć</a:t>
            </a:r>
          </a:p>
        </p:txBody>
      </p:sp>
      <p:sp>
        <p:nvSpPr>
          <p:cNvPr id="3" name="Symbol zastępczy zawartości 2"/>
          <p:cNvSpPr>
            <a:spLocks noGrp="1"/>
          </p:cNvSpPr>
          <p:nvPr>
            <p:ph sz="quarter" idx="1"/>
          </p:nvPr>
        </p:nvSpPr>
        <p:spPr>
          <a:xfrm>
            <a:off x="914400" y="1447800"/>
            <a:ext cx="7942076" cy="5221560"/>
          </a:xfrm>
        </p:spPr>
        <p:txBody>
          <a:bodyPr>
            <a:normAutofit/>
          </a:bodyPr>
          <a:lstStyle/>
          <a:p>
            <a:r>
              <a:rPr lang="en-US" noProof="1"/>
              <a:t>Programowanie w języku Python </a:t>
            </a:r>
          </a:p>
          <a:p>
            <a:pPr lvl="1"/>
            <a:r>
              <a:rPr lang="en-US" noProof="1"/>
              <a:t>środowisko programisty </a:t>
            </a:r>
          </a:p>
          <a:p>
            <a:pPr lvl="1"/>
            <a:r>
              <a:rPr lang="en-US" noProof="1"/>
              <a:t>składania oraz podstawowe polecenia języka</a:t>
            </a:r>
          </a:p>
          <a:p>
            <a:pPr lvl="1"/>
            <a:r>
              <a:rPr lang="en-US" noProof="1"/>
              <a:t>analiza i wizualizacja zbiorów danych</a:t>
            </a:r>
          </a:p>
          <a:p>
            <a:r>
              <a:rPr lang="en-US" noProof="1"/>
              <a:t>Analiza i wizualizacja danych</a:t>
            </a:r>
          </a:p>
          <a:p>
            <a:r>
              <a:rPr lang="en-US" noProof="1"/>
              <a:t>Teoria symulacji</a:t>
            </a:r>
          </a:p>
          <a:p>
            <a:r>
              <a:rPr lang="en-US" noProof="1"/>
              <a:t>Analiza danych z modeli symulacyjnych</a:t>
            </a:r>
          </a:p>
          <a:p>
            <a:r>
              <a:rPr lang="en-US" noProof="1"/>
              <a:t>Symulacje systemów sieciowych </a:t>
            </a:r>
          </a:p>
          <a:p>
            <a:r>
              <a:rPr lang="en-US" noProof="1"/>
              <a:t>Prowadzenie obliczeń symulacyjnych i przetwarzanie danych w chmurze Amazon AWS w języku Python </a:t>
            </a:r>
          </a:p>
          <a:p>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4</a:t>
            </a:fld>
            <a:endParaRPr lang="en-GB" dirty="0"/>
          </a:p>
        </p:txBody>
      </p:sp>
    </p:spTree>
    <p:extLst>
      <p:ext uri="{BB962C8B-B14F-4D97-AF65-F5344CB8AC3E}">
        <p14:creationId xmlns:p14="http://schemas.microsoft.com/office/powerpoint/2010/main" val="2360160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Funkcje 'anonimowe' (lambda)</a:t>
            </a:r>
          </a:p>
        </p:txBody>
      </p:sp>
      <p:sp>
        <p:nvSpPr>
          <p:cNvPr id="3" name="Symbol zastępczy zawartości 2"/>
          <p:cNvSpPr>
            <a:spLocks noGrp="1"/>
          </p:cNvSpPr>
          <p:nvPr>
            <p:ph sz="quarter" idx="1"/>
          </p:nvPr>
        </p:nvSpPr>
        <p:spPr>
          <a:xfrm>
            <a:off x="914400" y="1447800"/>
            <a:ext cx="8086092" cy="4572000"/>
          </a:xfrm>
        </p:spPr>
        <p:txBody>
          <a:bodyPr>
            <a:normAutofit fontScale="92500"/>
          </a:bodyPr>
          <a:lstStyle/>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f1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return</a:t>
            </a:r>
            <a:r>
              <a:rPr lang="en-US" noProof="1">
                <a:latin typeface="Courier New" panose="02070309020205020404" pitchFamily="49" charset="0"/>
                <a:cs typeface="Courier New" panose="02070309020205020404" pitchFamily="49" charset="0"/>
              </a:rPr>
              <a:t> 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2</a:t>
            </a:r>
          </a:p>
          <a:p>
            <a:pPr marL="0" indent="0">
              <a:buNone/>
            </a:pPr>
            <a:endParaRPr lang="en-US" noProof="1">
              <a:latin typeface="Courier New" panose="02070309020205020404" pitchFamily="49" charset="0"/>
              <a:cs typeface="Courier New" panose="02070309020205020404" pitchFamily="49" charset="0"/>
            </a:endParaRPr>
          </a:p>
          <a:p>
            <a:pPr marL="0" indent="0">
              <a:buNone/>
            </a:pPr>
            <a:r>
              <a:rPr lang="en-US" b="1" noProof="1">
                <a:latin typeface="Courier New" panose="02070309020205020404" pitchFamily="49" charset="0"/>
                <a:cs typeface="Courier New" panose="02070309020205020404" pitchFamily="49" charset="0"/>
              </a:rPr>
              <a:t>print</a:t>
            </a:r>
            <a:r>
              <a:rPr lang="pl-PL"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f1</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5</a:t>
            </a:r>
            <a:r>
              <a:rPr lang="en-US" b="1" noProof="1">
                <a:latin typeface="Courier New" panose="02070309020205020404" pitchFamily="49" charset="0"/>
                <a:cs typeface="Courier New" panose="02070309020205020404" pitchFamily="49" charset="0"/>
              </a:rPr>
              <a:t>)</a:t>
            </a:r>
            <a:r>
              <a:rPr lang="pl-PL"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f2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f1   </a:t>
            </a:r>
            <a:r>
              <a:rPr lang="en-US" sz="2400" noProof="1">
                <a:solidFill>
                  <a:srgbClr val="00B050"/>
                </a:solidFill>
                <a:latin typeface="Courier New" panose="02070309020205020404" pitchFamily="49" charset="0"/>
                <a:cs typeface="Courier New" panose="02070309020205020404" pitchFamily="49" charset="0"/>
              </a:rPr>
              <a:t>#przypisanie funkcji do zmiennej</a:t>
            </a:r>
            <a:endParaRPr lang="en-US" sz="2800" noProof="1">
              <a:solidFill>
                <a:srgbClr val="00B050"/>
              </a:solidFill>
              <a:latin typeface="Courier New" panose="02070309020205020404" pitchFamily="49" charset="0"/>
              <a:cs typeface="Courier New" panose="02070309020205020404" pitchFamily="49" charset="0"/>
            </a:endParaRPr>
          </a:p>
          <a:p>
            <a:pPr marL="0" indent="0">
              <a:buNone/>
            </a:pPr>
            <a:r>
              <a:rPr lang="en-US" b="1" noProof="1">
                <a:latin typeface="Courier New" panose="02070309020205020404" pitchFamily="49" charset="0"/>
                <a:cs typeface="Courier New" panose="02070309020205020404" pitchFamily="49" charset="0"/>
              </a:rPr>
              <a:t>print</a:t>
            </a:r>
            <a:r>
              <a:rPr lang="pl-PL"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5</a:t>
            </a:r>
            <a:r>
              <a:rPr lang="en-US" b="1" noProof="1">
                <a:latin typeface="Courier New" panose="02070309020205020404" pitchFamily="49" charset="0"/>
                <a:cs typeface="Courier New" panose="02070309020205020404" pitchFamily="49" charset="0"/>
              </a:rPr>
              <a:t>)</a:t>
            </a:r>
            <a:r>
              <a:rPr lang="pl-PL" b="1" noProof="1">
                <a:latin typeface="Courier New" panose="02070309020205020404" pitchFamily="49" charset="0"/>
                <a:cs typeface="Courier New" panose="02070309020205020404" pitchFamily="49" charset="0"/>
              </a:rPr>
              <a:t>)</a:t>
            </a:r>
            <a:endParaRPr lang="en-US" b="1" noProof="1">
              <a:latin typeface="Courier New" panose="02070309020205020404" pitchFamily="49" charset="0"/>
              <a:cs typeface="Courier New" panose="02070309020205020404" pitchFamily="49" charset="0"/>
            </a:endParaRPr>
          </a:p>
          <a:p>
            <a:pPr marL="0" indent="0">
              <a:buNone/>
            </a:pPr>
            <a:endParaRPr lang="en-US" b="1"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f3 = </a:t>
            </a:r>
            <a:r>
              <a:rPr lang="en-US" b="1" noProof="1">
                <a:latin typeface="Courier New" panose="02070309020205020404" pitchFamily="49" charset="0"/>
                <a:cs typeface="Courier New" panose="02070309020205020404" pitchFamily="49" charset="0"/>
              </a:rPr>
              <a:t>lambda</a:t>
            </a:r>
            <a:r>
              <a:rPr lang="en-US" noProof="1">
                <a:latin typeface="Courier New" panose="02070309020205020404" pitchFamily="49" charset="0"/>
                <a:cs typeface="Courier New" panose="02070309020205020404" pitchFamily="49" charset="0"/>
              </a:rPr>
              <a:t> x: 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2</a:t>
            </a:r>
          </a:p>
          <a:p>
            <a:pPr marL="0" indent="0">
              <a:buNone/>
            </a:pPr>
            <a:r>
              <a:rPr lang="en-US" noProof="1">
                <a:latin typeface="Courier New" panose="02070309020205020404" pitchFamily="49" charset="0"/>
                <a:cs typeface="Courier New" panose="02070309020205020404" pitchFamily="49" charset="0"/>
              </a:rPr>
              <a:t> </a:t>
            </a:r>
            <a:r>
              <a:rPr lang="en-US" sz="2400" noProof="1">
                <a:solidFill>
                  <a:srgbClr val="00B050"/>
                </a:solidFill>
                <a:latin typeface="Courier New" panose="02070309020205020404" pitchFamily="49" charset="0"/>
                <a:cs typeface="Courier New" panose="02070309020205020404" pitchFamily="49" charset="0"/>
              </a:rPr>
              <a:t>#przypisanie anonimowej funkcji do zmiennej</a:t>
            </a:r>
            <a:r>
              <a:rPr lang="en-US" sz="2400" noProof="1">
                <a:latin typeface="Courier New" panose="02070309020205020404" pitchFamily="49" charset="0"/>
                <a:cs typeface="Courier New" panose="02070309020205020404" pitchFamily="49" charset="0"/>
              </a:rPr>
              <a:t>  </a:t>
            </a:r>
            <a:r>
              <a:rPr lang="en-US" noProof="1">
                <a:latin typeface="Courier New" panose="02070309020205020404" pitchFamily="49" charset="0"/>
                <a:cs typeface="Courier New" panose="02070309020205020404" pitchFamily="49" charset="0"/>
              </a:rPr>
              <a:t>  </a:t>
            </a:r>
          </a:p>
          <a:p>
            <a:pPr marL="0" indent="0">
              <a:buNone/>
            </a:pPr>
            <a:r>
              <a:rPr lang="en-US" b="1" noProof="1">
                <a:latin typeface="Courier New" panose="02070309020205020404" pitchFamily="49" charset="0"/>
                <a:cs typeface="Courier New" panose="02070309020205020404" pitchFamily="49" charset="0"/>
              </a:rPr>
              <a:t>print</a:t>
            </a:r>
            <a:r>
              <a:rPr lang="pl-PL"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f3</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5</a:t>
            </a:r>
            <a:r>
              <a:rPr lang="en-US" b="1" noProof="1">
                <a:latin typeface="Courier New" panose="02070309020205020404" pitchFamily="49" charset="0"/>
                <a:cs typeface="Courier New" panose="02070309020205020404" pitchFamily="49" charset="0"/>
              </a:rPr>
              <a:t>)</a:t>
            </a:r>
            <a:r>
              <a:rPr lang="pl-PL" b="1" noProof="1">
                <a:latin typeface="Courier New" panose="02070309020205020404" pitchFamily="49" charset="0"/>
                <a:cs typeface="Courier New" panose="02070309020205020404" pitchFamily="49" charset="0"/>
              </a:rPr>
              <a:t>)</a:t>
            </a:r>
            <a:endParaRPr lang="en-US" b="1" noProof="1">
              <a:latin typeface="Courier New" panose="02070309020205020404" pitchFamily="49" charset="0"/>
              <a:cs typeface="Courier New" panose="02070309020205020404" pitchFamily="49" charset="0"/>
            </a:endParaRPr>
          </a:p>
          <a:p>
            <a:pPr marL="0" indent="0">
              <a:buNone/>
            </a:pPr>
            <a:endParaRPr lang="en-US" b="1" noProof="1">
              <a:latin typeface="Courier New" panose="02070309020205020404" pitchFamily="49" charset="0"/>
              <a:cs typeface="Courier New" panose="02070309020205020404" pitchFamily="49" charset="0"/>
            </a:endParaRPr>
          </a:p>
          <a:p>
            <a:pPr marL="0" indent="0">
              <a:buNone/>
            </a:pPr>
            <a:endParaRPr lang="en-US"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40</a:t>
            </a:fld>
            <a:endParaRPr lang="en-GB" dirty="0"/>
          </a:p>
        </p:txBody>
      </p:sp>
    </p:spTree>
    <p:extLst>
      <p:ext uri="{BB962C8B-B14F-4D97-AF65-F5344CB8AC3E}">
        <p14:creationId xmlns:p14="http://schemas.microsoft.com/office/powerpoint/2010/main" val="1778023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079078-21EC-41EB-8F6A-9E2C21F9B8BE}"/>
              </a:ext>
            </a:extLst>
          </p:cNvPr>
          <p:cNvSpPr>
            <a:spLocks noGrp="1"/>
          </p:cNvSpPr>
          <p:nvPr>
            <p:ph type="title"/>
          </p:nvPr>
        </p:nvSpPr>
        <p:spPr/>
        <p:txBody>
          <a:bodyPr/>
          <a:lstStyle/>
          <a:p>
            <a:r>
              <a:rPr lang="en-US" dirty="0" err="1"/>
              <a:t>Kolejno</a:t>
            </a:r>
            <a:r>
              <a:rPr lang="pl-PL" dirty="0" err="1"/>
              <a:t>ść</a:t>
            </a:r>
            <a:r>
              <a:rPr lang="en-US" dirty="0"/>
              <a:t> </a:t>
            </a:r>
            <a:r>
              <a:rPr lang="en-US" dirty="0" err="1"/>
              <a:t>sortowania</a:t>
            </a:r>
            <a:endParaRPr lang="en-GB" dirty="0"/>
          </a:p>
        </p:txBody>
      </p:sp>
      <p:sp>
        <p:nvSpPr>
          <p:cNvPr id="3" name="Symbol zastępczy zawartości 2">
            <a:extLst>
              <a:ext uri="{FF2B5EF4-FFF2-40B4-BE49-F238E27FC236}">
                <a16:creationId xmlns:a16="http://schemas.microsoft.com/office/drawing/2014/main" id="{C724A110-6F34-4041-8910-4594F81AFF8A}"/>
              </a:ext>
            </a:extLst>
          </p:cNvPr>
          <p:cNvSpPr>
            <a:spLocks noGrp="1"/>
          </p:cNvSpPr>
          <p:nvPr>
            <p:ph sz="quarter" idx="1"/>
          </p:nvPr>
        </p:nvSpPr>
        <p:spPr/>
        <p:txBody>
          <a:bodyPr/>
          <a:lstStyle/>
          <a:p>
            <a:pPr marL="0" indent="0">
              <a:buNone/>
            </a:pPr>
            <a:r>
              <a:rPr lang="en-GB" dirty="0"/>
              <a:t>u = [-4, -3, 1, 6, 7]</a:t>
            </a:r>
          </a:p>
          <a:p>
            <a:pPr marL="0" indent="0">
              <a:buNone/>
            </a:pPr>
            <a:endParaRPr lang="en-GB" dirty="0"/>
          </a:p>
          <a:p>
            <a:pPr marL="0" indent="0">
              <a:buNone/>
            </a:pPr>
            <a:r>
              <a:rPr lang="en-GB" dirty="0"/>
              <a:t>print(sorted(u))</a:t>
            </a:r>
          </a:p>
          <a:p>
            <a:pPr marL="0" indent="0">
              <a:buNone/>
            </a:pPr>
            <a:endParaRPr lang="en-GB" dirty="0"/>
          </a:p>
          <a:p>
            <a:pPr marL="0" indent="0">
              <a:buNone/>
            </a:pPr>
            <a:endParaRPr lang="en-GB" dirty="0"/>
          </a:p>
          <a:p>
            <a:pPr marL="0" indent="0">
              <a:buNone/>
            </a:pPr>
            <a:r>
              <a:rPr lang="en-GB" dirty="0"/>
              <a:t>print( sorted(</a:t>
            </a:r>
            <a:r>
              <a:rPr lang="en-GB" dirty="0" err="1"/>
              <a:t>u,key</a:t>
            </a:r>
            <a:r>
              <a:rPr lang="en-GB" dirty="0"/>
              <a:t>=lambda x : x*x  ))</a:t>
            </a:r>
          </a:p>
        </p:txBody>
      </p:sp>
      <p:sp>
        <p:nvSpPr>
          <p:cNvPr id="4" name="Symbol zastępczy numeru slajdu 3">
            <a:extLst>
              <a:ext uri="{FF2B5EF4-FFF2-40B4-BE49-F238E27FC236}">
                <a16:creationId xmlns:a16="http://schemas.microsoft.com/office/drawing/2014/main" id="{DBBB22D5-FCD1-4F87-A277-D079D009F593}"/>
              </a:ext>
            </a:extLst>
          </p:cNvPr>
          <p:cNvSpPr>
            <a:spLocks noGrp="1"/>
          </p:cNvSpPr>
          <p:nvPr>
            <p:ph type="sldNum" sz="quarter" idx="10"/>
          </p:nvPr>
        </p:nvSpPr>
        <p:spPr/>
        <p:txBody>
          <a:bodyPr/>
          <a:lstStyle/>
          <a:p>
            <a:fld id="{DCB6F979-1682-4FAD-969F-D0E2E534A1AB}" type="slidenum">
              <a:rPr lang="en-GB" smtClean="0"/>
              <a:pPr/>
              <a:t>41</a:t>
            </a:fld>
            <a:endParaRPr lang="en-GB" dirty="0"/>
          </a:p>
        </p:txBody>
      </p:sp>
    </p:spTree>
    <p:extLst>
      <p:ext uri="{BB962C8B-B14F-4D97-AF65-F5344CB8AC3E}">
        <p14:creationId xmlns:p14="http://schemas.microsoft.com/office/powerpoint/2010/main" val="142381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Przykład - liczenie pochodnych</a:t>
            </a:r>
          </a:p>
        </p:txBody>
      </p:sp>
      <p:sp>
        <p:nvSpPr>
          <p:cNvPr id="3" name="Symbol zastępczy zawartości 2"/>
          <p:cNvSpPr>
            <a:spLocks noGrp="1"/>
          </p:cNvSpPr>
          <p:nvPr>
            <p:ph sz="quarter" idx="1"/>
          </p:nvPr>
        </p:nvSpPr>
        <p:spPr/>
        <p:txBody>
          <a:bodyPr>
            <a:normAutofit lnSpcReduction="10000"/>
          </a:bodyPr>
          <a:lstStyle/>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pochodna</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    h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0.000000001</a:t>
            </a:r>
          </a:p>
          <a:p>
            <a:pPr marL="0" indent="0">
              <a:buNone/>
            </a:pPr>
            <a:r>
              <a:rPr lang="en-US" noProof="1">
                <a:latin typeface="Courier New" panose="02070309020205020404" pitchFamily="49" charset="0"/>
                <a:cs typeface="Courier New" panose="02070309020205020404" pitchFamily="49" charset="0"/>
              </a:rPr>
              <a:t>    f1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lambda</a:t>
            </a:r>
            <a:r>
              <a:rPr lang="en-US" noProof="1">
                <a:latin typeface="Courier New" panose="02070309020205020404" pitchFamily="49" charset="0"/>
                <a:cs typeface="Courier New" panose="02070309020205020404" pitchFamily="49" charset="0"/>
              </a:rPr>
              <a:t> x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h</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f</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h</a:t>
            </a: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return</a:t>
            </a:r>
            <a:r>
              <a:rPr lang="en-US" noProof="1">
                <a:latin typeface="Courier New" panose="02070309020205020404" pitchFamily="49" charset="0"/>
                <a:cs typeface="Courier New" panose="02070309020205020404" pitchFamily="49" charset="0"/>
              </a:rPr>
              <a:t> f1</a:t>
            </a:r>
          </a:p>
          <a:p>
            <a:pPr marL="0" indent="0">
              <a:buNone/>
            </a:pPr>
            <a:endParaRPr lang="en-US" b="1" noProof="1">
              <a:latin typeface="Courier New" panose="02070309020205020404" pitchFamily="49" charset="0"/>
              <a:cs typeface="Courier New" panose="02070309020205020404" pitchFamily="49" charset="0"/>
            </a:endParaRPr>
          </a:p>
          <a:p>
            <a:pPr marL="0" indent="0">
              <a:buNone/>
            </a:pPr>
            <a:r>
              <a:rPr lang="en-US" b="1" noProof="1">
                <a:latin typeface="Courier New" panose="02070309020205020404" pitchFamily="49" charset="0"/>
                <a:cs typeface="Courier New" panose="02070309020205020404" pitchFamily="49" charset="0"/>
              </a:rPr>
              <a:t>def</a:t>
            </a:r>
            <a:r>
              <a:rPr lang="en-US" noProof="1">
                <a:latin typeface="Courier New" panose="02070309020205020404" pitchFamily="49" charset="0"/>
                <a:cs typeface="Courier New" panose="02070309020205020404" pitchFamily="49" charset="0"/>
              </a:rPr>
              <a:t> funk1 (x):</a:t>
            </a:r>
          </a:p>
          <a:p>
            <a:pPr marL="0" indent="0">
              <a:buNone/>
            </a:pPr>
            <a:r>
              <a:rPr lang="en-US" noProof="1">
                <a:latin typeface="Courier New" panose="02070309020205020404" pitchFamily="49" charset="0"/>
                <a:cs typeface="Courier New" panose="02070309020205020404" pitchFamily="49" charset="0"/>
              </a:rPr>
              <a:t>    </a:t>
            </a:r>
            <a:r>
              <a:rPr lang="en-US" b="1" noProof="1">
                <a:latin typeface="Courier New" panose="02070309020205020404" pitchFamily="49" charset="0"/>
                <a:cs typeface="Courier New" panose="02070309020205020404" pitchFamily="49" charset="0"/>
              </a:rPr>
              <a:t>return</a:t>
            </a:r>
            <a:r>
              <a:rPr lang="en-US" noProof="1">
                <a:latin typeface="Courier New" panose="02070309020205020404" pitchFamily="49" charset="0"/>
                <a:cs typeface="Courier New" panose="02070309020205020404" pitchFamily="49" charset="0"/>
              </a:rPr>
              <a:t> x*x+3</a:t>
            </a:r>
          </a:p>
          <a:p>
            <a:pPr marL="0" indent="0">
              <a:buNone/>
            </a:pPr>
            <a:r>
              <a:rPr lang="en-US" noProof="1">
                <a:latin typeface="Courier New" panose="02070309020205020404" pitchFamily="49" charset="0"/>
                <a:cs typeface="Courier New" panose="02070309020205020404" pitchFamily="49" charset="0"/>
              </a:rPr>
              <a:t>funk2 = lambda x : 2*x*x+x-1</a:t>
            </a:r>
          </a:p>
          <a:p>
            <a:pPr marL="0" indent="0">
              <a:buNone/>
            </a:pPr>
            <a:r>
              <a:rPr lang="en-US" noProof="1">
                <a:latin typeface="Courier New" panose="02070309020205020404" pitchFamily="49" charset="0"/>
                <a:cs typeface="Courier New" panose="02070309020205020404" pitchFamily="49" charset="0"/>
              </a:rPr>
              <a:t>print</a:t>
            </a:r>
            <a:r>
              <a:rPr lang="pl-PL"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pochodna(funk1)(5)</a:t>
            </a:r>
            <a:r>
              <a:rPr lang="pl-PL"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print</a:t>
            </a:r>
            <a:r>
              <a:rPr lang="pl-PL"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pochodna(funk2)(3)</a:t>
            </a:r>
            <a:r>
              <a:rPr lang="pl-PL"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endParaRPr lang="en-US" b="1" noProof="1">
              <a:latin typeface="Courier New" panose="02070309020205020404" pitchFamily="49" charset="0"/>
              <a:cs typeface="Courier New" panose="02070309020205020404" pitchFamily="49" charset="0"/>
            </a:endParaRPr>
          </a:p>
          <a:p>
            <a:pPr marL="0" indent="0">
              <a:buNone/>
            </a:pPr>
            <a:endParaRPr lang="en-US" b="1"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42</a:t>
            </a:fld>
            <a:endParaRPr lang="en-GB" dirty="0"/>
          </a:p>
        </p:txBody>
      </p:sp>
    </p:spTree>
    <p:extLst>
      <p:ext uri="{BB962C8B-B14F-4D97-AF65-F5344CB8AC3E}">
        <p14:creationId xmlns:p14="http://schemas.microsoft.com/office/powerpoint/2010/main" val="431338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772400" cy="1534182"/>
          </a:xfrm>
        </p:spPr>
        <p:txBody>
          <a:bodyPr>
            <a:normAutofit fontScale="90000"/>
          </a:bodyPr>
          <a:lstStyle/>
          <a:p>
            <a:r>
              <a:rPr lang="en-US" noProof="1"/>
              <a:t>Przykład c.d.</a:t>
            </a:r>
            <a:br>
              <a:rPr lang="en-US" noProof="1"/>
            </a:br>
            <a:r>
              <a:rPr lang="en-US" noProof="1"/>
              <a:t>miejsce zerowe funkcji kwadratowej</a:t>
            </a:r>
            <a:br>
              <a:rPr lang="en-US" noProof="1"/>
            </a:br>
            <a:r>
              <a:rPr lang="en-US" noProof="1"/>
              <a:t>f(x) = ax</a:t>
            </a:r>
            <a:r>
              <a:rPr lang="en-US" baseline="30000" noProof="1"/>
              <a:t>2</a:t>
            </a:r>
            <a:r>
              <a:rPr lang="en-US" noProof="1"/>
              <a:t> + bx + c</a:t>
            </a:r>
          </a:p>
        </p:txBody>
      </p:sp>
      <p:sp>
        <p:nvSpPr>
          <p:cNvPr id="3" name="Symbol zastępczy zawartości 2"/>
          <p:cNvSpPr>
            <a:spLocks noGrp="1"/>
          </p:cNvSpPr>
          <p:nvPr>
            <p:ph sz="quarter" idx="1"/>
          </p:nvPr>
        </p:nvSpPr>
        <p:spPr>
          <a:xfrm>
            <a:off x="791580" y="2024844"/>
            <a:ext cx="7772400" cy="4716524"/>
          </a:xfrm>
        </p:spPr>
        <p:txBody>
          <a:bodyPr>
            <a:normAutofit/>
          </a:bodyPr>
          <a:lstStyle/>
          <a:p>
            <a:pPr marL="0" indent="0">
              <a:buNone/>
            </a:pPr>
            <a:r>
              <a:rPr lang="en-US" sz="2000" b="1" noProof="1">
                <a:latin typeface="Courier New" panose="02070309020205020404" pitchFamily="49" charset="0"/>
                <a:cs typeface="Courier New" panose="02070309020205020404" pitchFamily="49" charset="0"/>
              </a:rPr>
              <a:t>def</a:t>
            </a:r>
            <a:r>
              <a:rPr lang="en-US" sz="2000" noProof="1">
                <a:latin typeface="Courier New" panose="02070309020205020404" pitchFamily="49" charset="0"/>
                <a:cs typeface="Courier New" panose="02070309020205020404" pitchFamily="49" charset="0"/>
              </a:rPr>
              <a:t> q_solve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f</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    #axx + bx + c</a:t>
            </a:r>
          </a:p>
          <a:p>
            <a:pPr marL="0" indent="0">
              <a:buNone/>
            </a:pPr>
            <a:r>
              <a:rPr lang="en-US" sz="2000" noProof="1">
                <a:latin typeface="Courier New" panose="02070309020205020404" pitchFamily="49" charset="0"/>
                <a:cs typeface="Courier New" panose="02070309020205020404" pitchFamily="49" charset="0"/>
              </a:rPr>
              <a:t>    c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f</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0</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    f1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pochodna</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f</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    b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f1</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0</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    a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f</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1</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b</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c</a:t>
            </a:r>
          </a:p>
          <a:p>
            <a:pPr marL="0" indent="0">
              <a:buNone/>
            </a:pPr>
            <a:r>
              <a:rPr lang="en-US" sz="2000" noProof="1">
                <a:latin typeface="Courier New" panose="02070309020205020404" pitchFamily="49" charset="0"/>
                <a:cs typeface="Courier New" panose="02070309020205020404" pitchFamily="49" charset="0"/>
              </a:rPr>
              <a:t>    d_sqrt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sc</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sqrt</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b</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b</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4</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a</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c</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    </a:t>
            </a:r>
            <a:r>
              <a:rPr lang="en-US" sz="2000" b="1" noProof="1">
                <a:latin typeface="Courier New" panose="02070309020205020404" pitchFamily="49" charset="0"/>
                <a:cs typeface="Courier New" panose="02070309020205020404" pitchFamily="49" charset="0"/>
              </a:rPr>
              <a:t>return</a:t>
            </a:r>
            <a:r>
              <a:rPr lang="en-US" sz="2000" noProof="1">
                <a:latin typeface="Courier New" panose="02070309020205020404" pitchFamily="49" charset="0"/>
                <a:cs typeface="Courier New" panose="02070309020205020404" pitchFamily="49" charset="0"/>
              </a:rPr>
              <a:t>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b</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d_sqrt</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2</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a</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b</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d_sqrt</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2</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a</a:t>
            </a:r>
            <a:r>
              <a:rPr lang="en-US" sz="2000" b="1" noProof="1">
                <a:latin typeface="Courier New" panose="02070309020205020404" pitchFamily="49" charset="0"/>
                <a:cs typeface="Courier New" panose="02070309020205020404" pitchFamily="49" charset="0"/>
              </a:rPr>
              <a:t>))</a:t>
            </a:r>
          </a:p>
          <a:p>
            <a:pPr marL="0" indent="0">
              <a:buNone/>
            </a:pPr>
            <a:endParaRPr lang="en-US" sz="2000" b="1"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funk = 4*x*x - 2*x*x + 2</a:t>
            </a:r>
          </a:p>
          <a:p>
            <a:pPr marL="0" indent="0">
              <a:buNone/>
            </a:pPr>
            <a:r>
              <a:rPr lang="en-US" sz="2000" noProof="1">
                <a:latin typeface="Courier New" panose="02070309020205020404" pitchFamily="49" charset="0"/>
                <a:cs typeface="Courier New" panose="02070309020205020404" pitchFamily="49" charset="0"/>
              </a:rPr>
              <a:t>print</a:t>
            </a:r>
            <a:r>
              <a:rPr lang="pl-PL" sz="2000"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q_solve</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funk</a:t>
            </a:r>
            <a:r>
              <a:rPr lang="en-US" sz="2000" b="1" noProof="1">
                <a:latin typeface="Courier New" panose="02070309020205020404" pitchFamily="49" charset="0"/>
                <a:cs typeface="Courier New" panose="02070309020205020404" pitchFamily="49" charset="0"/>
              </a:rPr>
              <a:t>)</a:t>
            </a:r>
            <a:r>
              <a:rPr lang="pl-PL" sz="2000" b="1" noProof="1">
                <a:latin typeface="Courier New" panose="02070309020205020404" pitchFamily="49" charset="0"/>
                <a:cs typeface="Courier New" panose="02070309020205020404" pitchFamily="49" charset="0"/>
              </a:rPr>
              <a:t>)</a:t>
            </a:r>
            <a:endParaRPr lang="en-US" sz="2000" b="1"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print</a:t>
            </a:r>
            <a:r>
              <a:rPr lang="pl-PL" sz="2000"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q_solve</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lambda x : x*x+2*x+10</a:t>
            </a:r>
            <a:r>
              <a:rPr lang="en-US" sz="2000" b="1" noProof="1">
                <a:latin typeface="Courier New" panose="02070309020205020404" pitchFamily="49" charset="0"/>
                <a:cs typeface="Courier New" panose="02070309020205020404" pitchFamily="49" charset="0"/>
              </a:rPr>
              <a:t>)</a:t>
            </a:r>
            <a:r>
              <a:rPr lang="pl-PL" sz="2000" b="1" noProof="1">
                <a:latin typeface="Courier New" panose="02070309020205020404" pitchFamily="49" charset="0"/>
                <a:cs typeface="Courier New" panose="02070309020205020404" pitchFamily="49" charset="0"/>
              </a:rPr>
              <a:t>)</a:t>
            </a:r>
            <a:endParaRPr lang="en-US" sz="2000" b="1"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43</a:t>
            </a:fld>
            <a:endParaRPr lang="en-GB" dirty="0"/>
          </a:p>
        </p:txBody>
      </p:sp>
    </p:spTree>
    <p:extLst>
      <p:ext uri="{BB962C8B-B14F-4D97-AF65-F5344CB8AC3E}">
        <p14:creationId xmlns:p14="http://schemas.microsoft.com/office/powerpoint/2010/main" val="27124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Python - moduły </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44</a:t>
            </a:fld>
            <a:endParaRPr lang="en-GB" dirty="0"/>
          </a:p>
        </p:txBody>
      </p:sp>
      <p:sp>
        <p:nvSpPr>
          <p:cNvPr id="6" name="Zagięty narożnik 5"/>
          <p:cNvSpPr/>
          <p:nvPr/>
        </p:nvSpPr>
        <p:spPr>
          <a:xfrm>
            <a:off x="4355976" y="1754932"/>
            <a:ext cx="4608512" cy="4284476"/>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pl-PL" sz="2000" i="1" dirty="0">
                <a:solidFill>
                  <a:srgbClr val="FF0000"/>
                </a:solidFill>
                <a:latin typeface="Bookman Old Style" panose="02050604050505020204" pitchFamily="18" charset="0"/>
              </a:rPr>
              <a:t>matem.py</a:t>
            </a:r>
          </a:p>
          <a:p>
            <a:pPr algn="ctr"/>
            <a:endParaRPr lang="pl-PL" sz="2000" dirty="0">
              <a:solidFill>
                <a:schemeClr val="tx1"/>
              </a:solidFill>
            </a:endParaRPr>
          </a:p>
          <a:p>
            <a:pPr algn="ctr"/>
            <a:endParaRPr lang="pl-PL" sz="2000" dirty="0">
              <a:solidFill>
                <a:schemeClr val="tx1"/>
              </a:solidFill>
              <a:latin typeface="Courier New" panose="02070309020205020404" pitchFamily="49" charset="0"/>
              <a:cs typeface="Courier New" panose="02070309020205020404" pitchFamily="49" charset="0"/>
            </a:endParaRPr>
          </a:p>
          <a:p>
            <a:r>
              <a:rPr lang="pt-BR" sz="2000" b="1" dirty="0">
                <a:solidFill>
                  <a:schemeClr val="tx1"/>
                </a:solidFill>
                <a:latin typeface="Courier New" panose="02070309020205020404" pitchFamily="49" charset="0"/>
                <a:cs typeface="Courier New" panose="02070309020205020404" pitchFamily="49" charset="0"/>
              </a:rPr>
              <a:t>def</a:t>
            </a:r>
            <a:r>
              <a:rPr lang="pt-BR" sz="2000" dirty="0">
                <a:solidFill>
                  <a:schemeClr val="tx1"/>
                </a:solidFill>
                <a:latin typeface="Courier New" panose="02070309020205020404" pitchFamily="49" charset="0"/>
                <a:cs typeface="Courier New" panose="02070309020205020404" pitchFamily="49" charset="0"/>
              </a:rPr>
              <a:t> silnia (n):</a:t>
            </a:r>
            <a:endParaRPr lang="pl-PL" sz="2000" dirty="0">
              <a:solidFill>
                <a:schemeClr val="tx1"/>
              </a:solidFill>
              <a:latin typeface="Courier New" panose="02070309020205020404" pitchFamily="49" charset="0"/>
              <a:cs typeface="Courier New" panose="02070309020205020404" pitchFamily="49" charset="0"/>
            </a:endParaRPr>
          </a:p>
          <a:p>
            <a:r>
              <a:rPr lang="pl-PL" sz="2000" dirty="0">
                <a:solidFill>
                  <a:schemeClr val="tx1"/>
                </a:solidFill>
                <a:latin typeface="Courier New" panose="02070309020205020404" pitchFamily="49" charset="0"/>
                <a:cs typeface="Courier New" panose="02070309020205020404" pitchFamily="49" charset="0"/>
              </a:rPr>
              <a:t>    </a:t>
            </a:r>
            <a:r>
              <a:rPr lang="pt-BR" sz="2000" b="1" dirty="0">
                <a:solidFill>
                  <a:schemeClr val="tx1"/>
                </a:solidFill>
                <a:latin typeface="Courier New" panose="02070309020205020404" pitchFamily="49" charset="0"/>
                <a:cs typeface="Courier New" panose="02070309020205020404" pitchFamily="49" charset="0"/>
              </a:rPr>
              <a:t>if</a:t>
            </a:r>
            <a:r>
              <a:rPr lang="pt-BR" sz="2000" dirty="0">
                <a:solidFill>
                  <a:schemeClr val="tx1"/>
                </a:solidFill>
                <a:latin typeface="Courier New" panose="02070309020205020404" pitchFamily="49" charset="0"/>
                <a:cs typeface="Courier New" panose="02070309020205020404" pitchFamily="49" charset="0"/>
              </a:rPr>
              <a:t> n == 0:</a:t>
            </a:r>
          </a:p>
          <a:p>
            <a:r>
              <a:rPr lang="pl-PL" sz="2000" dirty="0">
                <a:solidFill>
                  <a:schemeClr val="tx1"/>
                </a:solidFill>
                <a:latin typeface="Courier New" panose="02070309020205020404" pitchFamily="49" charset="0"/>
                <a:cs typeface="Courier New" panose="02070309020205020404" pitchFamily="49" charset="0"/>
              </a:rPr>
              <a:t>        </a:t>
            </a:r>
            <a:r>
              <a:rPr lang="pt-BR" sz="2000" b="1" dirty="0">
                <a:solidFill>
                  <a:schemeClr val="tx1"/>
                </a:solidFill>
                <a:latin typeface="Courier New" panose="02070309020205020404" pitchFamily="49" charset="0"/>
                <a:cs typeface="Courier New" panose="02070309020205020404" pitchFamily="49" charset="0"/>
              </a:rPr>
              <a:t>return</a:t>
            </a:r>
            <a:r>
              <a:rPr lang="pt-BR" sz="2000" dirty="0">
                <a:solidFill>
                  <a:schemeClr val="tx1"/>
                </a:solidFill>
                <a:latin typeface="Courier New" panose="02070309020205020404" pitchFamily="49" charset="0"/>
                <a:cs typeface="Courier New" panose="02070309020205020404" pitchFamily="49" charset="0"/>
              </a:rPr>
              <a:t> 1</a:t>
            </a:r>
          </a:p>
          <a:p>
            <a:r>
              <a:rPr lang="pl-PL" sz="2000" dirty="0">
                <a:solidFill>
                  <a:schemeClr val="tx1"/>
                </a:solidFill>
                <a:latin typeface="Courier New" panose="02070309020205020404" pitchFamily="49" charset="0"/>
                <a:cs typeface="Courier New" panose="02070309020205020404" pitchFamily="49" charset="0"/>
              </a:rPr>
              <a:t>    </a:t>
            </a:r>
            <a:r>
              <a:rPr lang="pt-BR" sz="2000" b="1" dirty="0">
                <a:solidFill>
                  <a:schemeClr val="tx1"/>
                </a:solidFill>
                <a:latin typeface="Courier New" panose="02070309020205020404" pitchFamily="49" charset="0"/>
                <a:cs typeface="Courier New" panose="02070309020205020404" pitchFamily="49" charset="0"/>
              </a:rPr>
              <a:t>else</a:t>
            </a:r>
            <a:r>
              <a:rPr lang="pt-BR" sz="2000" dirty="0">
                <a:solidFill>
                  <a:schemeClr val="tx1"/>
                </a:solidFill>
                <a:latin typeface="Courier New" panose="02070309020205020404" pitchFamily="49" charset="0"/>
                <a:cs typeface="Courier New" panose="02070309020205020404" pitchFamily="49" charset="0"/>
              </a:rPr>
              <a:t>:</a:t>
            </a:r>
          </a:p>
          <a:p>
            <a:r>
              <a:rPr lang="pl-PL" sz="2000" dirty="0">
                <a:solidFill>
                  <a:schemeClr val="tx1"/>
                </a:solidFill>
                <a:latin typeface="Courier New" panose="02070309020205020404" pitchFamily="49" charset="0"/>
                <a:cs typeface="Courier New" panose="02070309020205020404" pitchFamily="49" charset="0"/>
              </a:rPr>
              <a:t>        </a:t>
            </a:r>
            <a:r>
              <a:rPr lang="pt-BR" sz="2000" dirty="0">
                <a:solidFill>
                  <a:schemeClr val="tx1"/>
                </a:solidFill>
                <a:latin typeface="Courier New" panose="02070309020205020404" pitchFamily="49" charset="0"/>
                <a:cs typeface="Courier New" panose="02070309020205020404" pitchFamily="49" charset="0"/>
              </a:rPr>
              <a:t>return n*silnia(n-1)</a:t>
            </a:r>
            <a:endParaRPr lang="pl-PL" sz="2000" dirty="0">
              <a:solidFill>
                <a:schemeClr val="tx1"/>
              </a:solidFill>
              <a:latin typeface="Courier New" panose="02070309020205020404" pitchFamily="49" charset="0"/>
              <a:cs typeface="Courier New" panose="02070309020205020404" pitchFamily="49" charset="0"/>
            </a:endParaRPr>
          </a:p>
          <a:p>
            <a:pPr algn="ctr"/>
            <a:endParaRPr lang="en-US" sz="2000" dirty="0">
              <a:solidFill>
                <a:schemeClr val="tx1"/>
              </a:solidFill>
            </a:endParaRPr>
          </a:p>
        </p:txBody>
      </p:sp>
      <p:sp>
        <p:nvSpPr>
          <p:cNvPr id="8" name="Zagięty narożnik 7"/>
          <p:cNvSpPr/>
          <p:nvPr/>
        </p:nvSpPr>
        <p:spPr>
          <a:xfrm>
            <a:off x="395536" y="1700808"/>
            <a:ext cx="3312368" cy="4428492"/>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pl-PL" sz="2000" i="1" noProof="1">
                <a:solidFill>
                  <a:srgbClr val="FF0000"/>
                </a:solidFill>
                <a:latin typeface="Bookman Old Style" panose="02050604050505020204" pitchFamily="18" charset="0"/>
              </a:rPr>
              <a:t>program.py</a:t>
            </a:r>
          </a:p>
          <a:p>
            <a:pPr algn="ctr"/>
            <a:endParaRPr lang="pl-PL" sz="2000" noProof="1">
              <a:solidFill>
                <a:schemeClr val="tx1"/>
              </a:solidFill>
            </a:endParaRPr>
          </a:p>
          <a:p>
            <a:pPr algn="ctr"/>
            <a:endParaRPr lang="pl-PL" sz="2000" noProof="1">
              <a:solidFill>
                <a:schemeClr val="tx1"/>
              </a:solidFill>
              <a:latin typeface="Courier New" panose="02070309020205020404" pitchFamily="49" charset="0"/>
              <a:cs typeface="Courier New" panose="02070309020205020404" pitchFamily="49" charset="0"/>
            </a:endParaRPr>
          </a:p>
          <a:p>
            <a:r>
              <a:rPr lang="pl-PL" sz="2000" b="1" noProof="1">
                <a:solidFill>
                  <a:schemeClr val="tx1"/>
                </a:solidFill>
                <a:latin typeface="Courier New" panose="02070309020205020404" pitchFamily="49" charset="0"/>
                <a:cs typeface="Courier New" panose="02070309020205020404" pitchFamily="49" charset="0"/>
              </a:rPr>
              <a:t>import</a:t>
            </a:r>
            <a:r>
              <a:rPr lang="pl-PL" sz="2000" noProof="1">
                <a:solidFill>
                  <a:schemeClr val="tx1"/>
                </a:solidFill>
                <a:latin typeface="Courier New" panose="02070309020205020404" pitchFamily="49" charset="0"/>
                <a:cs typeface="Courier New" panose="02070309020205020404" pitchFamily="49" charset="0"/>
              </a:rPr>
              <a:t> matem</a:t>
            </a:r>
          </a:p>
          <a:p>
            <a:endParaRPr lang="pl-PL" sz="2000" noProof="1">
              <a:solidFill>
                <a:schemeClr val="tx1"/>
              </a:solidFill>
              <a:latin typeface="Courier New" panose="02070309020205020404" pitchFamily="49" charset="0"/>
              <a:cs typeface="Courier New" panose="02070309020205020404" pitchFamily="49" charset="0"/>
            </a:endParaRPr>
          </a:p>
          <a:p>
            <a:r>
              <a:rPr lang="pl-PL" sz="2000" noProof="1">
                <a:solidFill>
                  <a:schemeClr val="tx1"/>
                </a:solidFill>
                <a:latin typeface="Courier New" panose="02070309020205020404" pitchFamily="49" charset="0"/>
                <a:cs typeface="Courier New" panose="02070309020205020404" pitchFamily="49" charset="0"/>
              </a:rPr>
              <a:t>s = matem.silnia(5)</a:t>
            </a:r>
          </a:p>
          <a:p>
            <a:r>
              <a:rPr lang="pl-PL" sz="2000" noProof="1">
                <a:solidFill>
                  <a:schemeClr val="tx1"/>
                </a:solidFill>
                <a:latin typeface="Courier New" panose="02070309020205020404" pitchFamily="49" charset="0"/>
                <a:cs typeface="Courier New" panose="02070309020205020404" pitchFamily="49" charset="0"/>
              </a:rPr>
              <a:t>prin</a:t>
            </a:r>
            <a:r>
              <a:rPr lang="en-US" sz="2000" noProof="1">
                <a:solidFill>
                  <a:schemeClr val="tx1"/>
                </a:solidFill>
                <a:latin typeface="Courier New" panose="02070309020205020404" pitchFamily="49" charset="0"/>
                <a:cs typeface="Courier New" panose="02070309020205020404" pitchFamily="49" charset="0"/>
              </a:rPr>
              <a:t>t(</a:t>
            </a:r>
            <a:r>
              <a:rPr lang="pl-PL" sz="2000" noProof="1">
                <a:solidFill>
                  <a:schemeClr val="tx1"/>
                </a:solidFill>
                <a:latin typeface="Courier New" panose="02070309020205020404" pitchFamily="49" charset="0"/>
                <a:cs typeface="Courier New" panose="02070309020205020404" pitchFamily="49" charset="0"/>
              </a:rPr>
              <a:t>s</a:t>
            </a:r>
            <a:r>
              <a:rPr lang="en-US" sz="2000" noProof="1">
                <a:solidFill>
                  <a:schemeClr val="tx1"/>
                </a:solidFill>
                <a:latin typeface="Courier New" panose="02070309020205020404" pitchFamily="49" charset="0"/>
                <a:cs typeface="Courier New" panose="02070309020205020404" pitchFamily="49" charset="0"/>
              </a:rPr>
              <a:t>)</a:t>
            </a:r>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r>
              <a:rPr lang="pl-PL" sz="2000" b="1" noProof="1">
                <a:solidFill>
                  <a:schemeClr val="tx1"/>
                </a:solidFill>
                <a:latin typeface="Courier New" panose="02070309020205020404" pitchFamily="49" charset="0"/>
                <a:cs typeface="Courier New" panose="02070309020205020404" pitchFamily="49" charset="0"/>
              </a:rPr>
              <a:t>import</a:t>
            </a:r>
            <a:r>
              <a:rPr lang="pl-PL" sz="2000" noProof="1">
                <a:solidFill>
                  <a:schemeClr val="tx1"/>
                </a:solidFill>
                <a:latin typeface="Courier New" panose="02070309020205020404" pitchFamily="49" charset="0"/>
                <a:cs typeface="Courier New" panose="02070309020205020404" pitchFamily="49" charset="0"/>
              </a:rPr>
              <a:t> matem </a:t>
            </a:r>
            <a:r>
              <a:rPr lang="pl-PL" sz="2000" b="1" noProof="1">
                <a:solidFill>
                  <a:schemeClr val="tx1"/>
                </a:solidFill>
                <a:latin typeface="Courier New" panose="02070309020205020404" pitchFamily="49" charset="0"/>
                <a:cs typeface="Courier New" panose="02070309020205020404" pitchFamily="49" charset="0"/>
              </a:rPr>
              <a:t>as</a:t>
            </a:r>
            <a:r>
              <a:rPr lang="pl-PL" sz="2000" noProof="1">
                <a:solidFill>
                  <a:schemeClr val="tx1"/>
                </a:solidFill>
                <a:latin typeface="Courier New" panose="02070309020205020404" pitchFamily="49" charset="0"/>
                <a:cs typeface="Courier New" panose="02070309020205020404" pitchFamily="49" charset="0"/>
              </a:rPr>
              <a:t> m</a:t>
            </a:r>
          </a:p>
          <a:p>
            <a:r>
              <a:rPr lang="pl-PL" sz="2000" noProof="1">
                <a:solidFill>
                  <a:schemeClr val="tx1"/>
                </a:solidFill>
                <a:latin typeface="Courier New" panose="02070309020205020404" pitchFamily="49" charset="0"/>
                <a:cs typeface="Courier New" panose="02070309020205020404" pitchFamily="49" charset="0"/>
              </a:rPr>
              <a:t>print</a:t>
            </a:r>
            <a:r>
              <a:rPr lang="en-US" sz="2000" noProof="1">
                <a:solidFill>
                  <a:schemeClr val="tx1"/>
                </a:solidFill>
                <a:latin typeface="Courier New" panose="02070309020205020404" pitchFamily="49" charset="0"/>
                <a:cs typeface="Courier New" panose="02070309020205020404" pitchFamily="49" charset="0"/>
              </a:rPr>
              <a:t>(</a:t>
            </a:r>
            <a:r>
              <a:rPr lang="pl-PL" sz="2000" noProof="1">
                <a:solidFill>
                  <a:schemeClr val="tx1"/>
                </a:solidFill>
                <a:latin typeface="Courier New" panose="02070309020205020404" pitchFamily="49" charset="0"/>
                <a:cs typeface="Courier New" panose="02070309020205020404" pitchFamily="49" charset="0"/>
              </a:rPr>
              <a:t>m.silnia(5)</a:t>
            </a:r>
            <a:r>
              <a:rPr lang="en-US" sz="2000" noProof="1">
                <a:solidFill>
                  <a:schemeClr val="tx1"/>
                </a:solidFill>
                <a:latin typeface="Courier New" panose="02070309020205020404" pitchFamily="49" charset="0"/>
                <a:cs typeface="Courier New" panose="02070309020205020404" pitchFamily="49" charset="0"/>
              </a:rPr>
              <a:t>)</a:t>
            </a:r>
          </a:p>
          <a:p>
            <a:endParaRPr lang="en-US" sz="2000" noProof="1">
              <a:solidFill>
                <a:schemeClr val="tx1"/>
              </a:solidFill>
              <a:latin typeface="Courier New" panose="02070309020205020404" pitchFamily="49" charset="0"/>
              <a:cs typeface="Courier New" panose="02070309020205020404" pitchFamily="49" charset="0"/>
            </a:endParaRPr>
          </a:p>
          <a:p>
            <a:r>
              <a:rPr lang="pl-PL" sz="2000" b="1" noProof="1">
                <a:solidFill>
                  <a:schemeClr val="tx1"/>
                </a:solidFill>
                <a:latin typeface="Courier New" panose="02070309020205020404" pitchFamily="49" charset="0"/>
                <a:cs typeface="Courier New" panose="02070309020205020404" pitchFamily="49" charset="0"/>
              </a:rPr>
              <a:t>import</a:t>
            </a:r>
            <a:r>
              <a:rPr lang="pl-PL" sz="2000" noProof="1">
                <a:solidFill>
                  <a:schemeClr val="tx1"/>
                </a:solidFill>
                <a:latin typeface="Courier New" panose="02070309020205020404" pitchFamily="49" charset="0"/>
                <a:cs typeface="Courier New" panose="02070309020205020404" pitchFamily="49" charset="0"/>
              </a:rPr>
              <a:t> </a:t>
            </a:r>
            <a:r>
              <a:rPr lang="en-US" sz="2000" noProof="1">
                <a:solidFill>
                  <a:schemeClr val="tx1"/>
                </a:solidFill>
                <a:latin typeface="Courier New" panose="02070309020205020404" pitchFamily="49" charset="0"/>
                <a:cs typeface="Courier New" panose="02070309020205020404" pitchFamily="49" charset="0"/>
              </a:rPr>
              <a:t>numpy </a:t>
            </a:r>
            <a:r>
              <a:rPr lang="pl-PL" sz="2000" b="1" noProof="1">
                <a:solidFill>
                  <a:schemeClr val="tx1"/>
                </a:solidFill>
                <a:latin typeface="Courier New" panose="02070309020205020404" pitchFamily="49" charset="0"/>
                <a:cs typeface="Courier New" panose="02070309020205020404" pitchFamily="49" charset="0"/>
              </a:rPr>
              <a:t>as</a:t>
            </a:r>
            <a:r>
              <a:rPr lang="pl-PL" sz="2000" noProof="1">
                <a:solidFill>
                  <a:schemeClr val="tx1"/>
                </a:solidFill>
                <a:latin typeface="Courier New" panose="02070309020205020404" pitchFamily="49" charset="0"/>
                <a:cs typeface="Courier New" panose="02070309020205020404" pitchFamily="49" charset="0"/>
              </a:rPr>
              <a:t> </a:t>
            </a:r>
            <a:r>
              <a:rPr lang="en-US" sz="2000" noProof="1">
                <a:solidFill>
                  <a:schemeClr val="tx1"/>
                </a:solidFill>
                <a:latin typeface="Courier New" panose="02070309020205020404" pitchFamily="49" charset="0"/>
                <a:cs typeface="Courier New" panose="02070309020205020404" pitchFamily="49" charset="0"/>
              </a:rPr>
              <a:t>np</a:t>
            </a:r>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endParaRPr lang="pl-PL" sz="2000" noProof="1">
              <a:solidFill>
                <a:schemeClr val="tx1"/>
              </a:solidFill>
              <a:latin typeface="Courier New" panose="02070309020205020404" pitchFamily="49" charset="0"/>
              <a:cs typeface="Courier New" panose="02070309020205020404" pitchFamily="49" charset="0"/>
            </a:endParaRPr>
          </a:p>
          <a:p>
            <a:pPr algn="ctr"/>
            <a:endParaRPr lang="pl-PL" sz="2000" noProof="1">
              <a:solidFill>
                <a:schemeClr val="tx1"/>
              </a:solidFill>
            </a:endParaRPr>
          </a:p>
        </p:txBody>
      </p:sp>
      <p:sp>
        <p:nvSpPr>
          <p:cNvPr id="9" name="Strzałka w prawo 8"/>
          <p:cNvSpPr/>
          <p:nvPr/>
        </p:nvSpPr>
        <p:spPr>
          <a:xfrm>
            <a:off x="2897814" y="2564904"/>
            <a:ext cx="1332148" cy="39604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205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Python - moduły c.d.</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45</a:t>
            </a:fld>
            <a:endParaRPr lang="en-GB" dirty="0"/>
          </a:p>
        </p:txBody>
      </p:sp>
      <p:sp>
        <p:nvSpPr>
          <p:cNvPr id="8" name="Zagięty narożnik 7"/>
          <p:cNvSpPr/>
          <p:nvPr/>
        </p:nvSpPr>
        <p:spPr>
          <a:xfrm>
            <a:off x="395536" y="1700808"/>
            <a:ext cx="6012668" cy="4284476"/>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pl-PL" sz="2000" i="1" dirty="0">
                <a:solidFill>
                  <a:srgbClr val="FF0000"/>
                </a:solidFill>
                <a:latin typeface="Bookman Old Style" panose="02050604050505020204" pitchFamily="18" charset="0"/>
              </a:rPr>
              <a:t>program.py</a:t>
            </a:r>
          </a:p>
          <a:p>
            <a:pPr algn="ctr"/>
            <a:endParaRPr lang="pl-PL" sz="2000" dirty="0">
              <a:solidFill>
                <a:schemeClr val="tx1"/>
              </a:solidFill>
            </a:endParaRPr>
          </a:p>
          <a:p>
            <a:pPr algn="ctr"/>
            <a:endParaRPr lang="pl-PL" sz="2000" dirty="0">
              <a:solidFill>
                <a:schemeClr val="tx1"/>
              </a:solidFill>
              <a:latin typeface="Courier New" panose="02070309020205020404" pitchFamily="49" charset="0"/>
              <a:cs typeface="Courier New" panose="02070309020205020404" pitchFamily="49" charset="0"/>
            </a:endParaRPr>
          </a:p>
          <a:p>
            <a:r>
              <a:rPr lang="pl-PL" sz="2000" b="1" dirty="0">
                <a:solidFill>
                  <a:schemeClr val="tx1"/>
                </a:solidFill>
                <a:latin typeface="Courier New" panose="02070309020205020404" pitchFamily="49" charset="0"/>
                <a:cs typeface="Courier New" panose="02070309020205020404" pitchFamily="49" charset="0"/>
              </a:rPr>
              <a:t>from </a:t>
            </a:r>
            <a:r>
              <a:rPr lang="pl-PL" sz="2000" dirty="0">
                <a:solidFill>
                  <a:schemeClr val="tx1"/>
                </a:solidFill>
                <a:latin typeface="Courier New" panose="02070309020205020404" pitchFamily="49" charset="0"/>
                <a:cs typeface="Courier New" panose="02070309020205020404" pitchFamily="49" charset="0"/>
              </a:rPr>
              <a:t>matem </a:t>
            </a:r>
            <a:r>
              <a:rPr lang="pl-PL" sz="2000" b="1" dirty="0">
                <a:solidFill>
                  <a:schemeClr val="tx1"/>
                </a:solidFill>
                <a:latin typeface="Courier New" panose="02070309020205020404" pitchFamily="49" charset="0"/>
                <a:cs typeface="Courier New" panose="02070309020205020404" pitchFamily="49" charset="0"/>
              </a:rPr>
              <a:t>import</a:t>
            </a:r>
            <a:r>
              <a:rPr lang="pl-PL" sz="2000" dirty="0">
                <a:solidFill>
                  <a:schemeClr val="tx1"/>
                </a:solidFill>
                <a:latin typeface="Courier New" panose="02070309020205020404" pitchFamily="49" charset="0"/>
                <a:cs typeface="Courier New" panose="02070309020205020404" pitchFamily="49" charset="0"/>
              </a:rPr>
              <a:t> silnia</a:t>
            </a:r>
          </a:p>
          <a:p>
            <a:endParaRPr lang="pl-PL" sz="2000" dirty="0">
              <a:solidFill>
                <a:schemeClr val="tx1"/>
              </a:solidFill>
              <a:latin typeface="Courier New" panose="02070309020205020404" pitchFamily="49" charset="0"/>
              <a:cs typeface="Courier New" panose="02070309020205020404" pitchFamily="49" charset="0"/>
            </a:endParaRPr>
          </a:p>
          <a:p>
            <a:r>
              <a:rPr lang="pl-PL" sz="2000" dirty="0">
                <a:solidFill>
                  <a:schemeClr val="tx1"/>
                </a:solidFill>
                <a:latin typeface="Courier New" panose="02070309020205020404" pitchFamily="49" charset="0"/>
                <a:cs typeface="Courier New" panose="02070309020205020404" pitchFamily="49" charset="0"/>
              </a:rPr>
              <a:t>s = silnia(5)</a:t>
            </a:r>
          </a:p>
          <a:p>
            <a:r>
              <a:rPr lang="pl-PL" sz="2000" dirty="0" err="1">
                <a:solidFill>
                  <a:schemeClr val="tx1"/>
                </a:solidFill>
                <a:latin typeface="Courier New" panose="02070309020205020404" pitchFamily="49" charset="0"/>
                <a:cs typeface="Courier New" panose="02070309020205020404" pitchFamily="49" charset="0"/>
              </a:rPr>
              <a:t>print</a:t>
            </a:r>
            <a:r>
              <a:rPr lang="pl-PL" sz="2000" dirty="0">
                <a:solidFill>
                  <a:schemeClr val="tx1"/>
                </a:solidFill>
                <a:latin typeface="Courier New" panose="02070309020205020404" pitchFamily="49" charset="0"/>
                <a:cs typeface="Courier New" panose="02070309020205020404" pitchFamily="49" charset="0"/>
              </a:rPr>
              <a:t>(s)</a:t>
            </a:r>
          </a:p>
          <a:p>
            <a:endParaRPr lang="pl-PL"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 </a:t>
            </a:r>
            <a:r>
              <a:rPr lang="en-US" sz="2000" dirty="0" err="1">
                <a:solidFill>
                  <a:schemeClr val="tx1"/>
                </a:solidFill>
                <a:latin typeface="Courier New" panose="02070309020205020404" pitchFamily="49" charset="0"/>
                <a:cs typeface="Courier New" panose="02070309020205020404" pitchFamily="49" charset="0"/>
              </a:rPr>
              <a:t>ryzykowne</a:t>
            </a:r>
            <a:endParaRPr lang="pl-PL" sz="2000" dirty="0">
              <a:solidFill>
                <a:schemeClr val="tx1"/>
              </a:solidFill>
              <a:latin typeface="Courier New" panose="02070309020205020404" pitchFamily="49" charset="0"/>
              <a:cs typeface="Courier New" panose="02070309020205020404" pitchFamily="49" charset="0"/>
            </a:endParaRPr>
          </a:p>
          <a:p>
            <a:r>
              <a:rPr lang="pl-PL" sz="2000" b="1" dirty="0">
                <a:solidFill>
                  <a:schemeClr val="tx1"/>
                </a:solidFill>
                <a:latin typeface="Courier New" panose="02070309020205020404" pitchFamily="49" charset="0"/>
                <a:cs typeface="Courier New" panose="02070309020205020404" pitchFamily="49" charset="0"/>
              </a:rPr>
              <a:t>from </a:t>
            </a:r>
            <a:r>
              <a:rPr lang="pl-PL" sz="2000" dirty="0">
                <a:solidFill>
                  <a:schemeClr val="tx1"/>
                </a:solidFill>
                <a:latin typeface="Courier New" panose="02070309020205020404" pitchFamily="49" charset="0"/>
                <a:cs typeface="Courier New" panose="02070309020205020404" pitchFamily="49" charset="0"/>
              </a:rPr>
              <a:t>matem </a:t>
            </a:r>
            <a:r>
              <a:rPr lang="pl-PL" sz="2000" b="1" dirty="0">
                <a:solidFill>
                  <a:schemeClr val="tx1"/>
                </a:solidFill>
                <a:latin typeface="Courier New" panose="02070309020205020404" pitchFamily="49" charset="0"/>
                <a:cs typeface="Courier New" panose="02070309020205020404" pitchFamily="49" charset="0"/>
              </a:rPr>
              <a:t>import</a:t>
            </a:r>
            <a:r>
              <a:rPr lang="pl-PL" sz="2000" dirty="0">
                <a:solidFill>
                  <a:schemeClr val="tx1"/>
                </a:solidFill>
                <a:latin typeface="Courier New" panose="02070309020205020404" pitchFamily="49" charset="0"/>
                <a:cs typeface="Courier New" panose="02070309020205020404" pitchFamily="49" charset="0"/>
              </a:rPr>
              <a:t> *</a:t>
            </a:r>
          </a:p>
          <a:p>
            <a:r>
              <a:rPr lang="pl-PL" sz="2000" dirty="0" err="1">
                <a:solidFill>
                  <a:schemeClr val="tx1"/>
                </a:solidFill>
                <a:latin typeface="Courier New" panose="02070309020205020404" pitchFamily="49" charset="0"/>
                <a:cs typeface="Courier New" panose="02070309020205020404" pitchFamily="49" charset="0"/>
              </a:rPr>
              <a:t>print</a:t>
            </a:r>
            <a:r>
              <a:rPr lang="pl-PL" sz="2000" dirty="0">
                <a:solidFill>
                  <a:schemeClr val="tx1"/>
                </a:solidFill>
                <a:latin typeface="Courier New" panose="02070309020205020404" pitchFamily="49" charset="0"/>
                <a:cs typeface="Courier New" panose="02070309020205020404" pitchFamily="49" charset="0"/>
              </a:rPr>
              <a:t>(silnia(5))</a:t>
            </a:r>
          </a:p>
          <a:p>
            <a:endParaRPr lang="pl-PL" sz="2000" dirty="0">
              <a:solidFill>
                <a:schemeClr val="tx1"/>
              </a:solidFill>
              <a:latin typeface="Courier New" panose="02070309020205020404" pitchFamily="49" charset="0"/>
              <a:cs typeface="Courier New" panose="02070309020205020404" pitchFamily="49" charset="0"/>
            </a:endParaRPr>
          </a:p>
          <a:p>
            <a:endParaRPr lang="pl-PL" sz="2000" dirty="0">
              <a:solidFill>
                <a:schemeClr val="tx1"/>
              </a:solidFill>
              <a:latin typeface="Courier New" panose="02070309020205020404" pitchFamily="49" charset="0"/>
              <a:cs typeface="Courier New" panose="02070309020205020404" pitchFamily="49" charset="0"/>
            </a:endParaRPr>
          </a:p>
          <a:p>
            <a:endParaRPr lang="pl-PL" sz="2000" dirty="0">
              <a:solidFill>
                <a:schemeClr val="tx1"/>
              </a:solidFill>
              <a:latin typeface="Courier New" panose="02070309020205020404" pitchFamily="49" charset="0"/>
              <a:cs typeface="Courier New" panose="02070309020205020404" pitchFamily="49" charset="0"/>
            </a:endParaRPr>
          </a:p>
          <a:p>
            <a:endParaRPr lang="pl-PL" sz="2000" dirty="0">
              <a:solidFill>
                <a:schemeClr val="tx1"/>
              </a:solidFill>
              <a:latin typeface="Courier New" panose="02070309020205020404" pitchFamily="49" charset="0"/>
              <a:cs typeface="Courier New" panose="02070309020205020404" pitchFamily="49" charset="0"/>
            </a:endParaRPr>
          </a:p>
          <a:p>
            <a:endParaRPr lang="pl-PL" sz="2000" dirty="0">
              <a:solidFill>
                <a:schemeClr val="tx1"/>
              </a:solidFill>
              <a:latin typeface="Courier New" panose="02070309020205020404" pitchFamily="49" charset="0"/>
              <a:cs typeface="Courier New" panose="02070309020205020404" pitchFamily="49" charset="0"/>
            </a:endParaRPr>
          </a:p>
          <a:p>
            <a:endParaRPr lang="pl-PL" sz="2000" dirty="0">
              <a:solidFill>
                <a:schemeClr val="tx1"/>
              </a:solidFill>
              <a:latin typeface="Courier New" panose="02070309020205020404" pitchFamily="49" charset="0"/>
              <a:cs typeface="Courier New" panose="02070309020205020404" pitchFamily="49" charset="0"/>
            </a:endParaRPr>
          </a:p>
          <a:p>
            <a:pPr algn="ctr"/>
            <a:endParaRPr lang="en-US" sz="2000" dirty="0">
              <a:solidFill>
                <a:schemeClr val="tx1"/>
              </a:solidFill>
            </a:endParaRPr>
          </a:p>
        </p:txBody>
      </p:sp>
    </p:spTree>
    <p:extLst>
      <p:ext uri="{BB962C8B-B14F-4D97-AF65-F5344CB8AC3E}">
        <p14:creationId xmlns:p14="http://schemas.microsoft.com/office/powerpoint/2010/main" val="1008247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Python - moduły, kolejność wyszukiwania</a:t>
            </a:r>
          </a:p>
        </p:txBody>
      </p:sp>
      <p:sp>
        <p:nvSpPr>
          <p:cNvPr id="3" name="Symbol zastępczy zawartości 2"/>
          <p:cNvSpPr>
            <a:spLocks noGrp="1"/>
          </p:cNvSpPr>
          <p:nvPr>
            <p:ph sz="quarter" idx="1"/>
          </p:nvPr>
        </p:nvSpPr>
        <p:spPr>
          <a:xfrm>
            <a:off x="914400" y="1447800"/>
            <a:ext cx="3549588" cy="4572000"/>
          </a:xfrm>
        </p:spPr>
        <p:txBody>
          <a:bodyPr/>
          <a:lstStyle/>
          <a:p>
            <a:pPr marL="514350" indent="-514350">
              <a:buFont typeface="+mj-lt"/>
              <a:buAutoNum type="arabicPeriod"/>
            </a:pPr>
            <a:r>
              <a:rPr lang="en-US" noProof="1"/>
              <a:t>Katalog zawierający skrypt (lub katalog aktualny)</a:t>
            </a:r>
          </a:p>
          <a:p>
            <a:pPr marL="514350" indent="-514350">
              <a:buFont typeface="+mj-lt"/>
              <a:buAutoNum type="arabicPeriod"/>
            </a:pPr>
            <a:r>
              <a:rPr lang="en-US" noProof="1"/>
              <a:t>Zmienna środowiskowa PYTHONPATH</a:t>
            </a:r>
          </a:p>
          <a:p>
            <a:pPr marL="514350" indent="-514350">
              <a:buFont typeface="+mj-lt"/>
              <a:buAutoNum type="arabicPeriod"/>
            </a:pPr>
            <a:r>
              <a:rPr lang="en-US" noProof="1"/>
              <a:t>Katalog instalacyjny Pythona</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46</a:t>
            </a:fld>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6752"/>
            <a:ext cx="444807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121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AA06E-40CC-405F-A9E1-5FC7FB90619D}"/>
              </a:ext>
            </a:extLst>
          </p:cNvPr>
          <p:cNvSpPr>
            <a:spLocks noGrp="1"/>
          </p:cNvSpPr>
          <p:nvPr>
            <p:ph type="title"/>
          </p:nvPr>
        </p:nvSpPr>
        <p:spPr/>
        <p:txBody>
          <a:bodyPr>
            <a:normAutofit fontScale="90000"/>
          </a:bodyPr>
          <a:lstStyle/>
          <a:p>
            <a:r>
              <a:rPr lang="en-US" dirty="0" err="1"/>
              <a:t>Zarz</a:t>
            </a:r>
            <a:r>
              <a:rPr lang="pl-PL" dirty="0" err="1"/>
              <a:t>ądzanie</a:t>
            </a:r>
            <a:r>
              <a:rPr lang="pl-PL" dirty="0"/>
              <a:t> wirtualnymi środowiskami</a:t>
            </a:r>
            <a:endParaRPr lang="en-GB" dirty="0"/>
          </a:p>
        </p:txBody>
      </p:sp>
      <p:sp>
        <p:nvSpPr>
          <p:cNvPr id="3" name="Symbol zastępczy zawartości 2">
            <a:extLst>
              <a:ext uri="{FF2B5EF4-FFF2-40B4-BE49-F238E27FC236}">
                <a16:creationId xmlns:a16="http://schemas.microsoft.com/office/drawing/2014/main" id="{DFE72317-784B-4472-BBF6-EAC59009C8B0}"/>
              </a:ext>
            </a:extLst>
          </p:cNvPr>
          <p:cNvSpPr>
            <a:spLocks noGrp="1"/>
          </p:cNvSpPr>
          <p:nvPr>
            <p:ph sz="quarter" idx="1"/>
          </p:nvPr>
        </p:nvSpPr>
        <p:spPr>
          <a:xfrm>
            <a:off x="914400" y="1447800"/>
            <a:ext cx="8014084" cy="4572000"/>
          </a:xfrm>
        </p:spPr>
        <p:txBody>
          <a:bodyPr>
            <a:normAutofit fontScale="92500"/>
          </a:bodyPr>
          <a:lstStyle/>
          <a:p>
            <a:r>
              <a:rPr lang="pl-PL" dirty="0"/>
              <a:t>Standardowo</a:t>
            </a:r>
          </a:p>
          <a:p>
            <a:pPr lvl="1"/>
            <a:r>
              <a:rPr lang="en-GB" dirty="0"/>
              <a:t>python -m </a:t>
            </a:r>
            <a:r>
              <a:rPr lang="en-GB" dirty="0" err="1"/>
              <a:t>venv</a:t>
            </a:r>
            <a:r>
              <a:rPr lang="en-GB" dirty="0"/>
              <a:t> tutorial-env</a:t>
            </a:r>
            <a:endParaRPr lang="pl-PL" dirty="0"/>
          </a:p>
          <a:p>
            <a:pPr lvl="2"/>
            <a:r>
              <a:rPr lang="pl-PL" dirty="0"/>
              <a:t>Powstanie katalog </a:t>
            </a:r>
            <a:r>
              <a:rPr lang="en-GB" dirty="0"/>
              <a:t>tutorial-env</a:t>
            </a:r>
            <a:r>
              <a:rPr lang="pl-PL" dirty="0"/>
              <a:t> z częściową instalacją </a:t>
            </a:r>
            <a:r>
              <a:rPr lang="pl-PL" dirty="0" err="1"/>
              <a:t>Pythona</a:t>
            </a:r>
            <a:endParaRPr lang="pl-PL" dirty="0"/>
          </a:p>
          <a:p>
            <a:pPr lvl="2"/>
            <a:r>
              <a:rPr lang="pl-PL" dirty="0"/>
              <a:t>Pakiety zarządza się poleceniem pip</a:t>
            </a:r>
          </a:p>
          <a:p>
            <a:pPr lvl="1"/>
            <a:r>
              <a:rPr lang="en-GB" dirty="0"/>
              <a:t>tutorial-env\Scripts\activate.bat</a:t>
            </a:r>
            <a:endParaRPr lang="pl-PL" dirty="0"/>
          </a:p>
          <a:p>
            <a:r>
              <a:rPr lang="pl-PL" dirty="0" err="1"/>
              <a:t>Conda</a:t>
            </a:r>
            <a:endParaRPr lang="pl-PL" dirty="0"/>
          </a:p>
          <a:p>
            <a:pPr lvl="1"/>
            <a:r>
              <a:rPr lang="en-GB" dirty="0" err="1">
                <a:latin typeface="Consolas" panose="020B0609020204030204" pitchFamily="49" charset="0"/>
              </a:rPr>
              <a:t>conda</a:t>
            </a:r>
            <a:r>
              <a:rPr lang="en-GB" dirty="0">
                <a:latin typeface="Consolas" panose="020B0609020204030204" pitchFamily="49" charset="0"/>
              </a:rPr>
              <a:t> create -n </a:t>
            </a:r>
            <a:r>
              <a:rPr lang="pl-PL" dirty="0" err="1">
                <a:latin typeface="Consolas" panose="020B0609020204030204" pitchFamily="49" charset="0"/>
              </a:rPr>
              <a:t>cond-env</a:t>
            </a:r>
            <a:r>
              <a:rPr lang="en-GB" dirty="0">
                <a:latin typeface="Consolas" panose="020B0609020204030204" pitchFamily="49" charset="0"/>
              </a:rPr>
              <a:t> python=</a:t>
            </a:r>
            <a:r>
              <a:rPr lang="pl-PL" dirty="0">
                <a:latin typeface="Consolas" panose="020B0609020204030204" pitchFamily="49" charset="0"/>
              </a:rPr>
              <a:t>3</a:t>
            </a:r>
            <a:r>
              <a:rPr lang="en-GB" dirty="0">
                <a:latin typeface="Consolas" panose="020B0609020204030204" pitchFamily="49" charset="0"/>
              </a:rPr>
              <a:t>.</a:t>
            </a:r>
            <a:r>
              <a:rPr lang="pl-PL" dirty="0">
                <a:latin typeface="Consolas" panose="020B0609020204030204" pitchFamily="49" charset="0"/>
              </a:rPr>
              <a:t>6</a:t>
            </a:r>
            <a:r>
              <a:rPr lang="en-GB" dirty="0">
                <a:latin typeface="Consolas" panose="020B0609020204030204" pitchFamily="49" charset="0"/>
              </a:rPr>
              <a:t> anaconda</a:t>
            </a:r>
            <a:endParaRPr lang="pl-PL" dirty="0">
              <a:latin typeface="Consolas" panose="020B0609020204030204" pitchFamily="49" charset="0"/>
            </a:endParaRPr>
          </a:p>
          <a:p>
            <a:pPr lvl="1"/>
            <a:r>
              <a:rPr lang="pl-PL" dirty="0"/>
              <a:t>Środowisko zostanie utworzone w podkatalogu </a:t>
            </a:r>
            <a:r>
              <a:rPr lang="pl-PL" dirty="0" err="1"/>
              <a:t>envs</a:t>
            </a:r>
            <a:r>
              <a:rPr lang="pl-PL" dirty="0"/>
              <a:t> instalacji </a:t>
            </a:r>
            <a:r>
              <a:rPr lang="pl-PL" dirty="0" err="1"/>
              <a:t>Anacondy</a:t>
            </a:r>
            <a:r>
              <a:rPr lang="pl-PL" dirty="0"/>
              <a:t> - zainstaluje się z kopią domyślnych pakietów, dodatkowe można dodawać poleceniem </a:t>
            </a:r>
            <a:r>
              <a:rPr lang="pl-PL" dirty="0" err="1"/>
              <a:t>conda</a:t>
            </a:r>
            <a:endParaRPr lang="pl-PL" dirty="0"/>
          </a:p>
          <a:p>
            <a:pPr lvl="1"/>
            <a:r>
              <a:rPr lang="pl-PL" dirty="0" err="1">
                <a:latin typeface="Consolas" panose="020B0609020204030204" pitchFamily="49" charset="0"/>
              </a:rPr>
              <a:t>conda</a:t>
            </a:r>
            <a:r>
              <a:rPr lang="pl-PL" dirty="0">
                <a:latin typeface="Consolas" panose="020B0609020204030204" pitchFamily="49" charset="0"/>
              </a:rPr>
              <a:t> </a:t>
            </a:r>
            <a:r>
              <a:rPr lang="pl-PL" dirty="0" err="1">
                <a:latin typeface="Consolas" panose="020B0609020204030204" pitchFamily="49" charset="0"/>
              </a:rPr>
              <a:t>init</a:t>
            </a:r>
            <a:r>
              <a:rPr lang="pl-PL" dirty="0">
                <a:latin typeface="Consolas" panose="020B0609020204030204" pitchFamily="49" charset="0"/>
              </a:rPr>
              <a:t> cmd.exe</a:t>
            </a:r>
          </a:p>
          <a:p>
            <a:pPr lvl="1"/>
            <a:r>
              <a:rPr lang="en-GB" dirty="0">
                <a:latin typeface="Consolas" panose="020B0609020204030204" pitchFamily="49" charset="0"/>
              </a:rPr>
              <a:t>source activate </a:t>
            </a:r>
            <a:r>
              <a:rPr lang="pl-PL" dirty="0" err="1">
                <a:latin typeface="Consolas" panose="020B0609020204030204" pitchFamily="49" charset="0"/>
              </a:rPr>
              <a:t>cond-env</a:t>
            </a:r>
            <a:endParaRPr lang="pl-PL" dirty="0">
              <a:latin typeface="Consolas" panose="020B0609020204030204" pitchFamily="49" charset="0"/>
            </a:endParaRPr>
          </a:p>
          <a:p>
            <a:pPr lvl="1"/>
            <a:endParaRPr lang="en-GB" dirty="0"/>
          </a:p>
        </p:txBody>
      </p:sp>
      <p:sp>
        <p:nvSpPr>
          <p:cNvPr id="4" name="Symbol zastępczy numeru slajdu 3">
            <a:extLst>
              <a:ext uri="{FF2B5EF4-FFF2-40B4-BE49-F238E27FC236}">
                <a16:creationId xmlns:a16="http://schemas.microsoft.com/office/drawing/2014/main" id="{F9137D74-E78F-44FA-9E36-0EE7ABACF6C2}"/>
              </a:ext>
            </a:extLst>
          </p:cNvPr>
          <p:cNvSpPr>
            <a:spLocks noGrp="1"/>
          </p:cNvSpPr>
          <p:nvPr>
            <p:ph type="sldNum" sz="quarter" idx="10"/>
          </p:nvPr>
        </p:nvSpPr>
        <p:spPr/>
        <p:txBody>
          <a:bodyPr/>
          <a:lstStyle/>
          <a:p>
            <a:fld id="{DCB6F979-1682-4FAD-969F-D0E2E534A1AB}" type="slidenum">
              <a:rPr lang="en-GB" smtClean="0"/>
              <a:pPr/>
              <a:t>47</a:t>
            </a:fld>
            <a:endParaRPr lang="en-GB" dirty="0"/>
          </a:p>
        </p:txBody>
      </p:sp>
      <p:sp>
        <p:nvSpPr>
          <p:cNvPr id="9" name="Prostokąt 8">
            <a:extLst>
              <a:ext uri="{FF2B5EF4-FFF2-40B4-BE49-F238E27FC236}">
                <a16:creationId xmlns:a16="http://schemas.microsoft.com/office/drawing/2014/main" id="{B604CFA7-80E9-49B9-A210-746D877AC5F5}"/>
              </a:ext>
            </a:extLst>
          </p:cNvPr>
          <p:cNvSpPr/>
          <p:nvPr/>
        </p:nvSpPr>
        <p:spPr>
          <a:xfrm>
            <a:off x="999612" y="6002052"/>
            <a:ext cx="7236804" cy="276999"/>
          </a:xfrm>
          <a:prstGeom prst="rect">
            <a:avLst/>
          </a:prstGeom>
        </p:spPr>
        <p:txBody>
          <a:bodyPr wrap="square">
            <a:spAutoFit/>
          </a:bodyPr>
          <a:lstStyle/>
          <a:p>
            <a:r>
              <a:rPr lang="en-GB" sz="1200" dirty="0"/>
              <a:t>https://medium.com/@krishnaregmi/pipenv-vs-virtualenv-vs-conda-environment-3dde3f6869ed</a:t>
            </a:r>
          </a:p>
        </p:txBody>
      </p:sp>
    </p:spTree>
    <p:extLst>
      <p:ext uri="{BB962C8B-B14F-4D97-AF65-F5344CB8AC3E}">
        <p14:creationId xmlns:p14="http://schemas.microsoft.com/office/powerpoint/2010/main" val="1225620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Generator</a:t>
            </a:r>
            <a:r>
              <a:rPr lang="pl-PL" dirty="0"/>
              <a:t>y</a:t>
            </a:r>
            <a:r>
              <a:rPr lang="en-US" dirty="0"/>
              <a:t> - yield</a:t>
            </a:r>
          </a:p>
        </p:txBody>
      </p:sp>
      <p:sp>
        <p:nvSpPr>
          <p:cNvPr id="3" name="Symbol zastępczy zawartości 2"/>
          <p:cNvSpPr>
            <a:spLocks noGrp="1"/>
          </p:cNvSpPr>
          <p:nvPr>
            <p:ph sz="quarter" idx="1"/>
          </p:nvPr>
        </p:nvSpPr>
        <p:spPr>
          <a:xfrm>
            <a:off x="914400" y="1521296"/>
            <a:ext cx="7772400" cy="4572000"/>
          </a:xfrm>
        </p:spPr>
        <p:txBody>
          <a:bodyPr/>
          <a:lstStyle/>
          <a:p>
            <a:r>
              <a:rPr lang="pl-PL" dirty="0"/>
              <a:t>Elementy listy mogą być generowane wtedy gdy są potrzebne...</a:t>
            </a:r>
            <a:endParaRPr lang="en-US" dirty="0"/>
          </a:p>
          <a:p>
            <a:endParaRPr lang="en-US" dirty="0"/>
          </a:p>
          <a:p>
            <a:pPr marL="0" indent="0">
              <a:buNone/>
            </a:pPr>
            <a:r>
              <a:rPr lang="en-US" b="1" dirty="0"/>
              <a:t>def</a:t>
            </a:r>
            <a:r>
              <a:rPr lang="en-US" dirty="0"/>
              <a:t> list1(count):</a:t>
            </a:r>
          </a:p>
          <a:p>
            <a:pPr marL="0" indent="0">
              <a:buNone/>
            </a:pPr>
            <a:r>
              <a:rPr lang="en-US" dirty="0"/>
              <a:t>    i = -1</a:t>
            </a:r>
          </a:p>
          <a:p>
            <a:pPr marL="0" indent="0">
              <a:buNone/>
            </a:pPr>
            <a:r>
              <a:rPr lang="en-US" dirty="0"/>
              <a:t>    while i &lt; count:</a:t>
            </a:r>
          </a:p>
          <a:p>
            <a:pPr marL="0" indent="0">
              <a:buNone/>
            </a:pPr>
            <a:r>
              <a:rPr lang="en-US" dirty="0"/>
              <a:t>        i = i+1</a:t>
            </a:r>
          </a:p>
          <a:p>
            <a:pPr marL="0" indent="0">
              <a:buNone/>
            </a:pPr>
            <a:r>
              <a:rPr lang="en-US" dirty="0"/>
              <a:t>        </a:t>
            </a:r>
            <a:r>
              <a:rPr lang="en-US" b="1" dirty="0"/>
              <a:t>yield</a:t>
            </a:r>
            <a:r>
              <a:rPr lang="en-US" dirty="0"/>
              <a:t> i</a:t>
            </a:r>
          </a:p>
        </p:txBody>
      </p:sp>
      <p:sp>
        <p:nvSpPr>
          <p:cNvPr id="4" name="Symbol zastępczy numeru slajdu 3"/>
          <p:cNvSpPr>
            <a:spLocks noGrp="1"/>
          </p:cNvSpPr>
          <p:nvPr>
            <p:ph type="sldNum" sz="quarter" idx="10"/>
          </p:nvPr>
        </p:nvSpPr>
        <p:spPr/>
        <p:txBody>
          <a:bodyPr/>
          <a:lstStyle/>
          <a:p>
            <a:fld id="{DCB6F979-1682-4FAD-969F-D0E2E534A1AB}" type="slidenum">
              <a:rPr lang="en-US" smtClean="0"/>
              <a:pPr/>
              <a:t>48</a:t>
            </a:fld>
            <a:endParaRPr lang="en-US" dirty="0"/>
          </a:p>
        </p:txBody>
      </p:sp>
    </p:spTree>
    <p:extLst>
      <p:ext uri="{BB962C8B-B14F-4D97-AF65-F5344CB8AC3E}">
        <p14:creationId xmlns:p14="http://schemas.microsoft.com/office/powerpoint/2010/main" val="1502569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BIBLIOTEKA\WinterSim\nowy_paper\us-east-1a---c38xlarge.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2217" t="9309" r="9023" b="18971"/>
          <a:stretch/>
        </p:blipFill>
        <p:spPr bwMode="auto">
          <a:xfrm>
            <a:off x="102550" y="1400961"/>
            <a:ext cx="8940211" cy="508770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914400" y="274638"/>
            <a:ext cx="8011486" cy="1030126"/>
          </a:xfrm>
        </p:spPr>
        <p:txBody>
          <a:bodyPr>
            <a:normAutofit fontScale="90000"/>
          </a:bodyPr>
          <a:lstStyle/>
          <a:p>
            <a:r>
              <a:rPr lang="en-US" dirty="0"/>
              <a:t>Amazon Web Services - </a:t>
            </a:r>
            <a:r>
              <a:rPr lang="pl-PL" dirty="0"/>
              <a:t>rynek EC2 spot</a:t>
            </a:r>
            <a:endParaRPr lang="en-US" dirty="0"/>
          </a:p>
        </p:txBody>
      </p:sp>
      <p:sp>
        <p:nvSpPr>
          <p:cNvPr id="3" name="Symbol zastępczy zawartości 2"/>
          <p:cNvSpPr>
            <a:spLocks noGrp="1"/>
          </p:cNvSpPr>
          <p:nvPr>
            <p:ph idx="1"/>
          </p:nvPr>
        </p:nvSpPr>
        <p:spPr>
          <a:xfrm>
            <a:off x="1543574" y="1624289"/>
            <a:ext cx="7382312" cy="4351338"/>
          </a:xfrm>
        </p:spPr>
        <p:txBody>
          <a:bodyPr>
            <a:normAutofit fontScale="92500"/>
          </a:bodyPr>
          <a:lstStyle/>
          <a:p>
            <a:r>
              <a:rPr lang="pl-PL" sz="2700" dirty="0">
                <a:solidFill>
                  <a:schemeClr val="accent5">
                    <a:lumMod val="75000"/>
                  </a:schemeClr>
                </a:solidFill>
              </a:rPr>
              <a:t>Rynek aukcyjny (opóźniony termin ustalania cen)</a:t>
            </a:r>
          </a:p>
          <a:p>
            <a:r>
              <a:rPr lang="pl-PL" sz="2700" dirty="0">
                <a:solidFill>
                  <a:schemeClr val="accent5">
                    <a:lumMod val="75000"/>
                  </a:schemeClr>
                </a:solidFill>
              </a:rPr>
              <a:t>Ceny niższe o około 80-90% od cen on-</a:t>
            </a:r>
            <a:r>
              <a:rPr lang="pl-PL" sz="2700" dirty="0" err="1">
                <a:solidFill>
                  <a:schemeClr val="accent5">
                    <a:lumMod val="75000"/>
                  </a:schemeClr>
                </a:solidFill>
              </a:rPr>
              <a:t>demand</a:t>
            </a:r>
            <a:endParaRPr lang="pl-PL" sz="2700" dirty="0">
              <a:solidFill>
                <a:schemeClr val="accent5">
                  <a:lumMod val="75000"/>
                </a:schemeClr>
              </a:solidFill>
            </a:endParaRPr>
          </a:p>
          <a:p>
            <a:r>
              <a:rPr lang="pl-PL" sz="2700" dirty="0">
                <a:solidFill>
                  <a:schemeClr val="accent5">
                    <a:lumMod val="75000"/>
                  </a:schemeClr>
                </a:solidFill>
              </a:rPr>
              <a:t>Zmienność cen </a:t>
            </a:r>
            <a:r>
              <a:rPr lang="pl-PL" sz="2200" dirty="0">
                <a:solidFill>
                  <a:schemeClr val="accent5">
                    <a:lumMod val="75000"/>
                  </a:schemeClr>
                </a:solidFill>
              </a:rPr>
              <a:t>(czasami </a:t>
            </a:r>
            <a:r>
              <a:rPr lang="pl-PL" sz="2200" dirty="0" err="1">
                <a:solidFill>
                  <a:schemeClr val="accent5">
                    <a:lumMod val="75000"/>
                  </a:schemeClr>
                </a:solidFill>
              </a:rPr>
              <a:t>c.spot</a:t>
            </a:r>
            <a:r>
              <a:rPr lang="pl-PL" sz="2200" dirty="0">
                <a:solidFill>
                  <a:schemeClr val="accent5">
                    <a:lumMod val="75000"/>
                  </a:schemeClr>
                </a:solidFill>
              </a:rPr>
              <a:t> &gt; </a:t>
            </a:r>
            <a:r>
              <a:rPr lang="pl-PL" sz="2200" dirty="0" err="1">
                <a:solidFill>
                  <a:schemeClr val="accent5">
                    <a:lumMod val="75000"/>
                  </a:schemeClr>
                </a:solidFill>
              </a:rPr>
              <a:t>c.on_demand</a:t>
            </a:r>
            <a:r>
              <a:rPr lang="pl-PL" sz="2200" dirty="0">
                <a:solidFill>
                  <a:schemeClr val="accent5">
                    <a:lumMod val="75000"/>
                  </a:schemeClr>
                </a:solidFill>
              </a:rPr>
              <a:t>)</a:t>
            </a:r>
          </a:p>
          <a:p>
            <a:r>
              <a:rPr lang="pl-PL" sz="2700" dirty="0">
                <a:solidFill>
                  <a:schemeClr val="accent5">
                    <a:lumMod val="75000"/>
                  </a:schemeClr>
                </a:solidFill>
              </a:rPr>
              <a:t>Jeżeli cena spot przekroczy bid to instancja jest bezwarunkowo zabijana</a:t>
            </a:r>
          </a:p>
          <a:p>
            <a:r>
              <a:rPr lang="pl-PL" sz="2700" dirty="0">
                <a:solidFill>
                  <a:schemeClr val="accent5">
                    <a:lumMod val="75000"/>
                  </a:schemeClr>
                </a:solidFill>
              </a:rPr>
              <a:t>"Darmowy lunch" - jeżeli Amazon zabije instancję to nie płaci się za nieukończone godziny</a:t>
            </a:r>
          </a:p>
          <a:p>
            <a:r>
              <a:rPr lang="pl-PL" sz="2700" dirty="0">
                <a:solidFill>
                  <a:schemeClr val="accent5">
                    <a:lumMod val="75000"/>
                  </a:schemeClr>
                </a:solidFill>
              </a:rPr>
              <a:t>Od 2015-01-06  </a:t>
            </a:r>
            <a:r>
              <a:rPr lang="pl-PL" sz="2700" i="1" dirty="0">
                <a:solidFill>
                  <a:schemeClr val="accent5">
                    <a:lumMod val="75000"/>
                  </a:schemeClr>
                </a:solidFill>
              </a:rPr>
              <a:t>2-minute </a:t>
            </a:r>
            <a:r>
              <a:rPr lang="pl-PL" sz="2700" i="1" dirty="0" err="1">
                <a:solidFill>
                  <a:schemeClr val="accent5">
                    <a:lumMod val="75000"/>
                  </a:schemeClr>
                </a:solidFill>
              </a:rPr>
              <a:t>termination</a:t>
            </a:r>
            <a:r>
              <a:rPr lang="pl-PL" sz="2700" i="1" dirty="0">
                <a:solidFill>
                  <a:schemeClr val="accent5">
                    <a:lumMod val="75000"/>
                  </a:schemeClr>
                </a:solidFill>
              </a:rPr>
              <a:t> </a:t>
            </a:r>
            <a:r>
              <a:rPr lang="pl-PL" sz="2700" i="1" dirty="0" err="1">
                <a:solidFill>
                  <a:schemeClr val="accent5">
                    <a:lumMod val="75000"/>
                  </a:schemeClr>
                </a:solidFill>
              </a:rPr>
              <a:t>notice</a:t>
            </a:r>
            <a:endParaRPr lang="pl-PL" sz="2700" i="1" dirty="0">
              <a:solidFill>
                <a:schemeClr val="accent5">
                  <a:lumMod val="75000"/>
                </a:schemeClr>
              </a:solidFill>
            </a:endParaRPr>
          </a:p>
          <a:p>
            <a:endParaRPr lang="pl-PL" dirty="0">
              <a:solidFill>
                <a:schemeClr val="accent5">
                  <a:lumMod val="75000"/>
                </a:schemeClr>
              </a:solidFill>
            </a:endParaRPr>
          </a:p>
          <a:p>
            <a:endParaRPr lang="pl-PL" dirty="0">
              <a:solidFill>
                <a:schemeClr val="accent5">
                  <a:lumMod val="75000"/>
                </a:schemeClr>
              </a:solidFill>
            </a:endParaRPr>
          </a:p>
        </p:txBody>
      </p:sp>
      <p:sp>
        <p:nvSpPr>
          <p:cNvPr id="5" name="pole tekstowe 4"/>
          <p:cNvSpPr txBox="1"/>
          <p:nvPr/>
        </p:nvSpPr>
        <p:spPr>
          <a:xfrm>
            <a:off x="2015716" y="6488668"/>
            <a:ext cx="7027045" cy="369332"/>
          </a:xfrm>
          <a:prstGeom prst="rect">
            <a:avLst/>
          </a:prstGeom>
          <a:noFill/>
        </p:spPr>
        <p:txBody>
          <a:bodyPr wrap="square" rtlCol="0">
            <a:spAutoFit/>
          </a:bodyPr>
          <a:lstStyle/>
          <a:p>
            <a:r>
              <a:rPr lang="pl-PL" dirty="0">
                <a:solidFill>
                  <a:schemeClr val="bg1">
                    <a:lumMod val="50000"/>
                  </a:schemeClr>
                </a:solidFill>
              </a:rPr>
              <a:t>ceny spot: c3.8xlarge us-east-1a ostatni tydzień maja 2014</a:t>
            </a:r>
            <a:endParaRPr lang="en-US" dirty="0">
              <a:solidFill>
                <a:schemeClr val="bg1">
                  <a:lumMod val="50000"/>
                </a:schemeClr>
              </a:solidFill>
            </a:endParaRPr>
          </a:p>
        </p:txBody>
      </p:sp>
    </p:spTree>
    <p:extLst>
      <p:ext uri="{BB962C8B-B14F-4D97-AF65-F5344CB8AC3E}">
        <p14:creationId xmlns:p14="http://schemas.microsoft.com/office/powerpoint/2010/main" val="275344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Oprogramowanie</a:t>
            </a:r>
          </a:p>
        </p:txBody>
      </p:sp>
      <p:sp>
        <p:nvSpPr>
          <p:cNvPr id="3" name="Symbol zastępczy zawartości 2"/>
          <p:cNvSpPr>
            <a:spLocks noGrp="1"/>
          </p:cNvSpPr>
          <p:nvPr>
            <p:ph sz="quarter" idx="1"/>
          </p:nvPr>
        </p:nvSpPr>
        <p:spPr>
          <a:xfrm>
            <a:off x="914400" y="1447800"/>
            <a:ext cx="7772400" cy="5257564"/>
          </a:xfrm>
        </p:spPr>
        <p:txBody>
          <a:bodyPr>
            <a:normAutofit/>
          </a:bodyPr>
          <a:lstStyle/>
          <a:p>
            <a:r>
              <a:rPr lang="en-US" noProof="1"/>
              <a:t>Python Anaconda –wersja </a:t>
            </a:r>
            <a:r>
              <a:rPr lang="pl-PL" noProof="1"/>
              <a:t>Python 3.</a:t>
            </a:r>
            <a:r>
              <a:rPr lang="en-US" noProof="1"/>
              <a:t>8 – do pobrania ze strony (</a:t>
            </a:r>
            <a:r>
              <a:rPr lang="en-US" noProof="1">
                <a:hlinkClick r:id="rId2"/>
              </a:rPr>
              <a:t>https://www.anaconda.com/products/individual</a:t>
            </a:r>
            <a:r>
              <a:rPr lang="pl-PL" noProof="1">
                <a:hlinkClick r:id="rId2"/>
              </a:rPr>
              <a:t>/</a:t>
            </a:r>
            <a:r>
              <a:rPr lang="en-US" noProof="1"/>
              <a:t>) zawiera komplet narzędzi oraz zintegrowane środowisko programistyczne  Spyder </a:t>
            </a:r>
          </a:p>
          <a:p>
            <a:r>
              <a:rPr lang="en-US" noProof="1"/>
              <a:t>Pakiety języka Python (zawarte już w Anaconda)</a:t>
            </a:r>
          </a:p>
          <a:p>
            <a:pPr lvl="1"/>
            <a:r>
              <a:rPr lang="en-US" noProof="1"/>
              <a:t>NetworkX </a:t>
            </a:r>
          </a:p>
          <a:p>
            <a:pPr lvl="1"/>
            <a:r>
              <a:rPr lang="en-US" b="1" noProof="1"/>
              <a:t>Numpy</a:t>
            </a:r>
          </a:p>
          <a:p>
            <a:pPr lvl="1"/>
            <a:r>
              <a:rPr lang="en-US" b="1" noProof="1"/>
              <a:t>Matplotlib</a:t>
            </a:r>
          </a:p>
          <a:p>
            <a:pPr lvl="1"/>
            <a:r>
              <a:rPr lang="en-US" b="1" noProof="1"/>
              <a:t>Scikitlearn</a:t>
            </a:r>
          </a:p>
          <a:p>
            <a:pPr marL="0" indent="0">
              <a:buNone/>
            </a:pPr>
            <a:endParaRPr lang="en-US" sz="1900" b="1"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a:t>
            </a:fld>
            <a:endParaRPr lang="en-GB" dirty="0"/>
          </a:p>
        </p:txBody>
      </p:sp>
    </p:spTree>
    <p:extLst>
      <p:ext uri="{BB962C8B-B14F-4D97-AF65-F5344CB8AC3E}">
        <p14:creationId xmlns:p14="http://schemas.microsoft.com/office/powerpoint/2010/main" val="4214037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Przykład - bid 0.14$</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67"/>
          <a:stretch/>
        </p:blipFill>
        <p:spPr bwMode="auto">
          <a:xfrm>
            <a:off x="2108777" y="1410119"/>
            <a:ext cx="7022919" cy="5447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159391" y="2155971"/>
            <a:ext cx="2239860" cy="4708981"/>
          </a:xfrm>
          <a:prstGeom prst="rect">
            <a:avLst/>
          </a:prstGeom>
          <a:noFill/>
        </p:spPr>
        <p:txBody>
          <a:bodyPr wrap="square" rtlCol="0">
            <a:spAutoFit/>
          </a:bodyPr>
          <a:lstStyle/>
          <a:p>
            <a:r>
              <a:rPr lang="pl-PL" u="sng" dirty="0">
                <a:latin typeface="Arial Unicode MS"/>
                <a:ea typeface="Arial Unicode MS"/>
                <a:cs typeface="Arial Unicode MS"/>
              </a:rPr>
              <a:t>Legenda</a:t>
            </a:r>
          </a:p>
          <a:p>
            <a:endParaRPr lang="pl-PL" u="sng" dirty="0">
              <a:latin typeface="Arial Unicode MS"/>
              <a:ea typeface="Arial Unicode MS"/>
              <a:cs typeface="Arial Unicode MS"/>
            </a:endParaRPr>
          </a:p>
          <a:p>
            <a:r>
              <a:rPr lang="pl-PL" sz="2400" dirty="0">
                <a:solidFill>
                  <a:srgbClr val="2104FA"/>
                </a:solidFill>
                <a:latin typeface="Arial Unicode MS"/>
                <a:ea typeface="Arial Unicode MS"/>
                <a:cs typeface="Arial Unicode MS"/>
              </a:rPr>
              <a:t>—</a:t>
            </a:r>
            <a:r>
              <a:rPr lang="pl-PL" sz="2400" dirty="0">
                <a:latin typeface="Arial Unicode MS"/>
                <a:ea typeface="Arial Unicode MS"/>
                <a:cs typeface="Arial Unicode MS"/>
              </a:rPr>
              <a:t> </a:t>
            </a:r>
            <a:r>
              <a:rPr lang="pl-PL" dirty="0">
                <a:latin typeface="Arial Unicode MS"/>
                <a:ea typeface="Arial Unicode MS"/>
                <a:cs typeface="Arial Unicode MS"/>
              </a:rPr>
              <a:t>cena spot</a:t>
            </a:r>
          </a:p>
          <a:p>
            <a:endParaRPr lang="pl-PL" dirty="0">
              <a:latin typeface="Arial Unicode MS"/>
              <a:ea typeface="Arial Unicode MS"/>
              <a:cs typeface="Arial Unicode MS"/>
            </a:endParaRPr>
          </a:p>
          <a:p>
            <a:r>
              <a:rPr lang="pl-PL" sz="2400" dirty="0">
                <a:solidFill>
                  <a:srgbClr val="01911C"/>
                </a:solidFill>
                <a:latin typeface="Arial Unicode MS"/>
                <a:ea typeface="Arial Unicode MS"/>
                <a:cs typeface="Arial Unicode MS"/>
              </a:rPr>
              <a:t>—</a:t>
            </a:r>
            <a:r>
              <a:rPr lang="pl-PL" sz="2400" dirty="0">
                <a:latin typeface="Arial Unicode MS"/>
                <a:ea typeface="Arial Unicode MS"/>
                <a:cs typeface="Arial Unicode MS"/>
              </a:rPr>
              <a:t> </a:t>
            </a:r>
            <a:r>
              <a:rPr lang="pl-PL" dirty="0">
                <a:latin typeface="Arial Unicode MS"/>
                <a:ea typeface="Arial Unicode MS"/>
                <a:cs typeface="Arial Unicode MS"/>
              </a:rPr>
              <a:t>bid</a:t>
            </a:r>
          </a:p>
          <a:p>
            <a:endParaRPr lang="pl-PL" dirty="0">
              <a:latin typeface="Arial Unicode MS"/>
              <a:ea typeface="Arial Unicode MS"/>
              <a:cs typeface="Arial Unicode MS"/>
            </a:endParaRPr>
          </a:p>
          <a:p>
            <a:r>
              <a:rPr lang="pl-PL" sz="2400" dirty="0">
                <a:solidFill>
                  <a:srgbClr val="FFC000"/>
                </a:solidFill>
                <a:latin typeface="Arial Unicode MS"/>
                <a:ea typeface="Arial Unicode MS"/>
                <a:cs typeface="Arial Unicode MS"/>
              </a:rPr>
              <a:t>— </a:t>
            </a:r>
            <a:r>
              <a:rPr lang="pl-PL" dirty="0">
                <a:latin typeface="Arial Unicode MS"/>
                <a:ea typeface="Arial Unicode MS"/>
                <a:cs typeface="Arial Unicode MS"/>
              </a:rPr>
              <a:t>cena do zapłaty</a:t>
            </a:r>
          </a:p>
          <a:p>
            <a:endParaRPr lang="pl-PL" dirty="0">
              <a:latin typeface="Arial Unicode MS"/>
              <a:ea typeface="Arial Unicode MS"/>
              <a:cs typeface="Arial Unicode MS"/>
            </a:endParaRPr>
          </a:p>
          <a:p>
            <a:r>
              <a:rPr lang="pl-PL" sz="2400" dirty="0">
                <a:solidFill>
                  <a:srgbClr val="FF0000"/>
                </a:solidFill>
                <a:latin typeface="Arial Unicode MS"/>
                <a:ea typeface="Arial Unicode MS"/>
                <a:cs typeface="Arial Unicode MS"/>
              </a:rPr>
              <a:t>—</a:t>
            </a:r>
            <a:r>
              <a:rPr lang="pl-PL" sz="2400" dirty="0">
                <a:latin typeface="Arial Unicode MS"/>
                <a:ea typeface="Arial Unicode MS"/>
                <a:cs typeface="Arial Unicode MS"/>
              </a:rPr>
              <a:t> </a:t>
            </a:r>
            <a:r>
              <a:rPr lang="pl-PL" dirty="0">
                <a:latin typeface="Arial Unicode MS"/>
                <a:ea typeface="Arial Unicode MS"/>
                <a:cs typeface="Arial Unicode MS"/>
              </a:rPr>
              <a:t>średnia cena za 	godzinę</a:t>
            </a:r>
          </a:p>
          <a:p>
            <a:endParaRPr lang="pl-PL" dirty="0">
              <a:latin typeface="Arial Unicode MS"/>
              <a:ea typeface="Arial Unicode MS"/>
              <a:cs typeface="Arial Unicode MS"/>
            </a:endParaRPr>
          </a:p>
          <a:p>
            <a:r>
              <a:rPr lang="pl-PL" sz="2400" dirty="0">
                <a:solidFill>
                  <a:srgbClr val="5DE0FF"/>
                </a:solidFill>
                <a:latin typeface="Arial Unicode MS"/>
                <a:ea typeface="Arial Unicode MS"/>
                <a:cs typeface="Arial Unicode MS"/>
              </a:rPr>
              <a:t>—</a:t>
            </a:r>
            <a:r>
              <a:rPr lang="pl-PL" sz="2400" dirty="0">
                <a:latin typeface="Arial Unicode MS"/>
                <a:ea typeface="Arial Unicode MS"/>
                <a:cs typeface="Arial Unicode MS"/>
              </a:rPr>
              <a:t> </a:t>
            </a:r>
            <a:r>
              <a:rPr lang="pl-PL" dirty="0" err="1">
                <a:latin typeface="Arial Unicode MS"/>
                <a:ea typeface="Arial Unicode MS"/>
                <a:cs typeface="Arial Unicode MS"/>
              </a:rPr>
              <a:t>warmup</a:t>
            </a:r>
            <a:r>
              <a:rPr lang="pl-PL" dirty="0">
                <a:latin typeface="Arial Unicode MS"/>
                <a:ea typeface="Arial Unicode MS"/>
                <a:cs typeface="Arial Unicode MS"/>
              </a:rPr>
              <a:t> </a:t>
            </a:r>
            <a:r>
              <a:rPr lang="pl-PL" dirty="0" err="1">
                <a:latin typeface="Arial Unicode MS"/>
                <a:ea typeface="Arial Unicode MS"/>
                <a:cs typeface="Arial Unicode MS"/>
              </a:rPr>
              <a:t>time</a:t>
            </a:r>
            <a:endParaRPr lang="pl-PL" dirty="0">
              <a:latin typeface="Arial Unicode MS"/>
              <a:ea typeface="Arial Unicode MS"/>
              <a:cs typeface="Arial Unicode MS"/>
            </a:endParaRPr>
          </a:p>
          <a:p>
            <a:endParaRPr lang="pl-PL" dirty="0">
              <a:latin typeface="Arial Unicode MS"/>
              <a:ea typeface="Arial Unicode MS"/>
              <a:cs typeface="Arial Unicode MS"/>
            </a:endParaRPr>
          </a:p>
          <a:p>
            <a:endParaRPr lang="pl-PL" dirty="0">
              <a:latin typeface="Arial Unicode MS"/>
              <a:ea typeface="Arial Unicode MS"/>
              <a:cs typeface="Arial Unicode MS"/>
            </a:endParaRPr>
          </a:p>
          <a:p>
            <a:endParaRPr lang="en-US" dirty="0"/>
          </a:p>
        </p:txBody>
      </p:sp>
      <p:sp>
        <p:nvSpPr>
          <p:cNvPr id="7" name="pole tekstowe 6"/>
          <p:cNvSpPr txBox="1"/>
          <p:nvPr/>
        </p:nvSpPr>
        <p:spPr>
          <a:xfrm>
            <a:off x="2676001" y="1577022"/>
            <a:ext cx="1079142" cy="369332"/>
          </a:xfrm>
          <a:prstGeom prst="rect">
            <a:avLst/>
          </a:prstGeom>
          <a:noFill/>
        </p:spPr>
        <p:txBody>
          <a:bodyPr wrap="none" rtlCol="0">
            <a:spAutoFit/>
          </a:bodyPr>
          <a:lstStyle/>
          <a:p>
            <a:r>
              <a:rPr lang="pl-PL" dirty="0"/>
              <a:t>cena USD</a:t>
            </a:r>
            <a:endParaRPr lang="en-US" dirty="0"/>
          </a:p>
        </p:txBody>
      </p:sp>
    </p:spTree>
    <p:extLst>
      <p:ext uri="{BB962C8B-B14F-4D97-AF65-F5344CB8AC3E}">
        <p14:creationId xmlns:p14="http://schemas.microsoft.com/office/powerpoint/2010/main" val="3232574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000" dirty="0"/>
              <a:t>Efektywny czas a koszt na rynku spot</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40" y="2111811"/>
            <a:ext cx="7871079" cy="389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2483140" y="6123747"/>
            <a:ext cx="5055936" cy="369332"/>
          </a:xfrm>
          <a:prstGeom prst="rect">
            <a:avLst/>
          </a:prstGeom>
          <a:noFill/>
        </p:spPr>
        <p:txBody>
          <a:bodyPr wrap="none" rtlCol="0">
            <a:spAutoFit/>
          </a:bodyPr>
          <a:lstStyle/>
          <a:p>
            <a:r>
              <a:rPr lang="pl-PL" b="1" dirty="0"/>
              <a:t>Koszt USD za 24h za 1 ECU [cena on-</a:t>
            </a:r>
            <a:r>
              <a:rPr lang="pl-PL" b="1" dirty="0" err="1"/>
              <a:t>demand</a:t>
            </a:r>
            <a:r>
              <a:rPr lang="pl-PL" b="1" dirty="0"/>
              <a:t>: 0.37]</a:t>
            </a:r>
            <a:endParaRPr lang="en-US" b="1" dirty="0"/>
          </a:p>
        </p:txBody>
      </p:sp>
      <p:sp>
        <p:nvSpPr>
          <p:cNvPr id="7" name="pole tekstowe 6"/>
          <p:cNvSpPr txBox="1"/>
          <p:nvPr/>
        </p:nvSpPr>
        <p:spPr>
          <a:xfrm rot="16200000">
            <a:off x="-2076798" y="3872683"/>
            <a:ext cx="4958730" cy="369332"/>
          </a:xfrm>
          <a:prstGeom prst="rect">
            <a:avLst/>
          </a:prstGeom>
          <a:noFill/>
        </p:spPr>
        <p:txBody>
          <a:bodyPr wrap="none" rtlCol="0">
            <a:spAutoFit/>
          </a:bodyPr>
          <a:lstStyle/>
          <a:p>
            <a:r>
              <a:rPr lang="pl-PL" b="1" dirty="0"/>
              <a:t>Liczba dni dostępności serwera w ciągu 2 miesięcy</a:t>
            </a:r>
            <a:endParaRPr lang="en-US" b="1" dirty="0"/>
          </a:p>
        </p:txBody>
      </p:sp>
    </p:spTree>
    <p:extLst>
      <p:ext uri="{BB962C8B-B14F-4D97-AF65-F5344CB8AC3E}">
        <p14:creationId xmlns:p14="http://schemas.microsoft.com/office/powerpoint/2010/main" val="545219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Przykład - pobranie cen spot na moc obliczeniową w chmurze Amazona</a:t>
            </a:r>
          </a:p>
        </p:txBody>
      </p:sp>
      <p:sp>
        <p:nvSpPr>
          <p:cNvPr id="3" name="Symbol zastępczy zawartości 2"/>
          <p:cNvSpPr>
            <a:spLocks noGrp="1"/>
          </p:cNvSpPr>
          <p:nvPr>
            <p:ph sz="quarter" idx="1"/>
          </p:nvPr>
        </p:nvSpPr>
        <p:spPr>
          <a:xfrm>
            <a:off x="179512" y="1447800"/>
            <a:ext cx="8820980" cy="4572000"/>
          </a:xfrm>
        </p:spPr>
        <p:txBody>
          <a:bodyPr>
            <a:noAutofit/>
          </a:bodyPr>
          <a:lstStyle/>
          <a:p>
            <a:pPr marL="0" indent="0">
              <a:buNone/>
            </a:pPr>
            <a:r>
              <a:rPr lang="en-US" sz="1800" b="1" noProof="1">
                <a:latin typeface="Courier New" panose="02070309020205020404" pitchFamily="49" charset="0"/>
                <a:cs typeface="Courier New" panose="02070309020205020404" pitchFamily="49" charset="0"/>
              </a:rPr>
              <a:t>import</a:t>
            </a:r>
            <a:r>
              <a:rPr lang="en-US" sz="1800" noProof="1">
                <a:latin typeface="Courier New" panose="02070309020205020404" pitchFamily="49" charset="0"/>
                <a:cs typeface="Courier New" panose="02070309020205020404" pitchFamily="49" charset="0"/>
              </a:rPr>
              <a:t> boto</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ec2</a:t>
            </a:r>
          </a:p>
          <a:p>
            <a:pPr marL="0" indent="0">
              <a:buNone/>
            </a:pPr>
            <a:r>
              <a:rPr lang="en-US" sz="1800" noProof="1">
                <a:latin typeface="Courier New" panose="02070309020205020404" pitchFamily="49" charset="0"/>
                <a:cs typeface="Courier New" panose="02070309020205020404" pitchFamily="49" charset="0"/>
              </a:rPr>
              <a:t>conn </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 boto</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ec2</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connect_to_region</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"us-east-1"</a:t>
            </a:r>
            <a:r>
              <a:rPr lang="en-US" sz="1800" b="1" noProof="1">
                <a:latin typeface="Courier New" panose="02070309020205020404" pitchFamily="49" charset="0"/>
                <a:cs typeface="Courier New" panose="02070309020205020404" pitchFamily="49" charset="0"/>
              </a:rPr>
              <a:t>,</a:t>
            </a:r>
            <a:br>
              <a:rPr lang="en-US" sz="1800" noProof="1">
                <a:latin typeface="Courier New" panose="02070309020205020404" pitchFamily="49" charset="0"/>
                <a:cs typeface="Courier New" panose="02070309020205020404" pitchFamily="49" charset="0"/>
              </a:rPr>
            </a:br>
            <a:r>
              <a:rPr lang="en-US" sz="1800" noProof="1">
                <a:latin typeface="Courier New" panose="02070309020205020404" pitchFamily="49" charset="0"/>
                <a:cs typeface="Courier New" panose="02070309020205020404" pitchFamily="49" charset="0"/>
              </a:rPr>
              <a:t>   aws_access_key_id='AKIAJGBLCUFPEHFLTPGQ', </a:t>
            </a:r>
            <a:r>
              <a:rPr lang="pl-PL" sz="1800" noProof="1">
                <a:latin typeface="Courier New" panose="02070309020205020404" pitchFamily="49" charset="0"/>
                <a:cs typeface="Courier New" panose="02070309020205020404" pitchFamily="49" charset="0"/>
              </a:rPr>
              <a:t>   	</a:t>
            </a:r>
            <a:r>
              <a:rPr lang="en-US" sz="1800" noProof="1">
                <a:latin typeface="Courier New" panose="02070309020205020404" pitchFamily="49" charset="0"/>
                <a:cs typeface="Courier New" panose="02070309020205020404" pitchFamily="49" charset="0"/>
              </a:rPr>
              <a:t>aws_secret_access_key=</a:t>
            </a:r>
            <a:endParaRPr lang="pl-PL" sz="1800" noProof="1">
              <a:latin typeface="Courier New" panose="02070309020205020404" pitchFamily="49" charset="0"/>
              <a:cs typeface="Courier New" panose="02070309020205020404" pitchFamily="49" charset="0"/>
            </a:endParaRPr>
          </a:p>
          <a:p>
            <a:pPr marL="0" indent="0">
              <a:buNone/>
            </a:pPr>
            <a:r>
              <a:rPr lang="pl-PL" sz="1800" noProof="1">
                <a:latin typeface="Courier New" panose="02070309020205020404" pitchFamily="49" charset="0"/>
                <a:cs typeface="Courier New" panose="02070309020205020404" pitchFamily="49" charset="0"/>
              </a:rPr>
              <a:t>	</a:t>
            </a:r>
            <a:r>
              <a:rPr lang="en-US" sz="1800" noProof="1">
                <a:latin typeface="Courier New" panose="02070309020205020404" pitchFamily="49" charset="0"/>
                <a:cs typeface="Courier New" panose="02070309020205020404" pitchFamily="49" charset="0"/>
              </a:rPr>
              <a:t>'cAu8E3zvFXJKGm2uq90i9F229mQLhw+U0uzF2Hex')</a:t>
            </a:r>
          </a:p>
          <a:p>
            <a:pPr marL="0" indent="0">
              <a:buNone/>
            </a:pPr>
            <a:endParaRPr lang="en-US" sz="1800" noProof="1">
              <a:latin typeface="Courier New" panose="02070309020205020404" pitchFamily="49" charset="0"/>
              <a:cs typeface="Courier New" panose="02070309020205020404" pitchFamily="49" charset="0"/>
            </a:endParaRPr>
          </a:p>
          <a:p>
            <a:pPr marL="0" indent="0">
              <a:buNone/>
            </a:pPr>
            <a:r>
              <a:rPr lang="en-US" sz="1800" noProof="1">
                <a:latin typeface="Courier New" panose="02070309020205020404" pitchFamily="49" charset="0"/>
                <a:cs typeface="Courier New" panose="02070309020205020404" pitchFamily="49" charset="0"/>
              </a:rPr>
              <a:t>history </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 conn</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get_spot_price_history</a:t>
            </a:r>
            <a:r>
              <a:rPr lang="en-US" sz="1800" b="1" noProof="1">
                <a:latin typeface="Courier New" panose="02070309020205020404" pitchFamily="49" charset="0"/>
                <a:cs typeface="Courier New" panose="02070309020205020404" pitchFamily="49" charset="0"/>
              </a:rPr>
              <a:t>(</a:t>
            </a:r>
            <a:br>
              <a:rPr lang="en-US" sz="1800" b="1" noProof="1">
                <a:latin typeface="Courier New" panose="02070309020205020404" pitchFamily="49" charset="0"/>
                <a:cs typeface="Courier New" panose="02070309020205020404" pitchFamily="49" charset="0"/>
              </a:rPr>
            </a:br>
            <a:r>
              <a:rPr lang="en-US" sz="1800" b="1" noProof="1">
                <a:latin typeface="Courier New" panose="02070309020205020404" pitchFamily="49" charset="0"/>
                <a:cs typeface="Courier New" panose="02070309020205020404" pitchFamily="49" charset="0"/>
              </a:rPr>
              <a:t>   </a:t>
            </a:r>
            <a:r>
              <a:rPr lang="en-US" sz="1800" noProof="1">
                <a:latin typeface="Courier New" panose="02070309020205020404" pitchFamily="49" charset="0"/>
                <a:cs typeface="Courier New" panose="02070309020205020404" pitchFamily="49" charset="0"/>
              </a:rPr>
              <a:t>instance_type</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a:t>
            </a:r>
            <a:r>
              <a:rPr lang="pl-PL" sz="1800" noProof="1">
                <a:latin typeface="Courier New" panose="02070309020205020404" pitchFamily="49" charset="0"/>
                <a:cs typeface="Courier New" panose="02070309020205020404" pitchFamily="49" charset="0"/>
              </a:rPr>
              <a:t>x1</a:t>
            </a:r>
            <a:r>
              <a:rPr lang="en-US" sz="1800" noProof="1">
                <a:latin typeface="Courier New" panose="02070309020205020404" pitchFamily="49" charset="0"/>
                <a:cs typeface="Courier New" panose="02070309020205020404" pitchFamily="49" charset="0"/>
              </a:rPr>
              <a:t>.</a:t>
            </a:r>
            <a:r>
              <a:rPr lang="pl-PL" sz="1800" noProof="1">
                <a:latin typeface="Courier New" panose="02070309020205020404" pitchFamily="49" charset="0"/>
                <a:cs typeface="Courier New" panose="02070309020205020404" pitchFamily="49" charset="0"/>
              </a:rPr>
              <a:t>32</a:t>
            </a:r>
            <a:r>
              <a:rPr lang="en-US" sz="1800" noProof="1">
                <a:latin typeface="Courier New" panose="02070309020205020404" pitchFamily="49" charset="0"/>
                <a:cs typeface="Courier New" panose="02070309020205020404" pitchFamily="49" charset="0"/>
              </a:rPr>
              <a:t>xlarge"</a:t>
            </a:r>
            <a:r>
              <a:rPr lang="en-US" sz="1800" b="1" noProof="1">
                <a:latin typeface="Courier New" panose="02070309020205020404" pitchFamily="49" charset="0"/>
                <a:cs typeface="Courier New" panose="02070309020205020404" pitchFamily="49" charset="0"/>
              </a:rPr>
              <a:t>,</a:t>
            </a:r>
            <a:br>
              <a:rPr lang="en-US" sz="1800" b="1" noProof="1">
                <a:latin typeface="Courier New" panose="02070309020205020404" pitchFamily="49" charset="0"/>
                <a:cs typeface="Courier New" panose="02070309020205020404" pitchFamily="49" charset="0"/>
              </a:rPr>
            </a:br>
            <a:r>
              <a:rPr lang="en-US" sz="1800" b="1" noProof="1">
                <a:latin typeface="Courier New" panose="02070309020205020404" pitchFamily="49" charset="0"/>
                <a:cs typeface="Courier New" panose="02070309020205020404" pitchFamily="49" charset="0"/>
              </a:rPr>
              <a:t>  </a:t>
            </a:r>
            <a:r>
              <a:rPr lang="en-US" sz="1800" noProof="1">
                <a:latin typeface="Courier New" panose="02070309020205020404" pitchFamily="49" charset="0"/>
                <a:cs typeface="Courier New" panose="02070309020205020404" pitchFamily="49" charset="0"/>
              </a:rPr>
              <a:t> product_description</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"Linux/UNIX"</a:t>
            </a:r>
            <a:r>
              <a:rPr lang="en-US" sz="1800" b="1" noProof="1">
                <a:latin typeface="Courier New" panose="02070309020205020404" pitchFamily="49" charset="0"/>
                <a:cs typeface="Courier New" panose="02070309020205020404" pitchFamily="49" charset="0"/>
              </a:rPr>
              <a:t>,</a:t>
            </a:r>
            <a:br>
              <a:rPr lang="en-US" sz="1800" noProof="1">
                <a:latin typeface="Courier New" panose="02070309020205020404" pitchFamily="49" charset="0"/>
                <a:cs typeface="Courier New" panose="02070309020205020404" pitchFamily="49" charset="0"/>
              </a:rPr>
            </a:br>
            <a:r>
              <a:rPr lang="en-US" sz="1800" noProof="1">
                <a:latin typeface="Courier New" panose="02070309020205020404" pitchFamily="49" charset="0"/>
                <a:cs typeface="Courier New" panose="02070309020205020404" pitchFamily="49" charset="0"/>
              </a:rPr>
              <a:t>   availability_zone</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"us-east-1a"</a:t>
            </a:r>
            <a:r>
              <a:rPr lang="en-US" sz="1800" b="1" noProof="1">
                <a:latin typeface="Courier New" panose="02070309020205020404" pitchFamily="49" charset="0"/>
                <a:cs typeface="Courier New" panose="02070309020205020404" pitchFamily="49" charset="0"/>
              </a:rPr>
              <a:t>)</a:t>
            </a:r>
          </a:p>
          <a:p>
            <a:pPr marL="0" indent="0">
              <a:buNone/>
            </a:pPr>
            <a:endParaRPr lang="en-US" sz="1800" noProof="1">
              <a:latin typeface="Courier New" panose="02070309020205020404" pitchFamily="49" charset="0"/>
              <a:cs typeface="Courier New" panose="02070309020205020404" pitchFamily="49" charset="0"/>
            </a:endParaRPr>
          </a:p>
          <a:p>
            <a:pPr marL="0" indent="0">
              <a:buNone/>
            </a:pPr>
            <a:r>
              <a:rPr lang="en-US" sz="1800" b="1" noProof="1">
                <a:latin typeface="Courier New" panose="02070309020205020404" pitchFamily="49" charset="0"/>
                <a:cs typeface="Courier New" panose="02070309020205020404" pitchFamily="49" charset="0"/>
              </a:rPr>
              <a:t>for</a:t>
            </a:r>
            <a:r>
              <a:rPr lang="en-US" sz="1800" noProof="1">
                <a:latin typeface="Courier New" panose="02070309020205020404" pitchFamily="49" charset="0"/>
                <a:cs typeface="Courier New" panose="02070309020205020404" pitchFamily="49" charset="0"/>
              </a:rPr>
              <a:t> h </a:t>
            </a:r>
            <a:r>
              <a:rPr lang="en-US" sz="1800" b="1" noProof="1">
                <a:latin typeface="Courier New" panose="02070309020205020404" pitchFamily="49" charset="0"/>
                <a:cs typeface="Courier New" panose="02070309020205020404" pitchFamily="49" charset="0"/>
              </a:rPr>
              <a:t>in</a:t>
            </a:r>
            <a:r>
              <a:rPr lang="en-US" sz="1800" noProof="1">
                <a:latin typeface="Courier New" panose="02070309020205020404" pitchFamily="49" charset="0"/>
                <a:cs typeface="Courier New" panose="02070309020205020404" pitchFamily="49" charset="0"/>
              </a:rPr>
              <a:t> history</a:t>
            </a:r>
            <a:r>
              <a:rPr lang="en-US" sz="1800" b="1" noProof="1">
                <a:latin typeface="Courier New" panose="02070309020205020404" pitchFamily="49" charset="0"/>
                <a:cs typeface="Courier New" panose="02070309020205020404" pitchFamily="49" charset="0"/>
              </a:rPr>
              <a:t>:</a:t>
            </a:r>
            <a:endParaRPr lang="en-US" sz="1800" noProof="1">
              <a:latin typeface="Courier New" panose="02070309020205020404" pitchFamily="49" charset="0"/>
              <a:cs typeface="Courier New" panose="02070309020205020404" pitchFamily="49" charset="0"/>
            </a:endParaRPr>
          </a:p>
          <a:p>
            <a:pPr marL="0" indent="0">
              <a:buNone/>
            </a:pPr>
            <a:r>
              <a:rPr lang="en-US" sz="1800" noProof="1">
                <a:latin typeface="Courier New" panose="02070309020205020404" pitchFamily="49" charset="0"/>
                <a:cs typeface="Courier New" panose="02070309020205020404" pitchFamily="49" charset="0"/>
              </a:rPr>
              <a:t>    </a:t>
            </a:r>
            <a:r>
              <a:rPr lang="en-US" sz="1800" b="1" noProof="1">
                <a:latin typeface="Courier New" panose="02070309020205020404" pitchFamily="49" charset="0"/>
                <a:cs typeface="Courier New" panose="02070309020205020404" pitchFamily="49" charset="0"/>
              </a:rPr>
              <a:t>print</a:t>
            </a:r>
            <a:r>
              <a:rPr lang="en-US" sz="1800" noProof="1">
                <a:latin typeface="Courier New" panose="02070309020205020404" pitchFamily="49" charset="0"/>
                <a:cs typeface="Courier New" panose="02070309020205020404" pitchFamily="49" charset="0"/>
              </a:rPr>
              <a:t>(h</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timestamp</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h</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availability_zone</a:t>
            </a:r>
            <a:r>
              <a:rPr lang="en-US" sz="1800" b="1" noProof="1">
                <a:latin typeface="Courier New" panose="02070309020205020404" pitchFamily="49" charset="0"/>
                <a:cs typeface="Courier New" panose="02070309020205020404" pitchFamily="49" charset="0"/>
              </a:rPr>
              <a:t>,</a:t>
            </a:r>
            <a:br>
              <a:rPr lang="en-US" sz="1800" b="1" noProof="1">
                <a:latin typeface="Courier New" panose="02070309020205020404" pitchFamily="49" charset="0"/>
                <a:cs typeface="Courier New" panose="02070309020205020404" pitchFamily="49" charset="0"/>
              </a:rPr>
            </a:br>
            <a:r>
              <a:rPr lang="en-US" sz="1800" b="1" noProof="1">
                <a:latin typeface="Courier New" panose="02070309020205020404" pitchFamily="49" charset="0"/>
                <a:cs typeface="Courier New" panose="02070309020205020404" pitchFamily="49" charset="0"/>
              </a:rPr>
              <a:t>        </a:t>
            </a:r>
            <a:r>
              <a:rPr lang="en-US" sz="1800" noProof="1">
                <a:latin typeface="Courier New" panose="02070309020205020404" pitchFamily="49" charset="0"/>
                <a:cs typeface="Courier New" panose="02070309020205020404" pitchFamily="49" charset="0"/>
              </a:rPr>
              <a:t>h</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instance_type</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h</a:t>
            </a:r>
            <a:r>
              <a:rPr lang="en-US" sz="1800" b="1" noProof="1">
                <a:latin typeface="Courier New" panose="02070309020205020404" pitchFamily="49" charset="0"/>
                <a:cs typeface="Courier New" panose="02070309020205020404" pitchFamily="49" charset="0"/>
              </a:rPr>
              <a:t>.</a:t>
            </a:r>
            <a:r>
              <a:rPr lang="en-US" sz="1800" noProof="1">
                <a:latin typeface="Courier New" panose="02070309020205020404" pitchFamily="49" charset="0"/>
                <a:cs typeface="Courier New" panose="02070309020205020404" pitchFamily="49" charset="0"/>
              </a:rPr>
              <a:t>price)</a:t>
            </a:r>
          </a:p>
          <a:p>
            <a:pPr marL="0" indent="0">
              <a:buNone/>
            </a:pPr>
            <a:endParaRPr lang="en-US" sz="1800"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52</a:t>
            </a:fld>
            <a:endParaRPr lang="en-GB" dirty="0"/>
          </a:p>
        </p:txBody>
      </p:sp>
    </p:spTree>
    <p:extLst>
      <p:ext uri="{BB962C8B-B14F-4D97-AF65-F5344CB8AC3E}">
        <p14:creationId xmlns:p14="http://schemas.microsoft.com/office/powerpoint/2010/main" val="2836073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noProof="1"/>
              <a:t>Pozyskiwanie danych</a:t>
            </a:r>
            <a:endParaRPr lang="en-US" noProof="1"/>
          </a:p>
        </p:txBody>
      </p:sp>
      <p:sp>
        <p:nvSpPr>
          <p:cNvPr id="6" name="Symbol zastępczy tekstu 5"/>
          <p:cNvSpPr>
            <a:spLocks noGrp="1"/>
          </p:cNvSpPr>
          <p:nvPr>
            <p:ph type="body" idx="1"/>
          </p:nvPr>
        </p:nvSpPr>
        <p:spPr>
          <a:xfrm>
            <a:off x="722313" y="2547938"/>
            <a:ext cx="7772400" cy="4118038"/>
          </a:xfrm>
        </p:spPr>
        <p:txBody>
          <a:bodyPr>
            <a:normAutofit/>
          </a:bodyPr>
          <a:lstStyle/>
          <a:p>
            <a:pPr marL="342900" indent="-342900">
              <a:buFontTx/>
              <a:buChar char="-"/>
            </a:pPr>
            <a:r>
              <a:rPr lang="pl-PL" dirty="0"/>
              <a:t>Pliki tekstowe</a:t>
            </a:r>
          </a:p>
          <a:p>
            <a:pPr marL="342900" indent="-342900">
              <a:buFontTx/>
              <a:buChar char="-"/>
            </a:pPr>
            <a:r>
              <a:rPr lang="pl-PL" dirty="0"/>
              <a:t>CSV</a:t>
            </a:r>
          </a:p>
          <a:p>
            <a:pPr marL="342900" indent="-342900">
              <a:buFontTx/>
              <a:buChar char="-"/>
            </a:pPr>
            <a:r>
              <a:rPr lang="pl-PL" dirty="0"/>
              <a:t>JSON</a:t>
            </a:r>
          </a:p>
          <a:p>
            <a:pPr marL="342900" indent="-342900">
              <a:buFontTx/>
              <a:buChar char="-"/>
            </a:pPr>
            <a:r>
              <a:rPr lang="pl-PL" dirty="0"/>
              <a:t>Excel</a:t>
            </a:r>
          </a:p>
          <a:p>
            <a:pPr marL="342900" indent="-342900">
              <a:buFontTx/>
              <a:buChar char="-"/>
            </a:pPr>
            <a:r>
              <a:rPr lang="pl-PL" dirty="0"/>
              <a:t>Internet</a:t>
            </a:r>
          </a:p>
          <a:p>
            <a:pPr marL="342900" indent="-342900">
              <a:buFontTx/>
              <a:buChar char="-"/>
            </a:pPr>
            <a:r>
              <a:rPr lang="pl-PL" dirty="0"/>
              <a:t>Relacyjne bazy danych</a:t>
            </a:r>
            <a:r>
              <a:rPr lang="en-US" dirty="0"/>
              <a:t> (Oracle, MSSQL)</a:t>
            </a:r>
            <a:endParaRPr lang="pl-PL" dirty="0"/>
          </a:p>
          <a:p>
            <a:pPr marL="342900" indent="-342900">
              <a:buFontTx/>
              <a:buChar char="-"/>
            </a:pPr>
            <a:r>
              <a:rPr lang="pl-PL" dirty="0"/>
              <a:t>S3 </a:t>
            </a:r>
          </a:p>
          <a:p>
            <a:pPr marL="342900" indent="-342900">
              <a:buFontTx/>
              <a:buChar char="-"/>
            </a:pPr>
            <a:r>
              <a:rPr lang="pl-PL" dirty="0"/>
              <a:t>DynamoDB</a:t>
            </a:r>
          </a:p>
          <a:p>
            <a:pPr marL="342900" indent="-342900">
              <a:buFontTx/>
              <a:buChar char="-"/>
            </a:pPr>
            <a:r>
              <a:rPr lang="pl-PL" dirty="0"/>
              <a:t>Gnu R/</a:t>
            </a:r>
            <a:r>
              <a:rPr lang="pl-PL" dirty="0" err="1"/>
              <a:t>feather</a:t>
            </a:r>
            <a:endParaRPr lang="pl-PL" dirty="0"/>
          </a:p>
          <a:p>
            <a:pPr marL="342900" indent="-342900">
              <a:buFontTx/>
              <a:buChar char="-"/>
            </a:pPr>
            <a:endParaRPr lang="en-US" dirty="0"/>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53</a:t>
            </a:fld>
            <a:endParaRPr lang="en-GB" dirty="0"/>
          </a:p>
        </p:txBody>
      </p:sp>
    </p:spTree>
    <p:extLst>
      <p:ext uri="{BB962C8B-B14F-4D97-AF65-F5344CB8AC3E}">
        <p14:creationId xmlns:p14="http://schemas.microsoft.com/office/powerpoint/2010/main" val="3454891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Pliki tekstowe</a:t>
            </a:r>
          </a:p>
        </p:txBody>
      </p:sp>
      <p:sp>
        <p:nvSpPr>
          <p:cNvPr id="3" name="Symbol zastępczy zawartości 2"/>
          <p:cNvSpPr>
            <a:spLocks noGrp="1"/>
          </p:cNvSpPr>
          <p:nvPr>
            <p:ph sz="quarter" idx="1"/>
          </p:nvPr>
        </p:nvSpPr>
        <p:spPr/>
        <p:txBody>
          <a:bodyPr>
            <a:normAutofit fontScale="85000" lnSpcReduction="20000"/>
          </a:bodyPr>
          <a:lstStyle/>
          <a:p>
            <a:pPr marL="0" indent="0">
              <a:buNone/>
            </a:pPr>
            <a:r>
              <a:rPr lang="en-US" b="1" dirty="0">
                <a:latin typeface="Courier New" panose="02070309020205020404" pitchFamily="49" charset="0"/>
                <a:cs typeface="Courier New" panose="02070309020205020404" pitchFamily="49" charset="0"/>
              </a:rPr>
              <a:t>with</a:t>
            </a:r>
            <a:r>
              <a:rPr lang="en-US" dirty="0">
                <a:latin typeface="Courier New" panose="02070309020205020404" pitchFamily="49" charset="0"/>
                <a:cs typeface="Courier New" panose="02070309020205020404" pitchFamily="49" charset="0"/>
              </a:rPr>
              <a:t> open(</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nazwa_pliku</a:t>
            </a:r>
            <a:r>
              <a:rPr lang="en-US" dirty="0">
                <a:latin typeface="Courier New" panose="02070309020205020404" pitchFamily="49" charset="0"/>
                <a:cs typeface="Courier New" panose="02070309020205020404" pitchFamily="49" charset="0"/>
              </a:rPr>
              <a:t>', ‘w’, </a:t>
            </a:r>
          </a:p>
          <a:p>
            <a:pPr marL="0" indent="0">
              <a:buNone/>
            </a:pPr>
            <a:r>
              <a:rPr lang="en-US" dirty="0">
                <a:latin typeface="Courier New" panose="02070309020205020404" pitchFamily="49" charset="0"/>
                <a:cs typeface="Courier New" panose="02070309020205020404" pitchFamily="49" charset="0"/>
              </a:rPr>
              <a:t>	newline="") </a:t>
            </a:r>
            <a:r>
              <a:rPr lang="en-US" b="1" dirty="0">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f:</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f.write</a:t>
            </a:r>
            <a:r>
              <a:rPr lang="en-US" dirty="0">
                <a:latin typeface="Courier New" panose="02070309020205020404" pitchFamily="49" charset="0"/>
                <a:cs typeface="Courier New" panose="02070309020205020404" pitchFamily="49" charset="0"/>
              </a:rPr>
              <a:t>("hello")</a:t>
            </a:r>
          </a:p>
          <a:p>
            <a:pPr marL="0" indent="0">
              <a:buNone/>
            </a:pPr>
            <a:r>
              <a:rPr lang="en-US" dirty="0">
                <a:latin typeface="Courier New" panose="02070309020205020404" pitchFamily="49" charset="0"/>
                <a:cs typeface="Courier New" panose="02070309020205020404" pitchFamily="49" charset="0"/>
              </a:rPr>
              <a:t>	...</a:t>
            </a: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endParaRPr lang="en-US" b="1" dirty="0">
              <a:latin typeface="Courier New" panose="02070309020205020404" pitchFamily="49" charset="0"/>
              <a:cs typeface="Courier New" panose="02070309020205020404" pitchFamily="49" charset="0"/>
            </a:endParaRPr>
          </a:p>
          <a:p>
            <a:pPr marL="0" indent="0">
              <a:buNone/>
            </a:pP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with</a:t>
            </a:r>
            <a:r>
              <a:rPr lang="en-US" dirty="0">
                <a:latin typeface="Courier New" panose="02070309020205020404" pitchFamily="49" charset="0"/>
                <a:cs typeface="Courier New" panose="02070309020205020404" pitchFamily="49" charset="0"/>
              </a:rPr>
              <a:t> open(</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nazwa_pliku</a:t>
            </a:r>
            <a:r>
              <a:rPr lang="en-US" dirty="0">
                <a:latin typeface="Courier New" panose="02070309020205020404" pitchFamily="49" charset="0"/>
                <a:cs typeface="Courier New" panose="02070309020205020404" pitchFamily="49" charset="0"/>
              </a:rPr>
              <a:t>', 'r') </a:t>
            </a:r>
            <a:r>
              <a:rPr lang="en-US" b="1" dirty="0">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f:</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read_data</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f.read</a:t>
            </a:r>
            <a:r>
              <a:rPr lang="en-US" dirty="0">
                <a:latin typeface="Courier New" panose="02070309020205020404" pitchFamily="49" charset="0"/>
                <a:cs typeface="Courier New" panose="02070309020205020404" pitchFamily="49" charset="0"/>
              </a:rPr>
              <a:t>()</a:t>
            </a: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with</a:t>
            </a:r>
            <a:r>
              <a:rPr lang="en-US" dirty="0">
                <a:latin typeface="Courier New" panose="02070309020205020404" pitchFamily="49" charset="0"/>
                <a:cs typeface="Courier New" panose="02070309020205020404" pitchFamily="49" charset="0"/>
              </a:rPr>
              <a:t> open(</a:t>
            </a:r>
            <a:r>
              <a:rPr lang="pl-PL" dirty="0">
                <a:latin typeface="Courier New" panose="02070309020205020404" pitchFamily="49" charset="0"/>
                <a:cs typeface="Courier New" panose="02070309020205020404" pitchFamily="49" charset="0"/>
              </a:rPr>
              <a:t>'</a:t>
            </a:r>
            <a:r>
              <a:rPr lang="pl-PL" dirty="0" err="1">
                <a:latin typeface="Courier New" panose="02070309020205020404" pitchFamily="49" charset="0"/>
                <a:cs typeface="Courier New" panose="02070309020205020404" pitchFamily="49" charset="0"/>
              </a:rPr>
              <a:t>nazwa_pliku</a:t>
            </a:r>
            <a:r>
              <a:rPr lang="en-US" dirty="0">
                <a:latin typeface="Courier New" panose="02070309020205020404" pitchFamily="49" charset="0"/>
                <a:cs typeface="Courier New" panose="02070309020205020404" pitchFamily="49" charset="0"/>
              </a:rPr>
              <a:t>', 'r') as f:</a:t>
            </a:r>
          </a:p>
          <a:p>
            <a:pPr marL="0" indent="0">
              <a:buNone/>
            </a:pPr>
            <a:r>
              <a:rPr lang="en-US" dirty="0">
                <a:latin typeface="Courier New" panose="02070309020205020404" pitchFamily="49" charset="0"/>
                <a:cs typeface="Courier New" panose="02070309020205020404" pitchFamily="49" charset="0"/>
              </a:rPr>
              <a:t>     </a:t>
            </a:r>
            <a:r>
              <a:rPr lang="pl-PL" b="1" dirty="0">
                <a:latin typeface="Courier New" panose="02070309020205020404" pitchFamily="49" charset="0"/>
                <a:cs typeface="Courier New" panose="02070309020205020404" pitchFamily="49" charset="0"/>
              </a:rPr>
              <a:t>for</a:t>
            </a:r>
            <a:r>
              <a:rPr lang="pl-PL" dirty="0">
                <a:latin typeface="Courier New" panose="02070309020205020404" pitchFamily="49" charset="0"/>
                <a:cs typeface="Courier New" panose="02070309020205020404" pitchFamily="49" charset="0"/>
              </a:rPr>
              <a:t> linia </a:t>
            </a:r>
            <a:r>
              <a:rPr lang="pl-PL" b="1" dirty="0">
                <a:latin typeface="Courier New" panose="02070309020205020404" pitchFamily="49" charset="0"/>
                <a:cs typeface="Courier New" panose="02070309020205020404" pitchFamily="49" charset="0"/>
              </a:rPr>
              <a:t>in</a:t>
            </a:r>
            <a:r>
              <a:rPr lang="pl-PL" dirty="0">
                <a:latin typeface="Courier New" panose="02070309020205020404" pitchFamily="49" charset="0"/>
                <a:cs typeface="Courier New" panose="02070309020205020404" pitchFamily="49" charset="0"/>
              </a:rPr>
              <a:t> f:</a:t>
            </a:r>
          </a:p>
          <a:p>
            <a:pPr marL="0" indent="0">
              <a:buNone/>
            </a:pP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linia</a:t>
            </a:r>
            <a:r>
              <a:rPr lang="en-US" dirty="0">
                <a:latin typeface="Courier New" panose="02070309020205020404" pitchFamily="49" charset="0"/>
                <a:cs typeface="Courier New" panose="02070309020205020404" pitchFamily="49" charset="0"/>
              </a:rPr>
              <a:t>)</a:t>
            </a: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54</a:t>
            </a:fld>
            <a:endParaRPr lang="en-GB" dirty="0"/>
          </a:p>
        </p:txBody>
      </p:sp>
    </p:spTree>
    <p:extLst>
      <p:ext uri="{BB962C8B-B14F-4D97-AF65-F5344CB8AC3E}">
        <p14:creationId xmlns:p14="http://schemas.microsoft.com/office/powerpoint/2010/main" val="1477204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Zapisywanie danych o cenach spot do pliku</a:t>
            </a:r>
            <a:r>
              <a:rPr lang="pl-PL" noProof="1"/>
              <a:t> CSV</a:t>
            </a:r>
            <a:endParaRPr lang="en-US" noProof="1"/>
          </a:p>
        </p:txBody>
      </p:sp>
      <p:sp>
        <p:nvSpPr>
          <p:cNvPr id="3" name="Symbol zastępczy zawartości 2"/>
          <p:cNvSpPr>
            <a:spLocks noGrp="1"/>
          </p:cNvSpPr>
          <p:nvPr>
            <p:ph sz="quarter" idx="1"/>
          </p:nvPr>
        </p:nvSpPr>
        <p:spPr>
          <a:xfrm>
            <a:off x="215516" y="1447800"/>
            <a:ext cx="8820980" cy="4572000"/>
          </a:xfrm>
        </p:spPr>
        <p:txBody>
          <a:bodyPr>
            <a:normAutofit/>
          </a:bodyPr>
          <a:lstStyle/>
          <a:p>
            <a:pPr marL="0" indent="0">
              <a:buNone/>
            </a:pPr>
            <a:r>
              <a:rPr lang="en-US" sz="2000" b="1" dirty="0">
                <a:latin typeface="Consolas" panose="020B0609020204030204" pitchFamily="49" charset="0"/>
              </a:rPr>
              <a:t>import</a:t>
            </a:r>
            <a:r>
              <a:rPr lang="en-US" sz="2000" dirty="0">
                <a:latin typeface="Consolas" panose="020B0609020204030204" pitchFamily="49" charset="0"/>
              </a:rPr>
              <a:t> csv</a:t>
            </a:r>
          </a:p>
          <a:p>
            <a:pPr marL="0" indent="0">
              <a:buNone/>
            </a:pPr>
            <a:r>
              <a:rPr lang="en-US" sz="2000" b="1" dirty="0">
                <a:latin typeface="Consolas" panose="020B0609020204030204" pitchFamily="49" charset="0"/>
              </a:rPr>
              <a:t>with</a:t>
            </a:r>
            <a:r>
              <a:rPr lang="en-US" sz="2000" dirty="0">
                <a:latin typeface="Consolas" panose="020B0609020204030204" pitchFamily="49" charset="0"/>
              </a:rPr>
              <a:t> open('c:/temp/ceny_spot.txt', "w", </a:t>
            </a:r>
            <a:r>
              <a:rPr lang="en-US" sz="2000" dirty="0">
                <a:solidFill>
                  <a:srgbClr val="FF0000"/>
                </a:solidFill>
                <a:latin typeface="Consolas" panose="020B0609020204030204" pitchFamily="49" charset="0"/>
              </a:rPr>
              <a:t>newline=""</a:t>
            </a:r>
            <a:r>
              <a:rPr lang="en-US" sz="2000" dirty="0">
                <a:latin typeface="Consolas" panose="020B0609020204030204" pitchFamily="49" charset="0"/>
              </a:rPr>
              <a:t>) </a:t>
            </a:r>
            <a:r>
              <a:rPr lang="en-US" sz="2000" b="1" dirty="0">
                <a:latin typeface="Consolas" panose="020B0609020204030204" pitchFamily="49" charset="0"/>
              </a:rPr>
              <a:t>as</a:t>
            </a:r>
            <a:r>
              <a:rPr lang="en-US" sz="2000" dirty="0">
                <a:latin typeface="Consolas" panose="020B0609020204030204" pitchFamily="49" charset="0"/>
              </a:rPr>
              <a:t> </a:t>
            </a:r>
            <a:r>
              <a:rPr lang="en-US" sz="2000" dirty="0" err="1">
                <a:latin typeface="Consolas" panose="020B0609020204030204" pitchFamily="49" charset="0"/>
              </a:rPr>
              <a:t>ofile</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ofilewriter</a:t>
            </a:r>
            <a:r>
              <a:rPr lang="en-US" sz="2000" dirty="0">
                <a:latin typeface="Consolas" panose="020B0609020204030204" pitchFamily="49" charset="0"/>
              </a:rPr>
              <a:t> = </a:t>
            </a:r>
            <a:r>
              <a:rPr lang="en-US" sz="2000" dirty="0" err="1">
                <a:latin typeface="Consolas" panose="020B0609020204030204" pitchFamily="49" charset="0"/>
              </a:rPr>
              <a:t>csv.writer</a:t>
            </a:r>
            <a:r>
              <a:rPr lang="en-US" sz="2000" dirty="0">
                <a:latin typeface="Consolas" panose="020B0609020204030204" pitchFamily="49" charset="0"/>
              </a:rPr>
              <a:t>(</a:t>
            </a:r>
            <a:r>
              <a:rPr lang="en-US" sz="2000" dirty="0" err="1">
                <a:latin typeface="Consolas" panose="020B0609020204030204" pitchFamily="49" charset="0"/>
              </a:rPr>
              <a:t>ofile</a:t>
            </a:r>
            <a:r>
              <a:rPr lang="en-US" sz="2000" dirty="0">
                <a:latin typeface="Consolas" panose="020B0609020204030204" pitchFamily="49" charset="0"/>
              </a:rPr>
              <a:t>, </a:t>
            </a:r>
            <a:r>
              <a:rPr lang="en-US" sz="2000" dirty="0">
                <a:solidFill>
                  <a:srgbClr val="FF0000"/>
                </a:solidFill>
                <a:latin typeface="Consolas" panose="020B0609020204030204" pitchFamily="49" charset="0"/>
              </a:rPr>
              <a:t>delimiter='\t'</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ofilewriter.writerow</a:t>
            </a:r>
            <a:r>
              <a:rPr lang="en-US" sz="2000" dirty="0">
                <a:latin typeface="Consolas" panose="020B0609020204030204" pitchFamily="49" charset="0"/>
              </a:rPr>
              <a:t>(['</a:t>
            </a:r>
            <a:r>
              <a:rPr lang="en-US" sz="2000" dirty="0" err="1">
                <a:latin typeface="Consolas" panose="020B0609020204030204" pitchFamily="49" charset="0"/>
              </a:rPr>
              <a:t>time','zone','type','price</a:t>
            </a:r>
            <a:r>
              <a:rPr lang="en-US" sz="2000" dirty="0">
                <a:latin typeface="Consolas" panose="020B0609020204030204" pitchFamily="49" charset="0"/>
              </a:rPr>
              <a:t>'])</a:t>
            </a:r>
          </a:p>
          <a:p>
            <a:pPr marL="0" indent="0">
              <a:buNone/>
            </a:pPr>
            <a:r>
              <a:rPr lang="en-US" sz="2000" dirty="0">
                <a:latin typeface="Consolas" panose="020B0609020204030204" pitchFamily="49" charset="0"/>
              </a:rPr>
              <a:t>    for h in history:</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ofilewriter.writerow</a:t>
            </a:r>
            <a:r>
              <a:rPr lang="en-US" sz="2000" dirty="0">
                <a:latin typeface="Consolas" panose="020B0609020204030204" pitchFamily="49" charset="0"/>
              </a:rPr>
              <a:t>([ \</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h.timestamp</a:t>
            </a:r>
            <a:r>
              <a:rPr lang="en-US" sz="2000" dirty="0">
                <a:latin typeface="Consolas" panose="020B0609020204030204" pitchFamily="49" charset="0"/>
              </a:rPr>
              <a:t>, </a:t>
            </a:r>
            <a:r>
              <a:rPr lang="en-US" sz="2000" dirty="0" err="1">
                <a:latin typeface="Consolas" panose="020B0609020204030204" pitchFamily="49" charset="0"/>
              </a:rPr>
              <a:t>h.availability_zone</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h.instance_type,h.price</a:t>
            </a:r>
            <a:r>
              <a:rPr lang="en-US" sz="2000" dirty="0">
                <a:latin typeface="Consolas" panose="020B0609020204030204" pitchFamily="49" charset="0"/>
              </a:rPr>
              <a:t>])</a:t>
            </a:r>
          </a:p>
          <a:p>
            <a:pPr marL="0" indent="0">
              <a:buNone/>
            </a:pPr>
            <a:endParaRPr lang="en-US" sz="1800"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55</a:t>
            </a:fld>
            <a:endParaRPr lang="en-GB" dirty="0"/>
          </a:p>
        </p:txBody>
      </p:sp>
    </p:spTree>
    <p:extLst>
      <p:ext uri="{BB962C8B-B14F-4D97-AF65-F5344CB8AC3E}">
        <p14:creationId xmlns:p14="http://schemas.microsoft.com/office/powerpoint/2010/main" val="903912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err="1"/>
              <a:t>wersja</a:t>
            </a:r>
            <a:r>
              <a:rPr lang="en-US" dirty="0"/>
              <a:t> </a:t>
            </a:r>
            <a:r>
              <a:rPr lang="pl-PL" dirty="0"/>
              <a:t>Python </a:t>
            </a:r>
            <a:r>
              <a:rPr lang="en-US" dirty="0"/>
              <a:t>2...</a:t>
            </a:r>
          </a:p>
        </p:txBody>
      </p:sp>
      <p:sp>
        <p:nvSpPr>
          <p:cNvPr id="3" name="Symbol zastępczy zawartości 2"/>
          <p:cNvSpPr>
            <a:spLocks noGrp="1"/>
          </p:cNvSpPr>
          <p:nvPr>
            <p:ph sz="quarter" idx="1"/>
          </p:nvPr>
        </p:nvSpPr>
        <p:spPr>
          <a:xfrm>
            <a:off x="291802" y="1623715"/>
            <a:ext cx="9017596" cy="4572000"/>
          </a:xfrm>
        </p:spPr>
        <p:txBody>
          <a:bodyPr>
            <a:normAutofit/>
          </a:bodyPr>
          <a:lstStyle/>
          <a:p>
            <a:pPr marL="0" indent="0">
              <a:buNone/>
            </a:pPr>
            <a:r>
              <a:rPr lang="en-US" sz="2000" b="1" noProof="1">
                <a:latin typeface="Courier New" panose="02070309020205020404" pitchFamily="49" charset="0"/>
                <a:cs typeface="Courier New" panose="02070309020205020404" pitchFamily="49" charset="0"/>
              </a:rPr>
              <a:t>import</a:t>
            </a:r>
            <a:r>
              <a:rPr lang="en-US" sz="2000" noProof="1">
                <a:latin typeface="Courier New" panose="02070309020205020404" pitchFamily="49" charset="0"/>
                <a:cs typeface="Courier New" panose="02070309020205020404" pitchFamily="49" charset="0"/>
              </a:rPr>
              <a:t> csv</a:t>
            </a:r>
          </a:p>
          <a:p>
            <a:pPr marL="0" indent="0">
              <a:buNone/>
            </a:pPr>
            <a:r>
              <a:rPr lang="en-US" sz="2000" noProof="1">
                <a:latin typeface="Courier New" panose="02070309020205020404" pitchFamily="49" charset="0"/>
                <a:cs typeface="Courier New" panose="02070309020205020404" pitchFamily="49" charset="0"/>
              </a:rPr>
              <a:t>ofile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open</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'ceny_spot.txt'</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"wb"</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ofilewriter </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csv</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writer</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ofile</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 delimiter</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'\t'</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ofilewriter</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writerow</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'time'</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'zone'</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'type'</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'price'</a:t>
            </a:r>
            <a:r>
              <a:rPr lang="en-US" sz="2000" b="1" noProof="1">
                <a:latin typeface="Courier New" panose="02070309020205020404" pitchFamily="49" charset="0"/>
                <a:cs typeface="Courier New" panose="02070309020205020404" pitchFamily="49" charset="0"/>
              </a:rPr>
              <a:t>])</a:t>
            </a:r>
          </a:p>
          <a:p>
            <a:pPr marL="0" indent="0">
              <a:buNone/>
            </a:pPr>
            <a:r>
              <a:rPr lang="en-US" sz="2000" b="1" noProof="1">
                <a:latin typeface="Courier New" panose="02070309020205020404" pitchFamily="49" charset="0"/>
                <a:cs typeface="Courier New" panose="02070309020205020404" pitchFamily="49" charset="0"/>
              </a:rPr>
              <a:t>for</a:t>
            </a:r>
            <a:r>
              <a:rPr lang="en-US" sz="2000" noProof="1">
                <a:latin typeface="Courier New" panose="02070309020205020404" pitchFamily="49" charset="0"/>
                <a:cs typeface="Courier New" panose="02070309020205020404" pitchFamily="49" charset="0"/>
              </a:rPr>
              <a:t> h </a:t>
            </a:r>
            <a:r>
              <a:rPr lang="en-US" sz="2000" b="1" noProof="1">
                <a:latin typeface="Courier New" panose="02070309020205020404" pitchFamily="49" charset="0"/>
                <a:cs typeface="Courier New" panose="02070309020205020404" pitchFamily="49" charset="0"/>
              </a:rPr>
              <a:t>in</a:t>
            </a:r>
            <a:r>
              <a:rPr lang="en-US" sz="2000" noProof="1">
                <a:latin typeface="Courier New" panose="02070309020205020404" pitchFamily="49" charset="0"/>
                <a:cs typeface="Courier New" panose="02070309020205020404" pitchFamily="49" charset="0"/>
              </a:rPr>
              <a:t> history</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    ofilewriter</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writerow</a:t>
            </a:r>
            <a:r>
              <a:rPr lang="en-US" sz="2000" b="1" noProof="1">
                <a:latin typeface="Courier New" panose="02070309020205020404" pitchFamily="49" charset="0"/>
                <a:cs typeface="Courier New" panose="02070309020205020404" pitchFamily="49" charset="0"/>
              </a:rPr>
              <a:t>([\</a:t>
            </a:r>
            <a:br>
              <a:rPr lang="en-US" sz="2000" b="1" noProof="1">
                <a:latin typeface="Courier New" panose="02070309020205020404" pitchFamily="49" charset="0"/>
                <a:cs typeface="Courier New" panose="02070309020205020404" pitchFamily="49" charset="0"/>
              </a:rPr>
            </a:br>
            <a:r>
              <a:rPr lang="en-US" sz="2000" b="1" noProof="1">
                <a:latin typeface="Courier New" panose="02070309020205020404" pitchFamily="49" charset="0"/>
                <a:cs typeface="Courier New" panose="02070309020205020404" pitchFamily="49" charset="0"/>
              </a:rPr>
              <a:t>        </a:t>
            </a:r>
            <a:r>
              <a:rPr lang="en-US" sz="2000" noProof="1">
                <a:latin typeface="Courier New" panose="02070309020205020404" pitchFamily="49" charset="0"/>
                <a:cs typeface="Courier New" panose="02070309020205020404" pitchFamily="49" charset="0"/>
              </a:rPr>
              <a:t>h</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timestamp</a:t>
            </a:r>
            <a:r>
              <a:rPr lang="en-US" sz="2000" b="1" noProof="1">
                <a:latin typeface="Courier New" panose="02070309020205020404" pitchFamily="49" charset="0"/>
                <a:cs typeface="Courier New" panose="02070309020205020404" pitchFamily="49" charset="0"/>
              </a:rPr>
              <a:t>, </a:t>
            </a:r>
            <a:r>
              <a:rPr lang="en-US" sz="2000" noProof="1">
                <a:latin typeface="Courier New" panose="02070309020205020404" pitchFamily="49" charset="0"/>
                <a:cs typeface="Courier New" panose="02070309020205020404" pitchFamily="49" charset="0"/>
              </a:rPr>
              <a:t>h</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availability_zone</a:t>
            </a:r>
            <a:r>
              <a:rPr lang="en-US" sz="2000" b="1" noProof="1">
                <a:latin typeface="Courier New" panose="02070309020205020404" pitchFamily="49" charset="0"/>
                <a:cs typeface="Courier New" panose="02070309020205020404" pitchFamily="49" charset="0"/>
              </a:rPr>
              <a:t>,\</a:t>
            </a:r>
            <a:br>
              <a:rPr lang="en-US" sz="2000" b="1" noProof="1">
                <a:latin typeface="Courier New" panose="02070309020205020404" pitchFamily="49" charset="0"/>
                <a:cs typeface="Courier New" panose="02070309020205020404" pitchFamily="49" charset="0"/>
              </a:rPr>
            </a:br>
            <a:r>
              <a:rPr lang="en-US" sz="2000" b="1" noProof="1">
                <a:latin typeface="Courier New" panose="02070309020205020404" pitchFamily="49" charset="0"/>
                <a:cs typeface="Courier New" panose="02070309020205020404" pitchFamily="49" charset="0"/>
              </a:rPr>
              <a:t>        </a:t>
            </a:r>
            <a:r>
              <a:rPr lang="en-US" sz="2000" noProof="1">
                <a:latin typeface="Courier New" panose="02070309020205020404" pitchFamily="49" charset="0"/>
                <a:cs typeface="Courier New" panose="02070309020205020404" pitchFamily="49" charset="0"/>
              </a:rPr>
              <a:t>h</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instance_type</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h</a:t>
            </a:r>
            <a:r>
              <a:rPr lang="en-US" sz="2000" b="1" noProof="1">
                <a:latin typeface="Courier New" panose="02070309020205020404" pitchFamily="49" charset="0"/>
                <a:cs typeface="Courier New" panose="02070309020205020404" pitchFamily="49" charset="0"/>
              </a:rPr>
              <a:t>.</a:t>
            </a:r>
            <a:r>
              <a:rPr lang="en-US" sz="2000" noProof="1">
                <a:latin typeface="Courier New" panose="02070309020205020404" pitchFamily="49" charset="0"/>
                <a:cs typeface="Courier New" panose="02070309020205020404" pitchFamily="49" charset="0"/>
              </a:rPr>
              <a:t>price</a:t>
            </a:r>
            <a:r>
              <a:rPr lang="en-US" sz="2000" b="1" noProof="1">
                <a:latin typeface="Courier New" panose="02070309020205020404" pitchFamily="49" charset="0"/>
                <a:cs typeface="Courier New" panose="02070309020205020404" pitchFamily="49" charset="0"/>
              </a:rPr>
              <a:t>])</a:t>
            </a:r>
            <a:endParaRPr lang="en-US" sz="2000" noProof="1">
              <a:latin typeface="Courier New" panose="02070309020205020404" pitchFamily="49" charset="0"/>
              <a:cs typeface="Courier New" panose="02070309020205020404" pitchFamily="49" charset="0"/>
            </a:endParaRPr>
          </a:p>
          <a:p>
            <a:pPr marL="0" indent="0">
              <a:buNone/>
            </a:pPr>
            <a:r>
              <a:rPr lang="en-US" sz="2000" noProof="1">
                <a:latin typeface="Courier New" panose="02070309020205020404" pitchFamily="49" charset="0"/>
                <a:cs typeface="Courier New" panose="02070309020205020404" pitchFamily="49" charset="0"/>
              </a:rPr>
              <a:t>ofile.close</a:t>
            </a:r>
            <a:r>
              <a:rPr lang="en-US" sz="2000" b="1" noProof="1">
                <a:latin typeface="Courier New" panose="02070309020205020404" pitchFamily="49" charset="0"/>
                <a:cs typeface="Courier New" panose="020703090202050204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56</a:t>
            </a:fld>
            <a:endParaRPr lang="en-GB" dirty="0"/>
          </a:p>
        </p:txBody>
      </p:sp>
    </p:spTree>
    <p:extLst>
      <p:ext uri="{BB962C8B-B14F-4D97-AF65-F5344CB8AC3E}">
        <p14:creationId xmlns:p14="http://schemas.microsoft.com/office/powerpoint/2010/main" val="3814949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Odczyt danych z plików</a:t>
            </a:r>
            <a:r>
              <a:rPr lang="pl-PL" noProof="1"/>
              <a:t> CSV</a:t>
            </a:r>
            <a:endParaRPr lang="en-US" noProof="1"/>
          </a:p>
        </p:txBody>
      </p:sp>
      <p:sp>
        <p:nvSpPr>
          <p:cNvPr id="3" name="Symbol zastępczy zawartości 2"/>
          <p:cNvSpPr>
            <a:spLocks noGrp="1"/>
          </p:cNvSpPr>
          <p:nvPr>
            <p:ph sz="quarter" idx="1"/>
          </p:nvPr>
        </p:nvSpPr>
        <p:spPr/>
        <p:txBody>
          <a:bodyPr>
            <a:normAutofit/>
          </a:bodyPr>
          <a:lstStyle/>
          <a:p>
            <a:pPr marL="0" indent="0">
              <a:buNone/>
            </a:pPr>
            <a:r>
              <a:rPr lang="en-US" sz="2100" b="1" noProof="1">
                <a:latin typeface="Courier New" panose="02070309020205020404" pitchFamily="49" charset="0"/>
                <a:cs typeface="Courier New" panose="02070309020205020404" pitchFamily="49" charset="0"/>
              </a:rPr>
              <a:t>import</a:t>
            </a:r>
            <a:r>
              <a:rPr lang="en-US" sz="2100" noProof="1">
                <a:latin typeface="Courier New" panose="02070309020205020404" pitchFamily="49" charset="0"/>
                <a:cs typeface="Courier New" panose="02070309020205020404" pitchFamily="49" charset="0"/>
              </a:rPr>
              <a:t> csv</a:t>
            </a:r>
          </a:p>
          <a:p>
            <a:pPr marL="0" indent="0">
              <a:buNone/>
            </a:pPr>
            <a:r>
              <a:rPr lang="en-US" sz="2100" noProof="1">
                <a:latin typeface="Courier New" panose="02070309020205020404" pitchFamily="49" charset="0"/>
                <a:cs typeface="Courier New" panose="02070309020205020404" pitchFamily="49" charset="0"/>
              </a:rPr>
              <a:t>csvfile </a:t>
            </a:r>
            <a:r>
              <a:rPr lang="en-US" sz="2100" b="1" noProof="1">
                <a:latin typeface="Courier New" panose="02070309020205020404" pitchFamily="49" charset="0"/>
                <a:cs typeface="Courier New" panose="02070309020205020404" pitchFamily="49" charset="0"/>
              </a:rPr>
              <a:t>=</a:t>
            </a:r>
            <a:r>
              <a:rPr lang="en-US" sz="2100" noProof="1">
                <a:latin typeface="Courier New" panose="02070309020205020404" pitchFamily="49" charset="0"/>
                <a:cs typeface="Courier New" panose="02070309020205020404" pitchFamily="49" charset="0"/>
              </a:rPr>
              <a:t>  open</a:t>
            </a:r>
            <a:r>
              <a:rPr lang="en-US" sz="2100" b="1" noProof="1">
                <a:latin typeface="Courier New" panose="02070309020205020404" pitchFamily="49" charset="0"/>
                <a:cs typeface="Courier New" panose="02070309020205020404" pitchFamily="49" charset="0"/>
              </a:rPr>
              <a:t>(</a:t>
            </a:r>
            <a:r>
              <a:rPr lang="en-US" sz="2100" noProof="1">
                <a:latin typeface="Courier New" panose="02070309020205020404" pitchFamily="49" charset="0"/>
                <a:cs typeface="Courier New" panose="02070309020205020404" pitchFamily="49" charset="0"/>
              </a:rPr>
              <a:t>'ceny_spot.txt'</a:t>
            </a:r>
            <a:r>
              <a:rPr lang="en-US" sz="2100" b="1" noProof="1">
                <a:latin typeface="Courier New" panose="02070309020205020404" pitchFamily="49" charset="0"/>
                <a:cs typeface="Courier New" panose="02070309020205020404" pitchFamily="49" charset="0"/>
              </a:rPr>
              <a:t>,</a:t>
            </a:r>
            <a:r>
              <a:rPr lang="en-US" sz="2100" noProof="1">
                <a:latin typeface="Courier New" panose="02070309020205020404" pitchFamily="49" charset="0"/>
                <a:cs typeface="Courier New" panose="02070309020205020404" pitchFamily="49" charset="0"/>
              </a:rPr>
              <a:t> "r"</a:t>
            </a:r>
            <a:r>
              <a:rPr lang="en-US" sz="2100" b="1" noProof="1">
                <a:latin typeface="Courier New" panose="02070309020205020404" pitchFamily="49" charset="0"/>
                <a:cs typeface="Courier New" panose="02070309020205020404" pitchFamily="49" charset="0"/>
              </a:rPr>
              <a:t>)</a:t>
            </a:r>
          </a:p>
          <a:p>
            <a:pPr marL="0" indent="0">
              <a:buNone/>
            </a:pPr>
            <a:r>
              <a:rPr lang="en-US" sz="2100" noProof="1">
                <a:latin typeface="Courier New" panose="02070309020205020404" pitchFamily="49" charset="0"/>
                <a:cs typeface="Courier New" panose="02070309020205020404" pitchFamily="49" charset="0"/>
              </a:rPr>
              <a:t>reader = csv.reader</a:t>
            </a:r>
            <a:r>
              <a:rPr lang="en-US" sz="2100" b="1" noProof="1">
                <a:latin typeface="Courier New" panose="02070309020205020404" pitchFamily="49" charset="0"/>
                <a:cs typeface="Courier New" panose="02070309020205020404" pitchFamily="49" charset="0"/>
              </a:rPr>
              <a:t>(</a:t>
            </a:r>
            <a:r>
              <a:rPr lang="en-US" sz="2100" noProof="1">
                <a:latin typeface="Courier New" panose="02070309020205020404" pitchFamily="49" charset="0"/>
                <a:cs typeface="Courier New" panose="02070309020205020404" pitchFamily="49" charset="0"/>
              </a:rPr>
              <a:t>csvfile, delimiter='\t'</a:t>
            </a:r>
            <a:r>
              <a:rPr lang="en-US" sz="2100" b="1" noProof="1">
                <a:latin typeface="Courier New" panose="02070309020205020404" pitchFamily="49" charset="0"/>
                <a:cs typeface="Courier New" panose="02070309020205020404" pitchFamily="49" charset="0"/>
              </a:rPr>
              <a:t>)</a:t>
            </a:r>
          </a:p>
          <a:p>
            <a:pPr marL="0" indent="0">
              <a:buNone/>
            </a:pPr>
            <a:r>
              <a:rPr lang="en-US" sz="2100" b="1" noProof="1">
                <a:latin typeface="Courier New" panose="02070309020205020404" pitchFamily="49" charset="0"/>
                <a:cs typeface="Courier New" panose="02070309020205020404" pitchFamily="49" charset="0"/>
              </a:rPr>
              <a:t>for</a:t>
            </a:r>
            <a:r>
              <a:rPr lang="en-US" sz="2100" noProof="1">
                <a:latin typeface="Courier New" panose="02070309020205020404" pitchFamily="49" charset="0"/>
                <a:cs typeface="Courier New" panose="02070309020205020404" pitchFamily="49" charset="0"/>
              </a:rPr>
              <a:t> row </a:t>
            </a:r>
            <a:r>
              <a:rPr lang="en-US" sz="2100" b="1" noProof="1">
                <a:latin typeface="Courier New" panose="02070309020205020404" pitchFamily="49" charset="0"/>
                <a:cs typeface="Courier New" panose="02070309020205020404" pitchFamily="49" charset="0"/>
              </a:rPr>
              <a:t>in</a:t>
            </a:r>
            <a:r>
              <a:rPr lang="en-US" sz="2100" noProof="1">
                <a:latin typeface="Courier New" panose="02070309020205020404" pitchFamily="49" charset="0"/>
                <a:cs typeface="Courier New" panose="02070309020205020404" pitchFamily="49" charset="0"/>
              </a:rPr>
              <a:t> reader:</a:t>
            </a:r>
          </a:p>
          <a:p>
            <a:pPr marL="0" indent="0">
              <a:buNone/>
            </a:pPr>
            <a:r>
              <a:rPr lang="en-US" sz="2100" noProof="1">
                <a:latin typeface="Courier New" panose="02070309020205020404" pitchFamily="49" charset="0"/>
                <a:cs typeface="Courier New" panose="02070309020205020404" pitchFamily="49" charset="0"/>
              </a:rPr>
              <a:t>    print</a:t>
            </a:r>
            <a:r>
              <a:rPr lang="pl-PL" sz="2100" noProof="1">
                <a:latin typeface="Courier New" panose="02070309020205020404" pitchFamily="49" charset="0"/>
                <a:cs typeface="Courier New" panose="02070309020205020404" pitchFamily="49" charset="0"/>
              </a:rPr>
              <a:t>(</a:t>
            </a:r>
            <a:r>
              <a:rPr lang="en-US" sz="2100" noProof="1">
                <a:latin typeface="Courier New" panose="02070309020205020404" pitchFamily="49" charset="0"/>
                <a:cs typeface="Courier New" panose="02070309020205020404" pitchFamily="49" charset="0"/>
              </a:rPr>
              <a:t>row</a:t>
            </a:r>
            <a:r>
              <a:rPr lang="pl-PL" sz="2100" noProof="1">
                <a:latin typeface="Courier New" panose="02070309020205020404" pitchFamily="49" charset="0"/>
                <a:cs typeface="Courier New" panose="02070309020205020404" pitchFamily="49" charset="0"/>
              </a:rPr>
              <a:t>)</a:t>
            </a:r>
            <a:endParaRPr lang="en-US" sz="2100" noProof="1">
              <a:latin typeface="Courier New" panose="02070309020205020404" pitchFamily="49" charset="0"/>
              <a:cs typeface="Courier New" panose="02070309020205020404" pitchFamily="49" charset="0"/>
            </a:endParaRPr>
          </a:p>
          <a:p>
            <a:pPr marL="0" indent="0">
              <a:buNone/>
            </a:pPr>
            <a:r>
              <a:rPr lang="en-US" sz="2100" noProof="1">
                <a:latin typeface="Courier New" panose="02070309020205020404" pitchFamily="49" charset="0"/>
                <a:cs typeface="Courier New" panose="02070309020205020404" pitchFamily="49" charset="0"/>
              </a:rPr>
              <a:t>csvfile.close</a:t>
            </a:r>
            <a:r>
              <a:rPr lang="en-US" sz="2100" b="1" noProof="1">
                <a:latin typeface="Courier New" panose="02070309020205020404" pitchFamily="49" charset="0"/>
                <a:cs typeface="Courier New" panose="02070309020205020404" pitchFamily="49" charset="0"/>
              </a:rPr>
              <a:t>()</a:t>
            </a:r>
          </a:p>
          <a:p>
            <a:pPr marL="0" indent="0">
              <a:buNone/>
            </a:pPr>
            <a:endParaRPr lang="en-US" sz="2100" b="1" noProof="1">
              <a:latin typeface="Courier New" panose="02070309020205020404" pitchFamily="49" charset="0"/>
              <a:cs typeface="Courier New" panose="02070309020205020404" pitchFamily="49" charset="0"/>
            </a:endParaRPr>
          </a:p>
          <a:p>
            <a:pPr marL="0" indent="0">
              <a:buNone/>
            </a:pPr>
            <a:endParaRPr lang="en-US" sz="2100" b="1"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57</a:t>
            </a:fld>
            <a:endParaRPr lang="en-GB" dirty="0"/>
          </a:p>
        </p:txBody>
      </p:sp>
    </p:spTree>
    <p:extLst>
      <p:ext uri="{BB962C8B-B14F-4D97-AF65-F5344CB8AC3E}">
        <p14:creationId xmlns:p14="http://schemas.microsoft.com/office/powerpoint/2010/main" val="1047467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Odczyt danych z </a:t>
            </a:r>
            <a:r>
              <a:rPr lang="pl-PL" dirty="0" err="1"/>
              <a:t>internetu</a:t>
            </a:r>
            <a:endParaRPr lang="pl-PL" dirty="0"/>
          </a:p>
        </p:txBody>
      </p:sp>
      <p:sp>
        <p:nvSpPr>
          <p:cNvPr id="3" name="Symbol zastępczy zawartości 2"/>
          <p:cNvSpPr>
            <a:spLocks noGrp="1"/>
          </p:cNvSpPr>
          <p:nvPr>
            <p:ph sz="quarter" idx="1"/>
          </p:nvPr>
        </p:nvSpPr>
        <p:spPr/>
        <p:txBody>
          <a:bodyPr>
            <a:normAutofit/>
          </a:bodyPr>
          <a:lstStyle/>
          <a:p>
            <a:pPr marL="0" indent="0">
              <a:buNone/>
            </a:pPr>
            <a:endParaRPr lang="pl-PL" sz="2000" dirty="0">
              <a:latin typeface="Courier New" panose="02070309020205020404" pitchFamily="49" charset="0"/>
              <a:cs typeface="Courier New" panose="02070309020205020404" pitchFamily="49" charset="0"/>
            </a:endParaRPr>
          </a:p>
          <a:p>
            <a:pPr marL="0" indent="0">
              <a:buNone/>
            </a:pPr>
            <a:r>
              <a:rPr lang="pl-PL" sz="2000" b="1" dirty="0">
                <a:latin typeface="Courier New" panose="02070309020205020404" pitchFamily="49" charset="0"/>
                <a:cs typeface="Courier New" panose="02070309020205020404" pitchFamily="49" charset="0"/>
              </a:rPr>
              <a:t>from</a:t>
            </a:r>
            <a:r>
              <a:rPr lang="pl-PL" sz="2000" dirty="0">
                <a:latin typeface="Courier New" panose="02070309020205020404" pitchFamily="49" charset="0"/>
                <a:cs typeface="Courier New" panose="02070309020205020404" pitchFamily="49" charset="0"/>
              </a:rPr>
              <a:t> </a:t>
            </a:r>
            <a:r>
              <a:rPr lang="pl-PL" sz="2000" dirty="0" err="1">
                <a:latin typeface="Courier New" panose="02070309020205020404" pitchFamily="49" charset="0"/>
                <a:cs typeface="Courier New" panose="02070309020205020404" pitchFamily="49" charset="0"/>
              </a:rPr>
              <a:t>pandas</a:t>
            </a:r>
            <a:r>
              <a:rPr lang="pl-PL" sz="2000" dirty="0">
                <a:latin typeface="Courier New" panose="02070309020205020404" pitchFamily="49" charset="0"/>
                <a:cs typeface="Courier New" panose="02070309020205020404" pitchFamily="49" charset="0"/>
              </a:rPr>
              <a:t> </a:t>
            </a:r>
            <a:r>
              <a:rPr lang="pl-PL" sz="2000" b="1" dirty="0">
                <a:latin typeface="Courier New" panose="02070309020205020404" pitchFamily="49" charset="0"/>
                <a:cs typeface="Courier New" panose="02070309020205020404" pitchFamily="49" charset="0"/>
              </a:rPr>
              <a:t>import</a:t>
            </a:r>
            <a:r>
              <a:rPr lang="pl-PL" sz="2000" dirty="0">
                <a:latin typeface="Courier New" panose="02070309020205020404" pitchFamily="49" charset="0"/>
                <a:cs typeface="Courier New" panose="02070309020205020404" pitchFamily="49" charset="0"/>
              </a:rPr>
              <a:t> </a:t>
            </a:r>
            <a:r>
              <a:rPr lang="pl-PL" sz="2000" dirty="0" err="1">
                <a:latin typeface="Courier New" panose="02070309020205020404" pitchFamily="49" charset="0"/>
                <a:cs typeface="Courier New" panose="02070309020205020404" pitchFamily="49" charset="0"/>
              </a:rPr>
              <a:t>read_csv</a:t>
            </a:r>
            <a:endParaRPr lang="pl-PL" sz="2000" dirty="0">
              <a:latin typeface="Courier New" panose="02070309020205020404" pitchFamily="49" charset="0"/>
              <a:cs typeface="Courier New" panose="02070309020205020404" pitchFamily="49" charset="0"/>
            </a:endParaRPr>
          </a:p>
          <a:p>
            <a:pPr marL="0" indent="0">
              <a:buNone/>
            </a:pPr>
            <a:r>
              <a:rPr lang="pl-PL" sz="2000" b="1" dirty="0">
                <a:latin typeface="Courier New" panose="02070309020205020404" pitchFamily="49" charset="0"/>
                <a:cs typeface="Courier New" panose="02070309020205020404" pitchFamily="49" charset="0"/>
              </a:rPr>
              <a:t>import</a:t>
            </a:r>
            <a:r>
              <a:rPr lang="pl-PL" sz="2000" dirty="0">
                <a:latin typeface="Courier New" panose="02070309020205020404" pitchFamily="49" charset="0"/>
                <a:cs typeface="Courier New" panose="02070309020205020404" pitchFamily="49" charset="0"/>
              </a:rPr>
              <a:t> </a:t>
            </a:r>
            <a:r>
              <a:rPr lang="pl-PL" sz="2000" dirty="0" err="1">
                <a:latin typeface="Courier New" panose="02070309020205020404" pitchFamily="49" charset="0"/>
                <a:cs typeface="Courier New" panose="02070309020205020404" pitchFamily="49" charset="0"/>
              </a:rPr>
              <a:t>urllib.request</a:t>
            </a:r>
            <a:r>
              <a:rPr lang="pl-PL" sz="2000" dirty="0">
                <a:latin typeface="Courier New" panose="02070309020205020404" pitchFamily="49" charset="0"/>
                <a:cs typeface="Courier New" panose="02070309020205020404" pitchFamily="49" charset="0"/>
              </a:rPr>
              <a:t> </a:t>
            </a:r>
            <a:r>
              <a:rPr lang="pl-PL" sz="2000" b="1" dirty="0">
                <a:latin typeface="Courier New" panose="02070309020205020404" pitchFamily="49" charset="0"/>
                <a:cs typeface="Courier New" panose="02070309020205020404" pitchFamily="49" charset="0"/>
              </a:rPr>
              <a:t>as</a:t>
            </a:r>
            <a:r>
              <a:rPr lang="pl-PL" sz="2000" dirty="0">
                <a:latin typeface="Courier New" panose="02070309020205020404" pitchFamily="49" charset="0"/>
                <a:cs typeface="Courier New" panose="02070309020205020404" pitchFamily="49" charset="0"/>
              </a:rPr>
              <a:t> ul #import</a:t>
            </a:r>
            <a:r>
              <a:rPr lang="en-US" sz="2000" dirty="0">
                <a:latin typeface="Courier New" panose="02070309020205020404" pitchFamily="49" charset="0"/>
                <a:cs typeface="Courier New" panose="02070309020205020404" pitchFamily="49" charset="0"/>
              </a:rPr>
              <a:t> </a:t>
            </a:r>
            <a:r>
              <a:rPr lang="pl-PL" sz="2000" dirty="0" err="1">
                <a:latin typeface="Courier New" panose="02070309020205020404" pitchFamily="49" charset="0"/>
                <a:cs typeface="Courier New" panose="02070309020205020404" pitchFamily="49" charset="0"/>
              </a:rPr>
              <a:t>urllib</a:t>
            </a:r>
            <a:r>
              <a:rPr lang="en-US" sz="2000" dirty="0">
                <a:latin typeface="Courier New" panose="02070309020205020404" pitchFamily="49" charset="0"/>
                <a:cs typeface="Courier New" panose="02070309020205020404" pitchFamily="49" charset="0"/>
              </a:rPr>
              <a:t>2</a:t>
            </a:r>
            <a:r>
              <a:rPr lang="pl-PL" sz="2000" dirty="0">
                <a:latin typeface="Courier New" panose="02070309020205020404" pitchFamily="49" charset="0"/>
                <a:cs typeface="Courier New" panose="02070309020205020404" pitchFamily="49" charset="0"/>
              </a:rPr>
              <a:t> as ul</a:t>
            </a:r>
            <a:br>
              <a:rPr lang="pl-PL" sz="2000" dirty="0">
                <a:latin typeface="Courier New" panose="02070309020205020404" pitchFamily="49" charset="0"/>
                <a:cs typeface="Courier New" panose="02070309020205020404" pitchFamily="49" charset="0"/>
              </a:rPr>
            </a:br>
            <a:r>
              <a:rPr lang="pl-PL" sz="2000" dirty="0" err="1">
                <a:latin typeface="Courier New" panose="02070309020205020404" pitchFamily="49" charset="0"/>
                <a:cs typeface="Courier New" panose="02070309020205020404" pitchFamily="49" charset="0"/>
              </a:rPr>
              <a:t>url</a:t>
            </a:r>
            <a:r>
              <a:rPr lang="pl-PL" sz="2000" dirty="0">
                <a:latin typeface="Courier New" panose="02070309020205020404" pitchFamily="49" charset="0"/>
                <a:cs typeface="Courier New" panose="02070309020205020404" pitchFamily="49" charset="0"/>
              </a:rPr>
              <a:t> = 'http://szufel.pl/pliki/iris_data.csv'</a:t>
            </a:r>
          </a:p>
          <a:p>
            <a:pPr marL="0" indent="0">
              <a:buNone/>
            </a:pPr>
            <a:r>
              <a:rPr lang="pl-PL" sz="2000" dirty="0" err="1">
                <a:latin typeface="Courier New" panose="02070309020205020404" pitchFamily="49" charset="0"/>
                <a:cs typeface="Courier New" panose="02070309020205020404" pitchFamily="49" charset="0"/>
              </a:rPr>
              <a:t>response</a:t>
            </a:r>
            <a:r>
              <a:rPr lang="pl-PL" sz="2000" dirty="0">
                <a:latin typeface="Courier New" panose="02070309020205020404" pitchFamily="49" charset="0"/>
                <a:cs typeface="Courier New" panose="02070309020205020404" pitchFamily="49" charset="0"/>
              </a:rPr>
              <a:t> = </a:t>
            </a:r>
            <a:r>
              <a:rPr lang="pl-PL" sz="2000" dirty="0" err="1">
                <a:latin typeface="Courier New" panose="02070309020205020404" pitchFamily="49" charset="0"/>
                <a:cs typeface="Courier New" panose="02070309020205020404" pitchFamily="49" charset="0"/>
              </a:rPr>
              <a:t>ul.urlopen</a:t>
            </a:r>
            <a:r>
              <a:rPr lang="pl-PL" sz="2000" dirty="0">
                <a:latin typeface="Courier New" panose="02070309020205020404" pitchFamily="49" charset="0"/>
                <a:cs typeface="Courier New" panose="02070309020205020404" pitchFamily="49" charset="0"/>
              </a:rPr>
              <a:t>(</a:t>
            </a:r>
            <a:r>
              <a:rPr lang="pl-PL" sz="2000" dirty="0" err="1">
                <a:latin typeface="Courier New" panose="02070309020205020404" pitchFamily="49" charset="0"/>
                <a:cs typeface="Courier New" panose="02070309020205020404" pitchFamily="49" charset="0"/>
              </a:rPr>
              <a:t>url</a:t>
            </a:r>
            <a:r>
              <a:rPr lang="pl-PL" sz="2000" dirty="0">
                <a:latin typeface="Courier New" panose="02070309020205020404" pitchFamily="49" charset="0"/>
                <a:cs typeface="Courier New" panose="02070309020205020404" pitchFamily="49" charset="0"/>
              </a:rPr>
              <a:t>)</a:t>
            </a:r>
          </a:p>
          <a:p>
            <a:pPr marL="0" indent="0">
              <a:buNone/>
            </a:pPr>
            <a:r>
              <a:rPr lang="pl-PL" sz="2000" dirty="0">
                <a:latin typeface="Courier New" panose="02070309020205020404" pitchFamily="49" charset="0"/>
                <a:cs typeface="Courier New" panose="02070309020205020404" pitchFamily="49" charset="0"/>
              </a:rPr>
              <a:t>data = </a:t>
            </a:r>
            <a:r>
              <a:rPr lang="pl-PL" sz="2000" dirty="0" err="1">
                <a:latin typeface="Courier New" panose="02070309020205020404" pitchFamily="49" charset="0"/>
                <a:cs typeface="Courier New" panose="02070309020205020404" pitchFamily="49" charset="0"/>
              </a:rPr>
              <a:t>read_csv</a:t>
            </a:r>
            <a:r>
              <a:rPr lang="pl-PL" sz="2000" dirty="0">
                <a:latin typeface="Courier New" panose="02070309020205020404" pitchFamily="49" charset="0"/>
                <a:cs typeface="Courier New" panose="02070309020205020404" pitchFamily="49" charset="0"/>
              </a:rPr>
              <a:t>(</a:t>
            </a:r>
            <a:r>
              <a:rPr lang="pl-PL" sz="2000" dirty="0" err="1">
                <a:latin typeface="Courier New" panose="02070309020205020404" pitchFamily="49" charset="0"/>
                <a:cs typeface="Courier New" panose="02070309020205020404" pitchFamily="49" charset="0"/>
              </a:rPr>
              <a:t>response</a:t>
            </a:r>
            <a:r>
              <a:rPr lang="pl-PL" sz="2000" dirty="0">
                <a:latin typeface="Courier New" panose="02070309020205020404" pitchFamily="49" charset="0"/>
                <a:cs typeface="Courier New" panose="02070309020205020404" pitchFamily="49" charset="0"/>
              </a:rPr>
              <a:t>)</a:t>
            </a:r>
          </a:p>
          <a:p>
            <a:pPr marL="0" indent="0">
              <a:buNone/>
            </a:pPr>
            <a:r>
              <a:rPr lang="pl-PL" sz="2000" dirty="0" err="1">
                <a:latin typeface="Courier New" panose="02070309020205020404" pitchFamily="49" charset="0"/>
                <a:cs typeface="Courier New" panose="02070309020205020404" pitchFamily="49" charset="0"/>
              </a:rPr>
              <a:t>response.close</a:t>
            </a:r>
            <a:r>
              <a:rPr lang="pl-PL" sz="2000" dirty="0">
                <a:latin typeface="Courier New" panose="02070309020205020404" pitchFamily="49" charset="0"/>
                <a:cs typeface="Courier New" panose="020703090202050204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58</a:t>
            </a:fld>
            <a:endParaRPr lang="en-GB" dirty="0"/>
          </a:p>
        </p:txBody>
      </p:sp>
    </p:spTree>
    <p:extLst>
      <p:ext uri="{BB962C8B-B14F-4D97-AF65-F5344CB8AC3E}">
        <p14:creationId xmlns:p14="http://schemas.microsoft.com/office/powerpoint/2010/main" val="1889475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Praca z danymi JSON</a:t>
            </a:r>
          </a:p>
        </p:txBody>
      </p:sp>
      <p:sp>
        <p:nvSpPr>
          <p:cNvPr id="3" name="Symbol zastępczy zawartości 2"/>
          <p:cNvSpPr>
            <a:spLocks noGrp="1"/>
          </p:cNvSpPr>
          <p:nvPr>
            <p:ph sz="quarter" idx="1"/>
          </p:nvPr>
        </p:nvSpPr>
        <p:spPr/>
        <p:txBody>
          <a:bodyPr>
            <a:noAutofit/>
          </a:bodyPr>
          <a:lstStyle/>
          <a:p>
            <a:pPr marL="0" indent="0">
              <a:buNone/>
            </a:pPr>
            <a:r>
              <a:rPr lang="pl-PL" sz="1800" b="1" dirty="0">
                <a:latin typeface="Courier New" panose="02070309020205020404" pitchFamily="49" charset="0"/>
                <a:cs typeface="Courier New" panose="02070309020205020404" pitchFamily="49" charset="0"/>
              </a:rPr>
              <a:t>import</a:t>
            </a:r>
            <a:r>
              <a:rPr lang="pl-PL" sz="1800" dirty="0">
                <a:latin typeface="Courier New" panose="02070309020205020404" pitchFamily="49" charset="0"/>
                <a:cs typeface="Courier New" panose="02070309020205020404" pitchFamily="49" charset="0"/>
              </a:rPr>
              <a:t> </a:t>
            </a:r>
            <a:r>
              <a:rPr lang="pl-PL" sz="1800" dirty="0" err="1">
                <a:latin typeface="Courier New" panose="02070309020205020404" pitchFamily="49" charset="0"/>
                <a:cs typeface="Courier New" panose="02070309020205020404" pitchFamily="49" charset="0"/>
              </a:rPr>
              <a:t>json</a:t>
            </a:r>
            <a:endParaRPr lang="pl-PL" sz="1800" dirty="0">
              <a:latin typeface="Courier New" panose="02070309020205020404" pitchFamily="49" charset="0"/>
              <a:cs typeface="Courier New" panose="02070309020205020404" pitchFamily="49" charset="0"/>
            </a:endParaRPr>
          </a:p>
          <a:p>
            <a:pPr marL="0" indent="0">
              <a:buNone/>
            </a:pPr>
            <a:r>
              <a:rPr lang="pl-PL" sz="1800" b="1" dirty="0">
                <a:latin typeface="Courier New" panose="02070309020205020404" pitchFamily="49" charset="0"/>
                <a:cs typeface="Courier New" panose="02070309020205020404" pitchFamily="49" charset="0"/>
              </a:rPr>
              <a:t>import </a:t>
            </a:r>
            <a:r>
              <a:rPr lang="pl-PL" sz="1800" dirty="0" err="1">
                <a:latin typeface="Courier New" panose="02070309020205020404" pitchFamily="49" charset="0"/>
                <a:cs typeface="Courier New" panose="02070309020205020404" pitchFamily="49" charset="0"/>
              </a:rPr>
              <a:t>urllib.request</a:t>
            </a:r>
            <a:r>
              <a:rPr lang="pl-PL" sz="1800" dirty="0">
                <a:latin typeface="Courier New" panose="02070309020205020404" pitchFamily="49" charset="0"/>
                <a:cs typeface="Courier New" panose="02070309020205020404" pitchFamily="49" charset="0"/>
              </a:rPr>
              <a:t> </a:t>
            </a:r>
            <a:r>
              <a:rPr lang="pl-PL" sz="1800" b="1" dirty="0">
                <a:latin typeface="Courier New" panose="02070309020205020404" pitchFamily="49" charset="0"/>
                <a:cs typeface="Courier New" panose="02070309020205020404" pitchFamily="49" charset="0"/>
              </a:rPr>
              <a:t>as</a:t>
            </a:r>
            <a:r>
              <a:rPr lang="pl-PL" sz="1800" dirty="0">
                <a:latin typeface="Courier New" panose="02070309020205020404" pitchFamily="49" charset="0"/>
                <a:cs typeface="Courier New" panose="02070309020205020404" pitchFamily="49" charset="0"/>
              </a:rPr>
              <a:t> ul </a:t>
            </a:r>
            <a:r>
              <a:rPr lang="en-US" sz="1800" dirty="0">
                <a:latin typeface="Courier New" panose="02070309020205020404" pitchFamily="49" charset="0"/>
                <a:cs typeface="Courier New" panose="02070309020205020404" pitchFamily="49" charset="0"/>
              </a:rPr>
              <a:t>#</a:t>
            </a:r>
            <a:r>
              <a:rPr lang="pl-PL" sz="1800" dirty="0">
                <a:latin typeface="Courier New" panose="02070309020205020404" pitchFamily="49" charset="0"/>
                <a:cs typeface="Courier New" panose="02070309020205020404" pitchFamily="49" charset="0"/>
              </a:rPr>
              <a:t>import urllib2 as ul #</a:t>
            </a:r>
          </a:p>
          <a:p>
            <a:pPr marL="0" indent="0">
              <a:buNone/>
            </a:pPr>
            <a:r>
              <a:rPr lang="pl-PL" sz="1800" dirty="0" err="1">
                <a:latin typeface="Courier New" panose="02070309020205020404" pitchFamily="49" charset="0"/>
                <a:cs typeface="Courier New" panose="02070309020205020404" pitchFamily="49" charset="0"/>
              </a:rPr>
              <a:t>url</a:t>
            </a:r>
            <a:r>
              <a:rPr lang="pl-PL" sz="1800" dirty="0">
                <a:latin typeface="Courier New" panose="02070309020205020404" pitchFamily="49" charset="0"/>
                <a:cs typeface="Courier New" panose="02070309020205020404" pitchFamily="49" charset="0"/>
              </a:rPr>
              <a:t> = 'http://szufel.pl/pliki/plik.txt'</a:t>
            </a:r>
          </a:p>
          <a:p>
            <a:pPr marL="0" indent="0">
              <a:buNone/>
            </a:pPr>
            <a:r>
              <a:rPr lang="pl-PL" sz="1800" dirty="0" err="1">
                <a:latin typeface="Courier New" panose="02070309020205020404" pitchFamily="49" charset="0"/>
                <a:cs typeface="Courier New" panose="02070309020205020404" pitchFamily="49" charset="0"/>
              </a:rPr>
              <a:t>response</a:t>
            </a:r>
            <a:r>
              <a:rPr lang="pl-PL" sz="1800" dirty="0">
                <a:latin typeface="Courier New" panose="02070309020205020404" pitchFamily="49" charset="0"/>
                <a:cs typeface="Courier New" panose="02070309020205020404" pitchFamily="49" charset="0"/>
              </a:rPr>
              <a:t> = </a:t>
            </a:r>
            <a:r>
              <a:rPr lang="pl-PL" sz="1800" dirty="0" err="1">
                <a:latin typeface="Courier New" panose="02070309020205020404" pitchFamily="49" charset="0"/>
                <a:cs typeface="Courier New" panose="02070309020205020404" pitchFamily="49" charset="0"/>
              </a:rPr>
              <a:t>ul.urlopen</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url</a:t>
            </a:r>
            <a:r>
              <a:rPr lang="pl-PL" sz="1800" dirty="0">
                <a:latin typeface="Courier New" panose="02070309020205020404" pitchFamily="49" charset="0"/>
                <a:cs typeface="Courier New" panose="02070309020205020404" pitchFamily="49" charset="0"/>
              </a:rPr>
              <a:t>)</a:t>
            </a:r>
          </a:p>
          <a:p>
            <a:pPr marL="0" indent="0">
              <a:buNone/>
            </a:pPr>
            <a:r>
              <a:rPr lang="pl-PL" sz="1800" dirty="0">
                <a:latin typeface="Courier New" panose="02070309020205020404" pitchFamily="49" charset="0"/>
                <a:cs typeface="Courier New" panose="02070309020205020404" pitchFamily="49" charset="0"/>
              </a:rPr>
              <a:t>import </a:t>
            </a:r>
            <a:r>
              <a:rPr lang="pl-PL" sz="1800" dirty="0" err="1">
                <a:latin typeface="Courier New" panose="02070309020205020404" pitchFamily="49" charset="0"/>
                <a:cs typeface="Courier New" panose="02070309020205020404" pitchFamily="49" charset="0"/>
              </a:rPr>
              <a:t>json</a:t>
            </a:r>
            <a:endParaRPr lang="pl-PL" sz="1800" dirty="0">
              <a:latin typeface="Courier New" panose="02070309020205020404" pitchFamily="49" charset="0"/>
              <a:cs typeface="Courier New" panose="02070309020205020404" pitchFamily="49" charset="0"/>
            </a:endParaRPr>
          </a:p>
          <a:p>
            <a:pPr marL="0" indent="0">
              <a:buNone/>
            </a:pPr>
            <a:endParaRPr lang="pl-PL" sz="1800" dirty="0">
              <a:latin typeface="Courier New" panose="02070309020205020404" pitchFamily="49" charset="0"/>
              <a:cs typeface="Courier New" panose="02070309020205020404" pitchFamily="49" charset="0"/>
            </a:endParaRPr>
          </a:p>
          <a:p>
            <a:pPr marL="0" indent="0">
              <a:buNone/>
            </a:pPr>
            <a:r>
              <a:rPr lang="pl-PL" sz="1800" dirty="0" err="1">
                <a:latin typeface="Courier New" panose="02070309020205020404" pitchFamily="49" charset="0"/>
                <a:cs typeface="Courier New" panose="02070309020205020404" pitchFamily="49" charset="0"/>
              </a:rPr>
              <a:t>json_data</a:t>
            </a:r>
            <a:r>
              <a:rPr lang="pl-PL" sz="1800" dirty="0">
                <a:latin typeface="Courier New" panose="02070309020205020404" pitchFamily="49" charset="0"/>
                <a:cs typeface="Courier New" panose="02070309020205020404" pitchFamily="49" charset="0"/>
              </a:rPr>
              <a:t> = </a:t>
            </a:r>
            <a:r>
              <a:rPr lang="pl-PL" sz="1800" dirty="0" err="1">
                <a:latin typeface="Courier New" panose="02070309020205020404" pitchFamily="49" charset="0"/>
                <a:cs typeface="Courier New" panose="02070309020205020404" pitchFamily="49" charset="0"/>
              </a:rPr>
              <a:t>response.read</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decode</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ascii</a:t>
            </a:r>
            <a:r>
              <a:rPr lang="pl-PL" sz="1800" dirty="0">
                <a:latin typeface="Courier New" panose="02070309020205020404" pitchFamily="49" charset="0"/>
                <a:cs typeface="Courier New" panose="02070309020205020404" pitchFamily="49" charset="0"/>
              </a:rPr>
              <a:t>")</a:t>
            </a:r>
          </a:p>
          <a:p>
            <a:pPr marL="0" indent="0">
              <a:buNone/>
            </a:pPr>
            <a:r>
              <a:rPr lang="pl-PL" sz="1800" dirty="0" err="1">
                <a:latin typeface="Courier New" panose="02070309020205020404" pitchFamily="49" charset="0"/>
                <a:cs typeface="Courier New" panose="02070309020205020404" pitchFamily="49" charset="0"/>
              </a:rPr>
              <a:t>slownik</a:t>
            </a:r>
            <a:r>
              <a:rPr lang="pl-PL" sz="1800" dirty="0">
                <a:latin typeface="Courier New" panose="02070309020205020404" pitchFamily="49" charset="0"/>
                <a:cs typeface="Courier New" panose="02070309020205020404" pitchFamily="49" charset="0"/>
              </a:rPr>
              <a:t> = </a:t>
            </a:r>
            <a:r>
              <a:rPr lang="pl-PL" sz="1800" dirty="0" err="1">
                <a:latin typeface="Courier New" panose="02070309020205020404" pitchFamily="49" charset="0"/>
                <a:cs typeface="Courier New" panose="02070309020205020404" pitchFamily="49" charset="0"/>
              </a:rPr>
              <a:t>json.loads</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json_data</a:t>
            </a:r>
            <a:r>
              <a:rPr lang="pl-PL" sz="1800" dirty="0">
                <a:latin typeface="Courier New" panose="02070309020205020404" pitchFamily="49" charset="0"/>
                <a:cs typeface="Courier New" panose="02070309020205020404" pitchFamily="49" charset="0"/>
              </a:rPr>
              <a:t>)</a:t>
            </a:r>
          </a:p>
          <a:p>
            <a:pPr marL="0" indent="0">
              <a:buNone/>
            </a:pPr>
            <a:r>
              <a:rPr lang="pl-PL" sz="1800" dirty="0">
                <a:latin typeface="Courier New" panose="02070309020205020404" pitchFamily="49" charset="0"/>
                <a:cs typeface="Courier New" panose="02070309020205020404" pitchFamily="49" charset="0"/>
              </a:rPr>
              <a:t># OR</a:t>
            </a:r>
          </a:p>
          <a:p>
            <a:pPr marL="0" indent="0">
              <a:buNone/>
            </a:pPr>
            <a:r>
              <a:rPr lang="pl-PL" sz="1800" dirty="0" err="1">
                <a:latin typeface="Courier New" panose="02070309020205020404" pitchFamily="49" charset="0"/>
                <a:cs typeface="Courier New" panose="02070309020205020404" pitchFamily="49" charset="0"/>
              </a:rPr>
              <a:t>slownik</a:t>
            </a:r>
            <a:r>
              <a:rPr lang="pl-PL" sz="1800" dirty="0">
                <a:latin typeface="Courier New" panose="02070309020205020404" pitchFamily="49" charset="0"/>
                <a:cs typeface="Courier New" panose="02070309020205020404" pitchFamily="49" charset="0"/>
              </a:rPr>
              <a:t> = </a:t>
            </a:r>
            <a:r>
              <a:rPr lang="pl-PL" sz="1800" dirty="0" err="1">
                <a:latin typeface="Courier New" panose="02070309020205020404" pitchFamily="49" charset="0"/>
                <a:cs typeface="Courier New" panose="02070309020205020404" pitchFamily="49" charset="0"/>
              </a:rPr>
              <a:t>json.load</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ul.urlopen</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url</a:t>
            </a:r>
            <a:r>
              <a:rPr lang="pl-PL" sz="1800" dirty="0">
                <a:latin typeface="Courier New" panose="02070309020205020404" pitchFamily="49" charset="0"/>
                <a:cs typeface="Courier New" panose="02070309020205020404" pitchFamily="49" charset="0"/>
              </a:rPr>
              <a:t>))</a:t>
            </a:r>
          </a:p>
          <a:p>
            <a:pPr marL="0" indent="0">
              <a:buNone/>
            </a:pPr>
            <a:endParaRPr lang="pl-PL" sz="1800" dirty="0">
              <a:latin typeface="Courier New" panose="02070309020205020404" pitchFamily="49" charset="0"/>
              <a:cs typeface="Courier New" panose="02070309020205020404" pitchFamily="49" charset="0"/>
            </a:endParaRPr>
          </a:p>
          <a:p>
            <a:pPr marL="0" indent="0">
              <a:buNone/>
            </a:pPr>
            <a:r>
              <a:rPr lang="pl-PL" sz="1800" b="1" dirty="0">
                <a:latin typeface="Courier New" panose="02070309020205020404" pitchFamily="49" charset="0"/>
                <a:cs typeface="Courier New" panose="02070309020205020404" pitchFamily="49" charset="0"/>
              </a:rPr>
              <a:t>with</a:t>
            </a:r>
            <a:r>
              <a:rPr lang="pl-PL" sz="1800" dirty="0">
                <a:latin typeface="Courier New" panose="02070309020205020404" pitchFamily="49" charset="0"/>
                <a:cs typeface="Courier New" panose="02070309020205020404" pitchFamily="49" charset="0"/>
              </a:rPr>
              <a:t> open('c:\\temp\\data.txt', 'w') </a:t>
            </a:r>
            <a:r>
              <a:rPr lang="pl-PL" sz="1800" b="1" dirty="0">
                <a:latin typeface="Courier New" panose="02070309020205020404" pitchFamily="49" charset="0"/>
                <a:cs typeface="Courier New" panose="02070309020205020404" pitchFamily="49" charset="0"/>
              </a:rPr>
              <a:t>as</a:t>
            </a:r>
            <a:r>
              <a:rPr lang="pl-PL" sz="1800" dirty="0">
                <a:latin typeface="Courier New" panose="02070309020205020404" pitchFamily="49" charset="0"/>
                <a:cs typeface="Courier New" panose="02070309020205020404" pitchFamily="49" charset="0"/>
              </a:rPr>
              <a:t> </a:t>
            </a:r>
            <a:r>
              <a:rPr lang="pl-PL" sz="1800" dirty="0" err="1">
                <a:latin typeface="Courier New" panose="02070309020205020404" pitchFamily="49" charset="0"/>
                <a:cs typeface="Courier New" panose="02070309020205020404" pitchFamily="49" charset="0"/>
              </a:rPr>
              <a:t>outfile</a:t>
            </a:r>
            <a:r>
              <a:rPr lang="pl-PL" sz="1800" dirty="0">
                <a:latin typeface="Courier New" panose="02070309020205020404" pitchFamily="49" charset="0"/>
                <a:cs typeface="Courier New" panose="02070309020205020404" pitchFamily="49" charset="0"/>
              </a:rPr>
              <a:t>:</a:t>
            </a:r>
          </a:p>
          <a:p>
            <a:pPr marL="0" indent="0">
              <a:buNone/>
            </a:pPr>
            <a:r>
              <a:rPr lang="pl-PL" sz="1800" dirty="0">
                <a:latin typeface="Courier New" panose="02070309020205020404" pitchFamily="49" charset="0"/>
                <a:cs typeface="Courier New" panose="02070309020205020404" pitchFamily="49" charset="0"/>
              </a:rPr>
              <a:t>    </a:t>
            </a:r>
            <a:r>
              <a:rPr lang="pl-PL" sz="1800" dirty="0" err="1">
                <a:latin typeface="Courier New" panose="02070309020205020404" pitchFamily="49" charset="0"/>
                <a:cs typeface="Courier New" panose="02070309020205020404" pitchFamily="49" charset="0"/>
              </a:rPr>
              <a:t>json.dump</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slownik</a:t>
            </a:r>
            <a:r>
              <a:rPr lang="pl-PL" sz="1800" dirty="0">
                <a:latin typeface="Courier New" panose="02070309020205020404" pitchFamily="49" charset="0"/>
                <a:cs typeface="Courier New" panose="02070309020205020404" pitchFamily="49" charset="0"/>
              </a:rPr>
              <a:t>, </a:t>
            </a:r>
            <a:r>
              <a:rPr lang="pl-PL" sz="1800" dirty="0" err="1">
                <a:latin typeface="Courier New" panose="02070309020205020404" pitchFamily="49" charset="0"/>
                <a:cs typeface="Courier New" panose="02070309020205020404" pitchFamily="49" charset="0"/>
              </a:rPr>
              <a:t>outfile</a:t>
            </a:r>
            <a:r>
              <a:rPr lang="pl-PL" sz="1800" dirty="0">
                <a:latin typeface="Courier New" panose="02070309020205020404" pitchFamily="49" charset="0"/>
                <a:cs typeface="Courier New" panose="020703090202050204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59</a:t>
            </a:fld>
            <a:endParaRPr lang="en-GB" dirty="0"/>
          </a:p>
        </p:txBody>
      </p:sp>
    </p:spTree>
    <p:extLst>
      <p:ext uri="{BB962C8B-B14F-4D97-AF65-F5344CB8AC3E}">
        <p14:creationId xmlns:p14="http://schemas.microsoft.com/office/powerpoint/2010/main" val="234447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Pojęcia ze statystyki, które warto sobie przypomnieć</a:t>
            </a:r>
          </a:p>
        </p:txBody>
      </p:sp>
      <p:sp>
        <p:nvSpPr>
          <p:cNvPr id="3" name="Symbol zastępczy zawartości 2"/>
          <p:cNvSpPr>
            <a:spLocks noGrp="1"/>
          </p:cNvSpPr>
          <p:nvPr>
            <p:ph sz="quarter" idx="1"/>
          </p:nvPr>
        </p:nvSpPr>
        <p:spPr/>
        <p:txBody>
          <a:bodyPr>
            <a:normAutofit fontScale="92500" lnSpcReduction="20000"/>
          </a:bodyPr>
          <a:lstStyle/>
          <a:p>
            <a:r>
              <a:rPr lang="en-US" noProof="1"/>
              <a:t>podstawowe pojęcia statystyczne (średnia, wariancja, odchylenie standardowe, dominanta)</a:t>
            </a:r>
          </a:p>
          <a:p>
            <a:r>
              <a:rPr lang="en-US" noProof="1"/>
              <a:t>podstawowe rozkłady teoretyczne zmiennych losowych (rozkład normalny, log-normalny, jednostajny), różnice pomiędzy rozkładem ciągłym a dyskretnym, histogram</a:t>
            </a:r>
          </a:p>
          <a:p>
            <a:r>
              <a:rPr lang="en-US" noProof="1"/>
              <a:t>podstawy testów statystycznych (pojęcie hipotezy zerowej zerowej i alternatywnej), przedział ufności dla średniej</a:t>
            </a:r>
          </a:p>
          <a:p>
            <a:r>
              <a:rPr lang="en-US" noProof="1"/>
              <a:t>(opcjonalnie) podstawy regresji liniowej oraz narzędzia data mining (np. drzewa decyzyjne)</a:t>
            </a:r>
          </a:p>
          <a:p>
            <a:endParaRPr lang="en-US" noProof="1"/>
          </a:p>
          <a:p>
            <a:pPr marL="0" indent="0">
              <a:buNone/>
            </a:pPr>
            <a:r>
              <a:rPr lang="en-US" sz="2200" noProof="1">
                <a:solidFill>
                  <a:srgbClr val="0070C0"/>
                </a:solidFill>
                <a:latin typeface="Arial Narrow" panose="020B0606020202030204" pitchFamily="34" charset="0"/>
              </a:rPr>
              <a:t>Jóźwiak J., J. Podgórski (2012) Statystyka od podstaw, PWE, Warszawa,  Rozdziały 2, 3.1, 3.2, 3.3, 4.1, 4.2, 6.5, 6.6, 10.1 ,11.1 ,11.2</a:t>
            </a:r>
          </a:p>
          <a:p>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6</a:t>
            </a:fld>
            <a:endParaRPr lang="en-GB" dirty="0"/>
          </a:p>
        </p:txBody>
      </p:sp>
    </p:spTree>
    <p:extLst>
      <p:ext uri="{BB962C8B-B14F-4D97-AF65-F5344CB8AC3E}">
        <p14:creationId xmlns:p14="http://schemas.microsoft.com/office/powerpoint/2010/main" val="1230159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Excel zapis</a:t>
            </a:r>
          </a:p>
        </p:txBody>
      </p:sp>
      <p:sp>
        <p:nvSpPr>
          <p:cNvPr id="3" name="Symbol zastępczy zawartości 2"/>
          <p:cNvSpPr>
            <a:spLocks noGrp="1"/>
          </p:cNvSpPr>
          <p:nvPr>
            <p:ph sz="quarter" idx="1"/>
          </p:nvPr>
        </p:nvSpPr>
        <p:spPr/>
        <p:txBody>
          <a:bodyPr>
            <a:normAutofit fontScale="92500" lnSpcReduction="20000"/>
          </a:bodyPr>
          <a:lstStyle/>
          <a:p>
            <a:pPr marL="0" indent="0">
              <a:buNone/>
            </a:pPr>
            <a:r>
              <a:rPr lang="pl-PL" dirty="0">
                <a:latin typeface="Courier New" panose="02070309020205020404" pitchFamily="49" charset="0"/>
                <a:cs typeface="Courier New" panose="02070309020205020404" pitchFamily="49" charset="0"/>
              </a:rPr>
              <a:t>from </a:t>
            </a:r>
            <a:r>
              <a:rPr lang="pl-PL" dirty="0" err="1">
                <a:latin typeface="Courier New" panose="02070309020205020404" pitchFamily="49" charset="0"/>
                <a:cs typeface="Courier New" panose="02070309020205020404" pitchFamily="49" charset="0"/>
              </a:rPr>
              <a:t>openpyxl</a:t>
            </a:r>
            <a:r>
              <a:rPr lang="pl-PL" dirty="0">
                <a:latin typeface="Courier New" panose="02070309020205020404" pitchFamily="49" charset="0"/>
                <a:cs typeface="Courier New" panose="02070309020205020404" pitchFamily="49" charset="0"/>
              </a:rPr>
              <a:t> import </a:t>
            </a:r>
            <a:r>
              <a:rPr lang="pl-PL" dirty="0" err="1">
                <a:latin typeface="Courier New" panose="02070309020205020404" pitchFamily="49" charset="0"/>
                <a:cs typeface="Courier New" panose="02070309020205020404" pitchFamily="49" charset="0"/>
              </a:rPr>
              <a:t>Workbook</a:t>
            </a: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wb</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Workbook</a:t>
            </a:r>
            <a:r>
              <a:rPr lang="pl-PL" dirty="0">
                <a:latin typeface="Courier New" panose="02070309020205020404" pitchFamily="49" charset="0"/>
                <a:cs typeface="Courier New" panose="02070309020205020404" pitchFamily="49" charset="0"/>
              </a:rPr>
              <a:t>()</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ws</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wb.active</a:t>
            </a: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ws</a:t>
            </a:r>
            <a:r>
              <a:rPr lang="pl-PL" dirty="0">
                <a:latin typeface="Courier New" panose="02070309020205020404" pitchFamily="49" charset="0"/>
                <a:cs typeface="Courier New" panose="02070309020205020404" pitchFamily="49" charset="0"/>
              </a:rPr>
              <a:t>['A1'] = 42</a:t>
            </a:r>
          </a:p>
          <a:p>
            <a:pPr marL="0" indent="0">
              <a:buNone/>
            </a:pPr>
            <a:endParaRPr lang="pl-PL" dirty="0">
              <a:latin typeface="Courier New" panose="02070309020205020404" pitchFamily="49" charset="0"/>
              <a:cs typeface="Courier New" panose="02070309020205020404" pitchFamily="49" charset="0"/>
            </a:endParaRP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a:latin typeface="Courier New" panose="02070309020205020404" pitchFamily="49" charset="0"/>
                <a:cs typeface="Courier New" panose="02070309020205020404" pitchFamily="49" charset="0"/>
              </a:rPr>
              <a:t>import </a:t>
            </a:r>
            <a:r>
              <a:rPr lang="pl-PL" dirty="0" err="1">
                <a:latin typeface="Courier New" panose="02070309020205020404" pitchFamily="49" charset="0"/>
                <a:cs typeface="Courier New" panose="02070309020205020404" pitchFamily="49" charset="0"/>
              </a:rPr>
              <a:t>datetime</a:t>
            </a: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ws</a:t>
            </a:r>
            <a:r>
              <a:rPr lang="pl-PL" dirty="0">
                <a:latin typeface="Courier New" panose="02070309020205020404" pitchFamily="49" charset="0"/>
                <a:cs typeface="Courier New" panose="02070309020205020404" pitchFamily="49" charset="0"/>
              </a:rPr>
              <a:t>['A2'] = </a:t>
            </a:r>
            <a:r>
              <a:rPr lang="pl-PL" dirty="0" err="1">
                <a:latin typeface="Courier New" panose="02070309020205020404" pitchFamily="49" charset="0"/>
                <a:cs typeface="Courier New" panose="02070309020205020404" pitchFamily="49" charset="0"/>
              </a:rPr>
              <a:t>datetime.datetime.now</a:t>
            </a:r>
            <a:r>
              <a:rPr lang="pl-PL" dirty="0">
                <a:latin typeface="Courier New" panose="02070309020205020404" pitchFamily="49" charset="0"/>
                <a:cs typeface="Courier New" panose="02070309020205020404" pitchFamily="49" charset="0"/>
              </a:rPr>
              <a:t>()</a:t>
            </a:r>
          </a:p>
          <a:p>
            <a:pPr marL="0" indent="0">
              <a:buNone/>
            </a:pPr>
            <a:endParaRPr lang="pl-PL" dirty="0">
              <a:latin typeface="Courier New" panose="02070309020205020404" pitchFamily="49" charset="0"/>
              <a:cs typeface="Courier New" panose="02070309020205020404" pitchFamily="49" charset="0"/>
            </a:endParaRPr>
          </a:p>
          <a:p>
            <a:pPr marL="0" indent="0">
              <a:buNone/>
            </a:pPr>
            <a:r>
              <a:rPr lang="pl-PL" dirty="0" err="1">
                <a:latin typeface="Courier New" panose="02070309020205020404" pitchFamily="49" charset="0"/>
                <a:cs typeface="Courier New" panose="02070309020205020404" pitchFamily="49" charset="0"/>
              </a:rPr>
              <a:t>wb.save</a:t>
            </a:r>
            <a:r>
              <a:rPr lang="pl-PL" dirty="0">
                <a:latin typeface="Courier New" panose="02070309020205020404" pitchFamily="49" charset="0"/>
                <a:cs typeface="Courier New" panose="02070309020205020404" pitchFamily="49" charset="0"/>
              </a:rPr>
              <a:t>("sample.xlsx")</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60</a:t>
            </a:fld>
            <a:endParaRPr lang="en-GB" dirty="0"/>
          </a:p>
        </p:txBody>
      </p:sp>
    </p:spTree>
    <p:extLst>
      <p:ext uri="{BB962C8B-B14F-4D97-AF65-F5344CB8AC3E}">
        <p14:creationId xmlns:p14="http://schemas.microsoft.com/office/powerpoint/2010/main" val="3793703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Praca z plikami Excela</a:t>
            </a:r>
          </a:p>
        </p:txBody>
      </p:sp>
      <p:sp>
        <p:nvSpPr>
          <p:cNvPr id="3" name="Symbol zastępczy zawartości 2"/>
          <p:cNvSpPr>
            <a:spLocks noGrp="1"/>
          </p:cNvSpPr>
          <p:nvPr>
            <p:ph sz="quarter" idx="1"/>
          </p:nvPr>
        </p:nvSpPr>
        <p:spPr>
          <a:xfrm>
            <a:off x="914400" y="1447800"/>
            <a:ext cx="7772400" cy="5005536"/>
          </a:xfrm>
        </p:spPr>
        <p:txBody>
          <a:bodyPr>
            <a:normAutofit fontScale="92500" lnSpcReduction="10000"/>
          </a:bodyPr>
          <a:lstStyle/>
          <a:p>
            <a:pPr marL="0" indent="0">
              <a:buNone/>
            </a:pPr>
            <a:endParaRPr lang="pl-PL" sz="1600" dirty="0">
              <a:latin typeface="Courier New" panose="02070309020205020404" pitchFamily="49" charset="0"/>
              <a:cs typeface="Courier New" panose="02070309020205020404" pitchFamily="49" charset="0"/>
            </a:endParaRPr>
          </a:p>
          <a:p>
            <a:pPr marL="0" indent="0">
              <a:buNone/>
            </a:pPr>
            <a:r>
              <a:rPr lang="pl-PL" sz="1600" b="1" dirty="0">
                <a:latin typeface="Courier New" panose="02070309020205020404" pitchFamily="49" charset="0"/>
                <a:cs typeface="Courier New" panose="02070309020205020404" pitchFamily="49" charset="0"/>
              </a:rPr>
              <a:t>import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openpyxl</a:t>
            </a:r>
            <a:endParaRPr lang="pl-PL" sz="1600" dirty="0">
              <a:latin typeface="Courier New" panose="02070309020205020404" pitchFamily="49" charset="0"/>
              <a:cs typeface="Courier New" panose="02070309020205020404" pitchFamily="49" charset="0"/>
            </a:endParaRPr>
          </a:p>
          <a:p>
            <a:pPr marL="0" indent="0">
              <a:buNone/>
            </a:pPr>
            <a:endParaRPr lang="pl-PL" sz="1600" dirty="0">
              <a:latin typeface="Courier New" panose="02070309020205020404" pitchFamily="49" charset="0"/>
              <a:cs typeface="Courier New" panose="02070309020205020404" pitchFamily="49" charset="0"/>
            </a:endParaRPr>
          </a:p>
          <a:p>
            <a:pPr marL="0" indent="0">
              <a:buNone/>
            </a:pPr>
            <a:r>
              <a:rPr lang="pl-PL" sz="1600" dirty="0" err="1">
                <a:latin typeface="Courier New" panose="02070309020205020404" pitchFamily="49" charset="0"/>
                <a:cs typeface="Courier New" panose="02070309020205020404" pitchFamily="49" charset="0"/>
              </a:rPr>
              <a:t>wb</a:t>
            </a:r>
            <a:r>
              <a:rPr lang="pl-PL" sz="1600" dirty="0">
                <a:latin typeface="Courier New" panose="02070309020205020404" pitchFamily="49" charset="0"/>
                <a:cs typeface="Courier New" panose="02070309020205020404" pitchFamily="49" charset="0"/>
              </a:rPr>
              <a:t> = \</a:t>
            </a:r>
          </a:p>
          <a:p>
            <a:pPr marL="0" indent="0">
              <a:buNone/>
            </a:pP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openpyxl.load_workbook</a:t>
            </a:r>
            <a:r>
              <a:rPr lang="pl-PL" sz="1600" dirty="0">
                <a:latin typeface="Courier New" panose="02070309020205020404" pitchFamily="49" charset="0"/>
                <a:cs typeface="Courier New" panose="02070309020205020404" pitchFamily="49" charset="0"/>
              </a:rPr>
              <a:t>('c:\\temp\\sample2.xlsx')</a:t>
            </a:r>
          </a:p>
          <a:p>
            <a:pPr marL="0" indent="0">
              <a:buNone/>
            </a:pPr>
            <a:endParaRPr lang="pl-PL" sz="1600" dirty="0">
              <a:latin typeface="Courier New" panose="02070309020205020404" pitchFamily="49" charset="0"/>
              <a:cs typeface="Courier New" panose="02070309020205020404" pitchFamily="49" charset="0"/>
            </a:endParaRPr>
          </a:p>
          <a:p>
            <a:pPr marL="0" indent="0">
              <a:buNone/>
            </a:pPr>
            <a:r>
              <a:rPr lang="pl-PL" sz="1600" dirty="0" err="1">
                <a:latin typeface="Courier New" panose="02070309020205020404" pitchFamily="49" charset="0"/>
                <a:cs typeface="Courier New" panose="02070309020205020404" pitchFamily="49" charset="0"/>
              </a:rPr>
              <a:t>sheet_names</a:t>
            </a:r>
            <a:r>
              <a:rPr lang="pl-PL" sz="1600" dirty="0">
                <a:latin typeface="Courier New" panose="02070309020205020404" pitchFamily="49" charset="0"/>
                <a:cs typeface="Courier New" panose="02070309020205020404" pitchFamily="49" charset="0"/>
              </a:rPr>
              <a:t> = </a:t>
            </a:r>
            <a:r>
              <a:rPr lang="pl-PL" sz="1600" dirty="0" err="1">
                <a:latin typeface="Courier New" panose="02070309020205020404" pitchFamily="49" charset="0"/>
                <a:cs typeface="Courier New" panose="02070309020205020404" pitchFamily="49" charset="0"/>
              </a:rPr>
              <a:t>wb.sheetnames</a:t>
            </a:r>
            <a:endParaRPr lang="pl-PL" sz="1600" dirty="0">
              <a:latin typeface="Courier New" panose="02070309020205020404" pitchFamily="49" charset="0"/>
              <a:cs typeface="Courier New" panose="02070309020205020404" pitchFamily="49" charset="0"/>
            </a:endParaRPr>
          </a:p>
          <a:p>
            <a:pPr marL="0" indent="0">
              <a:buNone/>
            </a:pPr>
            <a:endParaRPr lang="pl-PL" sz="1600" dirty="0">
              <a:latin typeface="Courier New" panose="02070309020205020404" pitchFamily="49" charset="0"/>
              <a:cs typeface="Courier New" panose="02070309020205020404" pitchFamily="49" charset="0"/>
            </a:endParaRPr>
          </a:p>
          <a:p>
            <a:pPr marL="0" indent="0">
              <a:buNone/>
            </a:pPr>
            <a:r>
              <a:rPr lang="pl-PL" sz="1600" dirty="0" err="1">
                <a:latin typeface="Courier New" panose="02070309020205020404" pitchFamily="49" charset="0"/>
                <a:cs typeface="Courier New" panose="02070309020205020404" pitchFamily="49" charset="0"/>
              </a:rPr>
              <a:t>sheet</a:t>
            </a:r>
            <a:r>
              <a:rPr lang="pl-PL" sz="1600" dirty="0">
                <a:latin typeface="Courier New" panose="02070309020205020404" pitchFamily="49" charset="0"/>
                <a:cs typeface="Courier New" panose="02070309020205020404" pitchFamily="49" charset="0"/>
              </a:rPr>
              <a:t> = </a:t>
            </a:r>
            <a:r>
              <a:rPr lang="pl-PL" sz="1600" dirty="0" err="1">
                <a:latin typeface="Courier New" panose="02070309020205020404" pitchFamily="49" charset="0"/>
                <a:cs typeface="Courier New" panose="02070309020205020404" pitchFamily="49" charset="0"/>
              </a:rPr>
              <a:t>wb</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sheet_names</a:t>
            </a:r>
            <a:r>
              <a:rPr lang="pl-PL" sz="1600" dirty="0">
                <a:latin typeface="Courier New" panose="02070309020205020404" pitchFamily="49" charset="0"/>
                <a:cs typeface="Courier New" panose="02070309020205020404" pitchFamily="49" charset="0"/>
              </a:rPr>
              <a:t>[0]]</a:t>
            </a:r>
          </a:p>
          <a:p>
            <a:pPr marL="0" indent="0">
              <a:buNone/>
            </a:pPr>
            <a:endParaRPr lang="pl-PL" sz="1600" dirty="0">
              <a:latin typeface="Courier New" panose="02070309020205020404" pitchFamily="49" charset="0"/>
              <a:cs typeface="Courier New" panose="02070309020205020404" pitchFamily="49" charset="0"/>
            </a:endParaRPr>
          </a:p>
          <a:p>
            <a:pPr marL="0" indent="0">
              <a:buNone/>
            </a:pPr>
            <a:r>
              <a:rPr lang="pl-PL" sz="1600" dirty="0">
                <a:latin typeface="Courier New" panose="02070309020205020404" pitchFamily="49" charset="0"/>
                <a:cs typeface="Courier New" panose="02070309020205020404" pitchFamily="49" charset="0"/>
              </a:rPr>
              <a:t>    </a:t>
            </a:r>
          </a:p>
          <a:p>
            <a:pPr marL="0" indent="0">
              <a:buNone/>
            </a:pPr>
            <a:r>
              <a:rPr lang="pl-PL" sz="1600" dirty="0" err="1">
                <a:latin typeface="Courier New" panose="02070309020205020404" pitchFamily="49" charset="0"/>
                <a:cs typeface="Courier New" panose="02070309020205020404" pitchFamily="49" charset="0"/>
              </a:rPr>
              <a:t>print</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sheet.title</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type</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sheet</a:t>
            </a:r>
            <a:r>
              <a:rPr lang="pl-PL" sz="1600" dirty="0">
                <a:latin typeface="Courier New" panose="02070309020205020404" pitchFamily="49" charset="0"/>
                <a:cs typeface="Courier New" panose="02070309020205020404" pitchFamily="49" charset="0"/>
              </a:rPr>
              <a:t>))</a:t>
            </a:r>
          </a:p>
          <a:p>
            <a:pPr marL="0" indent="0">
              <a:buNone/>
            </a:pPr>
            <a:r>
              <a:rPr lang="pl-PL" sz="1600" dirty="0" err="1">
                <a:latin typeface="Courier New" panose="02070309020205020404" pitchFamily="49" charset="0"/>
                <a:cs typeface="Courier New" panose="02070309020205020404" pitchFamily="49" charset="0"/>
              </a:rPr>
              <a:t>print</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sheet.max_row</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sheet.max_column</a:t>
            </a:r>
            <a:r>
              <a:rPr lang="pl-PL" sz="1600" dirty="0">
                <a:latin typeface="Courier New" panose="02070309020205020404" pitchFamily="49" charset="0"/>
                <a:cs typeface="Courier New" panose="02070309020205020404" pitchFamily="49" charset="0"/>
              </a:rPr>
              <a:t>)</a:t>
            </a:r>
          </a:p>
          <a:p>
            <a:pPr marL="0" indent="0">
              <a:buNone/>
            </a:pPr>
            <a:r>
              <a:rPr lang="pl-PL" sz="1600" dirty="0" err="1">
                <a:latin typeface="Courier New" panose="02070309020205020404" pitchFamily="49" charset="0"/>
                <a:cs typeface="Courier New" panose="02070309020205020404" pitchFamily="49" charset="0"/>
              </a:rPr>
              <a:t>print</a:t>
            </a:r>
            <a:r>
              <a:rPr lang="pl-PL" sz="1600" dirty="0">
                <a:latin typeface="Courier New" panose="02070309020205020404" pitchFamily="49" charset="0"/>
                <a:cs typeface="Courier New" panose="02070309020205020404" pitchFamily="49" charset="0"/>
              </a:rPr>
              <a:t>(len(list(</a:t>
            </a:r>
            <a:r>
              <a:rPr lang="pl-PL" sz="1600" dirty="0" err="1">
                <a:latin typeface="Courier New" panose="02070309020205020404" pitchFamily="49" charset="0"/>
                <a:cs typeface="Courier New" panose="02070309020205020404" pitchFamily="49" charset="0"/>
              </a:rPr>
              <a:t>sheet.rows</a:t>
            </a:r>
            <a:r>
              <a:rPr lang="pl-PL" sz="1600" dirty="0">
                <a:latin typeface="Courier New" panose="02070309020205020404" pitchFamily="49" charset="0"/>
                <a:cs typeface="Courier New" panose="02070309020205020404" pitchFamily="49" charset="0"/>
              </a:rPr>
              <a:t>)))</a:t>
            </a:r>
          </a:p>
          <a:p>
            <a:pPr marL="0" indent="0">
              <a:buNone/>
            </a:pPr>
            <a:r>
              <a:rPr lang="pl-PL" sz="1600" dirty="0">
                <a:latin typeface="Courier New" panose="02070309020205020404" pitchFamily="49" charset="0"/>
                <a:cs typeface="Courier New" panose="02070309020205020404" pitchFamily="49" charset="0"/>
              </a:rPr>
              <a:t>cell1 = </a:t>
            </a:r>
            <a:r>
              <a:rPr lang="pl-PL" sz="1600" dirty="0" err="1">
                <a:latin typeface="Courier New" panose="02070309020205020404" pitchFamily="49" charset="0"/>
                <a:cs typeface="Courier New" panose="02070309020205020404" pitchFamily="49" charset="0"/>
              </a:rPr>
              <a:t>sheet</a:t>
            </a:r>
            <a:r>
              <a:rPr lang="pl-PL" sz="1600" dirty="0">
                <a:latin typeface="Courier New" panose="02070309020205020404" pitchFamily="49" charset="0"/>
                <a:cs typeface="Courier New" panose="02070309020205020404" pitchFamily="49" charset="0"/>
              </a:rPr>
              <a:t>['A1']</a:t>
            </a:r>
          </a:p>
          <a:p>
            <a:pPr marL="0" indent="0">
              <a:buNone/>
            </a:pPr>
            <a:r>
              <a:rPr lang="pl-PL" sz="1600" dirty="0">
                <a:latin typeface="Courier New" panose="02070309020205020404" pitchFamily="49" charset="0"/>
                <a:cs typeface="Courier New" panose="02070309020205020404" pitchFamily="49" charset="0"/>
              </a:rPr>
              <a:t>cell2 = </a:t>
            </a:r>
            <a:r>
              <a:rPr lang="pl-PL" sz="1600" dirty="0" err="1">
                <a:latin typeface="Courier New" panose="02070309020205020404" pitchFamily="49" charset="0"/>
                <a:cs typeface="Courier New" panose="02070309020205020404" pitchFamily="49" charset="0"/>
              </a:rPr>
              <a:t>sheet.cell</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row</a:t>
            </a:r>
            <a:r>
              <a:rPr lang="pl-PL" sz="1600" dirty="0">
                <a:latin typeface="Courier New" panose="02070309020205020404" pitchFamily="49" charset="0"/>
                <a:cs typeface="Courier New" panose="02070309020205020404" pitchFamily="49" charset="0"/>
              </a:rPr>
              <a:t>=1, </a:t>
            </a:r>
            <a:r>
              <a:rPr lang="pl-PL" sz="1600" dirty="0" err="1">
                <a:latin typeface="Courier New" panose="02070309020205020404" pitchFamily="49" charset="0"/>
                <a:cs typeface="Courier New" panose="02070309020205020404" pitchFamily="49" charset="0"/>
              </a:rPr>
              <a:t>column</a:t>
            </a:r>
            <a:r>
              <a:rPr lang="pl-PL" sz="1600" dirty="0">
                <a:latin typeface="Courier New" panose="02070309020205020404" pitchFamily="49" charset="0"/>
                <a:cs typeface="Courier New" panose="02070309020205020404" pitchFamily="49" charset="0"/>
              </a:rPr>
              <a:t>=2)</a:t>
            </a:r>
          </a:p>
          <a:p>
            <a:pPr marL="0" indent="0">
              <a:buNone/>
            </a:pPr>
            <a:r>
              <a:rPr lang="pl-PL" sz="1600" dirty="0" err="1">
                <a:latin typeface="Courier New" panose="02070309020205020404" pitchFamily="49" charset="0"/>
                <a:cs typeface="Courier New" panose="02070309020205020404" pitchFamily="49" charset="0"/>
              </a:rPr>
              <a:t>print</a:t>
            </a:r>
            <a:r>
              <a:rPr lang="pl-PL" sz="1600" dirty="0">
                <a:latin typeface="Courier New" panose="02070309020205020404" pitchFamily="49" charset="0"/>
                <a:cs typeface="Courier New" panose="02070309020205020404" pitchFamily="49" charset="0"/>
              </a:rPr>
              <a:t>(cell1.value, cell2.value)</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61</a:t>
            </a:fld>
            <a:endParaRPr lang="en-GB" dirty="0"/>
          </a:p>
        </p:txBody>
      </p:sp>
    </p:spTree>
    <p:extLst>
      <p:ext uri="{BB962C8B-B14F-4D97-AF65-F5344CB8AC3E}">
        <p14:creationId xmlns:p14="http://schemas.microsoft.com/office/powerpoint/2010/main" val="553427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a:t>Praca z bazą danych Oracle</a:t>
            </a:r>
            <a:br>
              <a:rPr lang="pl-PL" sz="1800" dirty="0"/>
            </a:br>
            <a:r>
              <a:rPr lang="pl-PL" sz="1400" b="0" dirty="0">
                <a:solidFill>
                  <a:srgbClr val="00B050"/>
                </a:solidFill>
              </a:rPr>
              <a:t>wymaga: </a:t>
            </a:r>
            <a:r>
              <a:rPr lang="pl-PL" sz="1400" b="0" dirty="0" err="1">
                <a:solidFill>
                  <a:srgbClr val="00B050"/>
                </a:solidFill>
                <a:latin typeface="Courier New" panose="02070309020205020404" pitchFamily="49" charset="0"/>
                <a:cs typeface="Courier New" panose="02070309020205020404" pitchFamily="49" charset="0"/>
              </a:rPr>
              <a:t>conda</a:t>
            </a:r>
            <a:r>
              <a:rPr lang="pl-PL" sz="1400" b="0" dirty="0">
                <a:solidFill>
                  <a:srgbClr val="00B050"/>
                </a:solidFill>
                <a:latin typeface="Courier New" panose="02070309020205020404" pitchFamily="49" charset="0"/>
                <a:cs typeface="Courier New" panose="02070309020205020404" pitchFamily="49" charset="0"/>
              </a:rPr>
              <a:t> </a:t>
            </a:r>
            <a:r>
              <a:rPr lang="pl-PL" sz="1400" b="0" dirty="0" err="1">
                <a:solidFill>
                  <a:srgbClr val="00B050"/>
                </a:solidFill>
                <a:latin typeface="Courier New" panose="02070309020205020404" pitchFamily="49" charset="0"/>
                <a:cs typeface="Courier New" panose="02070309020205020404" pitchFamily="49" charset="0"/>
              </a:rPr>
              <a:t>install</a:t>
            </a:r>
            <a:r>
              <a:rPr lang="pl-PL" sz="1400" b="0" dirty="0">
                <a:solidFill>
                  <a:srgbClr val="00B050"/>
                </a:solidFill>
                <a:latin typeface="Courier New" panose="02070309020205020404" pitchFamily="49" charset="0"/>
                <a:cs typeface="Courier New" panose="02070309020205020404" pitchFamily="49" charset="0"/>
              </a:rPr>
              <a:t> </a:t>
            </a:r>
            <a:r>
              <a:rPr lang="pl-PL" sz="1400" b="0" dirty="0" err="1">
                <a:solidFill>
                  <a:srgbClr val="00B050"/>
                </a:solidFill>
                <a:latin typeface="Courier New" panose="02070309020205020404" pitchFamily="49" charset="0"/>
                <a:cs typeface="Courier New" panose="02070309020205020404" pitchFamily="49" charset="0"/>
              </a:rPr>
              <a:t>cx_Oracle</a:t>
            </a:r>
            <a:br>
              <a:rPr lang="en-US" sz="1400" b="0" dirty="0">
                <a:solidFill>
                  <a:srgbClr val="00B050"/>
                </a:solidFill>
                <a:latin typeface="Courier New" panose="02070309020205020404" pitchFamily="49" charset="0"/>
                <a:cs typeface="Courier New" panose="02070309020205020404" pitchFamily="49" charset="0"/>
              </a:rPr>
            </a:br>
            <a:r>
              <a:rPr lang="en-US" sz="1400" b="0" dirty="0" err="1">
                <a:solidFill>
                  <a:srgbClr val="00B050"/>
                </a:solidFill>
                <a:cs typeface="Courier New" panose="02070309020205020404" pitchFamily="49" charset="0"/>
              </a:rPr>
              <a:t>oraz</a:t>
            </a:r>
            <a:r>
              <a:rPr lang="en-US" sz="1400" b="0" dirty="0">
                <a:solidFill>
                  <a:srgbClr val="00B050"/>
                </a:solidFill>
                <a:cs typeface="Courier New" panose="02070309020205020404" pitchFamily="49" charset="0"/>
              </a:rPr>
              <a:t>:</a:t>
            </a:r>
            <a:r>
              <a:rPr lang="en-US" sz="1400" b="0" dirty="0">
                <a:solidFill>
                  <a:srgbClr val="00B050"/>
                </a:solidFill>
                <a:latin typeface="Courier New" panose="02070309020205020404" pitchFamily="49" charset="0"/>
                <a:cs typeface="Courier New" panose="02070309020205020404" pitchFamily="49" charset="0"/>
              </a:rPr>
              <a:t> https://www.oracle.com/database/technologies/instant-client.html</a:t>
            </a:r>
            <a:endParaRPr lang="pl-PL" sz="1800" b="0" dirty="0">
              <a:solidFill>
                <a:srgbClr val="00B050"/>
              </a:solidFill>
              <a:latin typeface="Courier New" panose="02070309020205020404" pitchFamily="49" charset="0"/>
              <a:cs typeface="Courier New" panose="02070309020205020404" pitchFamily="49" charset="0"/>
            </a:endParaRPr>
          </a:p>
        </p:txBody>
      </p:sp>
      <p:sp>
        <p:nvSpPr>
          <p:cNvPr id="3" name="Symbol zastępczy zawartości 2"/>
          <p:cNvSpPr>
            <a:spLocks noGrp="1"/>
          </p:cNvSpPr>
          <p:nvPr>
            <p:ph sz="quarter" idx="1"/>
          </p:nvPr>
        </p:nvSpPr>
        <p:spPr>
          <a:xfrm>
            <a:off x="251520" y="1448780"/>
            <a:ext cx="8435280" cy="4572000"/>
          </a:xfrm>
        </p:spPr>
        <p:txBody>
          <a:bodyPr>
            <a:normAutofit lnSpcReduction="10000"/>
          </a:bodyPr>
          <a:lstStyle/>
          <a:p>
            <a:pPr marL="0" indent="0">
              <a:buNone/>
            </a:pPr>
            <a:r>
              <a:rPr lang="pl-PL" sz="1800" b="1" dirty="0">
                <a:latin typeface="Courier New" panose="02070309020205020404" pitchFamily="49" charset="0"/>
                <a:cs typeface="Courier New" panose="02070309020205020404" pitchFamily="49" charset="0"/>
              </a:rPr>
              <a:t>import</a:t>
            </a:r>
            <a:r>
              <a:rPr lang="pl-PL" sz="1800" dirty="0">
                <a:latin typeface="Courier New" panose="02070309020205020404" pitchFamily="49" charset="0"/>
                <a:cs typeface="Courier New" panose="02070309020205020404" pitchFamily="49" charset="0"/>
              </a:rPr>
              <a:t> </a:t>
            </a:r>
            <a:r>
              <a:rPr lang="pl-PL" sz="1800" dirty="0" err="1">
                <a:latin typeface="Courier New" panose="02070309020205020404" pitchFamily="49" charset="0"/>
                <a:cs typeface="Courier New" panose="02070309020205020404" pitchFamily="49" charset="0"/>
              </a:rPr>
              <a:t>cx_Oracle</a:t>
            </a:r>
            <a:endParaRPr lang="pl-PL" sz="1800" dirty="0">
              <a:latin typeface="Courier New" panose="02070309020205020404" pitchFamily="49" charset="0"/>
              <a:cs typeface="Courier New" panose="02070309020205020404" pitchFamily="49" charset="0"/>
            </a:endParaRPr>
          </a:p>
          <a:p>
            <a:pPr marL="0" indent="0">
              <a:buNone/>
            </a:pPr>
            <a:r>
              <a:rPr lang="pl-PL" sz="1800" dirty="0">
                <a:latin typeface="Courier New" panose="02070309020205020404" pitchFamily="49" charset="0"/>
                <a:cs typeface="Courier New" panose="02070309020205020404" pitchFamily="49" charset="0"/>
              </a:rPr>
              <a:t>con = </a:t>
            </a:r>
            <a:r>
              <a:rPr lang="pl-PL" sz="1800" dirty="0" err="1">
                <a:latin typeface="Courier New" panose="02070309020205020404" pitchFamily="49" charset="0"/>
                <a:cs typeface="Courier New" panose="02070309020205020404" pitchFamily="49" charset="0"/>
              </a:rPr>
              <a:t>cx_Oracle.connect</a:t>
            </a:r>
            <a:r>
              <a:rPr lang="pl-PL" sz="1800" dirty="0">
                <a:latin typeface="Courier New" panose="02070309020205020404" pitchFamily="49" charset="0"/>
                <a:cs typeface="Courier New" panose="02070309020205020404" pitchFamily="49" charset="0"/>
              </a:rPr>
              <a:t>('ora/ora12345@oradb.clduvxk3p6po.eu-central-1.rds.amazonaws.com:1521/ORCL')</a:t>
            </a:r>
          </a:p>
          <a:p>
            <a:pPr marL="0" indent="0">
              <a:buNone/>
            </a:pP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haslo</a:t>
            </a:r>
            <a:r>
              <a:rPr lang="pl-PL" sz="1800" dirty="0">
                <a:latin typeface="Courier New" panose="02070309020205020404" pitchFamily="49" charset="0"/>
                <a:cs typeface="Courier New" panose="02070309020205020404" pitchFamily="49" charset="0"/>
              </a:rPr>
              <a:t>: ora12345 </a:t>
            </a:r>
            <a:r>
              <a:rPr lang="pl-PL" sz="1800" dirty="0" err="1">
                <a:latin typeface="Courier New" panose="02070309020205020404" pitchFamily="49" charset="0"/>
                <a:cs typeface="Courier New" panose="02070309020205020404" pitchFamily="49" charset="0"/>
              </a:rPr>
              <a:t>user</a:t>
            </a:r>
            <a:r>
              <a:rPr lang="pl-PL" sz="1800" dirty="0">
                <a:latin typeface="Courier New" panose="02070309020205020404" pitchFamily="49" charset="0"/>
                <a:cs typeface="Courier New" panose="02070309020205020404" pitchFamily="49" charset="0"/>
              </a:rPr>
              <a:t>: ora</a:t>
            </a:r>
          </a:p>
          <a:p>
            <a:pPr marL="0" indent="0">
              <a:buNone/>
            </a:pPr>
            <a:r>
              <a:rPr lang="pl-PL" sz="1800" dirty="0" err="1">
                <a:latin typeface="Courier New" panose="02070309020205020404" pitchFamily="49" charset="0"/>
                <a:cs typeface="Courier New" panose="02070309020205020404" pitchFamily="49" charset="0"/>
              </a:rPr>
              <a:t>print</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con.version</a:t>
            </a:r>
            <a:r>
              <a:rPr lang="pl-PL" sz="1800" dirty="0">
                <a:latin typeface="Courier New" panose="02070309020205020404" pitchFamily="49" charset="0"/>
                <a:cs typeface="Courier New" panose="02070309020205020404" pitchFamily="49" charset="0"/>
              </a:rPr>
              <a:t>)</a:t>
            </a:r>
          </a:p>
          <a:p>
            <a:pPr marL="0" indent="0">
              <a:buNone/>
            </a:pPr>
            <a:r>
              <a:rPr lang="pl-PL" sz="1800" dirty="0" err="1">
                <a:latin typeface="Courier New" panose="02070309020205020404" pitchFamily="49" charset="0"/>
                <a:cs typeface="Courier New" panose="02070309020205020404" pitchFamily="49" charset="0"/>
              </a:rPr>
              <a:t>cur</a:t>
            </a:r>
            <a:r>
              <a:rPr lang="pl-PL" sz="1800" dirty="0">
                <a:latin typeface="Courier New" panose="02070309020205020404" pitchFamily="49" charset="0"/>
                <a:cs typeface="Courier New" panose="02070309020205020404" pitchFamily="49" charset="0"/>
              </a:rPr>
              <a:t> = </a:t>
            </a:r>
            <a:r>
              <a:rPr lang="pl-PL" sz="1800" dirty="0" err="1">
                <a:latin typeface="Courier New" panose="02070309020205020404" pitchFamily="49" charset="0"/>
                <a:cs typeface="Courier New" panose="02070309020205020404" pitchFamily="49" charset="0"/>
              </a:rPr>
              <a:t>con.cursor</a:t>
            </a:r>
            <a:r>
              <a:rPr lang="pl-PL" sz="1800" dirty="0">
                <a:latin typeface="Courier New" panose="02070309020205020404" pitchFamily="49" charset="0"/>
                <a:cs typeface="Courier New" panose="02070309020205020404" pitchFamily="49" charset="0"/>
              </a:rPr>
              <a:t>()</a:t>
            </a:r>
          </a:p>
          <a:p>
            <a:pPr marL="0" indent="0">
              <a:buNone/>
            </a:pPr>
            <a:r>
              <a:rPr lang="pl-PL" sz="1800" dirty="0" err="1">
                <a:latin typeface="Courier New" panose="02070309020205020404" pitchFamily="49" charset="0"/>
                <a:cs typeface="Courier New" panose="02070309020205020404" pitchFamily="49" charset="0"/>
              </a:rPr>
              <a:t>cur.execute</a:t>
            </a:r>
            <a:r>
              <a:rPr lang="pl-PL" sz="1800" dirty="0">
                <a:latin typeface="Courier New" panose="02070309020205020404" pitchFamily="49" charset="0"/>
                <a:cs typeface="Courier New" panose="02070309020205020404" pitchFamily="49" charset="0"/>
              </a:rPr>
              <a:t>('insert </a:t>
            </a:r>
            <a:r>
              <a:rPr lang="pl-PL" sz="1800" dirty="0" err="1">
                <a:latin typeface="Courier New" panose="02070309020205020404" pitchFamily="49" charset="0"/>
                <a:cs typeface="Courier New" panose="02070309020205020404" pitchFamily="49" charset="0"/>
              </a:rPr>
              <a:t>into</a:t>
            </a:r>
            <a:r>
              <a:rPr lang="pl-PL" sz="1800" dirty="0">
                <a:latin typeface="Courier New" panose="02070309020205020404" pitchFamily="49" charset="0"/>
                <a:cs typeface="Courier New" panose="02070309020205020404" pitchFamily="49" charset="0"/>
              </a:rPr>
              <a:t> tabela1 (kolumna1, koilumna2) </a:t>
            </a:r>
            <a:r>
              <a:rPr lang="pl-PL" sz="1800" dirty="0" err="1">
                <a:latin typeface="Courier New" panose="02070309020205020404" pitchFamily="49" charset="0"/>
                <a:cs typeface="Courier New" panose="02070309020205020404" pitchFamily="49" charset="0"/>
              </a:rPr>
              <a:t>values</a:t>
            </a:r>
            <a:r>
              <a:rPr lang="pl-PL" sz="1800" dirty="0">
                <a:latin typeface="Courier New" panose="02070309020205020404" pitchFamily="49" charset="0"/>
                <a:cs typeface="Courier New" panose="02070309020205020404" pitchFamily="49" charset="0"/>
              </a:rPr>
              <a:t> (:1, :2)',\</a:t>
            </a:r>
          </a:p>
          <a:p>
            <a:pPr marL="0" indent="0">
              <a:buNone/>
            </a:pPr>
            <a:r>
              <a:rPr lang="pl-PL" sz="1800" dirty="0">
                <a:latin typeface="Courier New" panose="02070309020205020404" pitchFamily="49" charset="0"/>
                <a:cs typeface="Courier New" panose="02070309020205020404" pitchFamily="49" charset="0"/>
              </a:rPr>
              <a:t>            ("2","tekst") )</a:t>
            </a:r>
          </a:p>
          <a:p>
            <a:pPr marL="0" indent="0">
              <a:buNone/>
            </a:pPr>
            <a:r>
              <a:rPr lang="pl-PL" sz="1800" dirty="0" err="1">
                <a:latin typeface="Courier New" panose="02070309020205020404" pitchFamily="49" charset="0"/>
                <a:cs typeface="Courier New" panose="02070309020205020404" pitchFamily="49" charset="0"/>
              </a:rPr>
              <a:t>con.commit</a:t>
            </a:r>
            <a:r>
              <a:rPr lang="pl-PL" sz="1800" dirty="0">
                <a:latin typeface="Courier New" panose="02070309020205020404" pitchFamily="49" charset="0"/>
                <a:cs typeface="Courier New" panose="02070309020205020404" pitchFamily="49" charset="0"/>
              </a:rPr>
              <a:t>()</a:t>
            </a:r>
          </a:p>
          <a:p>
            <a:pPr marL="0" indent="0">
              <a:buNone/>
            </a:pPr>
            <a:r>
              <a:rPr lang="pl-PL" sz="1800" dirty="0" err="1">
                <a:latin typeface="Courier New" panose="02070309020205020404" pitchFamily="49" charset="0"/>
                <a:cs typeface="Courier New" panose="02070309020205020404" pitchFamily="49" charset="0"/>
              </a:rPr>
              <a:t>cur.execute</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select</a:t>
            </a:r>
            <a:r>
              <a:rPr lang="pl-PL" sz="1800" dirty="0">
                <a:latin typeface="Courier New" panose="02070309020205020404" pitchFamily="49" charset="0"/>
                <a:cs typeface="Courier New" panose="02070309020205020404" pitchFamily="49" charset="0"/>
              </a:rPr>
              <a:t> * from tabela1 order by kolumna1')</a:t>
            </a:r>
          </a:p>
          <a:p>
            <a:pPr marL="0" indent="0">
              <a:buNone/>
            </a:pPr>
            <a:r>
              <a:rPr lang="pl-PL" sz="1800" dirty="0">
                <a:latin typeface="Courier New" panose="02070309020205020404" pitchFamily="49" charset="0"/>
                <a:cs typeface="Courier New" panose="02070309020205020404" pitchFamily="49" charset="0"/>
              </a:rPr>
              <a:t>for </a:t>
            </a:r>
            <a:r>
              <a:rPr lang="pl-PL" sz="1800" dirty="0" err="1">
                <a:latin typeface="Courier New" panose="02070309020205020404" pitchFamily="49" charset="0"/>
                <a:cs typeface="Courier New" panose="02070309020205020404" pitchFamily="49" charset="0"/>
              </a:rPr>
              <a:t>result</a:t>
            </a:r>
            <a:r>
              <a:rPr lang="pl-PL" sz="1800" dirty="0">
                <a:latin typeface="Courier New" panose="02070309020205020404" pitchFamily="49" charset="0"/>
                <a:cs typeface="Courier New" panose="02070309020205020404" pitchFamily="49" charset="0"/>
              </a:rPr>
              <a:t> in </a:t>
            </a:r>
            <a:r>
              <a:rPr lang="pl-PL" sz="1800" dirty="0" err="1">
                <a:latin typeface="Courier New" panose="02070309020205020404" pitchFamily="49" charset="0"/>
                <a:cs typeface="Courier New" panose="02070309020205020404" pitchFamily="49" charset="0"/>
              </a:rPr>
              <a:t>cur</a:t>
            </a:r>
            <a:r>
              <a:rPr lang="pl-PL" sz="1800" dirty="0">
                <a:latin typeface="Courier New" panose="02070309020205020404" pitchFamily="49" charset="0"/>
                <a:cs typeface="Courier New" panose="02070309020205020404" pitchFamily="49" charset="0"/>
              </a:rPr>
              <a:t>:</a:t>
            </a:r>
          </a:p>
          <a:p>
            <a:pPr marL="0" indent="0">
              <a:buNone/>
            </a:pPr>
            <a:r>
              <a:rPr lang="pl-PL" sz="1800" dirty="0">
                <a:latin typeface="Courier New" panose="02070309020205020404" pitchFamily="49" charset="0"/>
                <a:cs typeface="Courier New" panose="02070309020205020404" pitchFamily="49" charset="0"/>
              </a:rPr>
              <a:t>    </a:t>
            </a:r>
            <a:r>
              <a:rPr lang="pl-PL" sz="1800" dirty="0" err="1">
                <a:latin typeface="Courier New" panose="02070309020205020404" pitchFamily="49" charset="0"/>
                <a:cs typeface="Courier New" panose="02070309020205020404" pitchFamily="49" charset="0"/>
              </a:rPr>
              <a:t>print</a:t>
            </a:r>
            <a:r>
              <a:rPr lang="pl-PL" sz="1800" dirty="0">
                <a:latin typeface="Courier New" panose="02070309020205020404" pitchFamily="49" charset="0"/>
                <a:cs typeface="Courier New" panose="02070309020205020404" pitchFamily="49" charset="0"/>
              </a:rPr>
              <a:t>(</a:t>
            </a:r>
            <a:r>
              <a:rPr lang="pl-PL" sz="1800" dirty="0" err="1">
                <a:latin typeface="Courier New" panose="02070309020205020404" pitchFamily="49" charset="0"/>
                <a:cs typeface="Courier New" panose="02070309020205020404" pitchFamily="49" charset="0"/>
              </a:rPr>
              <a:t>result</a:t>
            </a:r>
            <a:r>
              <a:rPr lang="pl-PL" sz="1800" dirty="0">
                <a:latin typeface="Courier New" panose="02070309020205020404" pitchFamily="49" charset="0"/>
                <a:cs typeface="Courier New" panose="02070309020205020404" pitchFamily="49" charset="0"/>
              </a:rPr>
              <a:t>)</a:t>
            </a:r>
          </a:p>
          <a:p>
            <a:pPr marL="0" indent="0">
              <a:buNone/>
            </a:pPr>
            <a:r>
              <a:rPr lang="pl-PL" sz="1800" dirty="0" err="1">
                <a:latin typeface="Courier New" panose="02070309020205020404" pitchFamily="49" charset="0"/>
                <a:cs typeface="Courier New" panose="02070309020205020404" pitchFamily="49" charset="0"/>
              </a:rPr>
              <a:t>con.close</a:t>
            </a:r>
            <a:r>
              <a:rPr lang="pl-PL" sz="1800" dirty="0">
                <a:latin typeface="Courier New" panose="02070309020205020404" pitchFamily="49" charset="0"/>
                <a:cs typeface="Courier New" panose="02070309020205020404" pitchFamily="49" charset="0"/>
              </a:rPr>
              <a:t>()</a:t>
            </a:r>
          </a:p>
          <a:p>
            <a:pPr marL="0" indent="0">
              <a:buNone/>
            </a:pPr>
            <a:endParaRPr lang="pl-PL" sz="1800" dirty="0">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62</a:t>
            </a:fld>
            <a:endParaRPr lang="en-GB" dirty="0"/>
          </a:p>
        </p:txBody>
      </p:sp>
      <p:sp>
        <p:nvSpPr>
          <p:cNvPr id="5" name="Prostokąt 4"/>
          <p:cNvSpPr/>
          <p:nvPr/>
        </p:nvSpPr>
        <p:spPr>
          <a:xfrm>
            <a:off x="1145724" y="6233246"/>
            <a:ext cx="7782760" cy="400110"/>
          </a:xfrm>
          <a:prstGeom prst="rect">
            <a:avLst/>
          </a:prstGeom>
        </p:spPr>
        <p:txBody>
          <a:bodyPr wrap="square">
            <a:spAutoFit/>
          </a:bodyPr>
          <a:lstStyle/>
          <a:p>
            <a:r>
              <a:rPr lang="pl-PL" sz="2000" i="1" dirty="0">
                <a:latin typeface="Arial" panose="020B0604020202020204" pitchFamily="34" charset="0"/>
                <a:cs typeface="Arial" panose="020B0604020202020204" pitchFamily="34" charset="0"/>
              </a:rPr>
              <a:t>http://www.oracle.com/technetwork/articles/dsl/python-091105.html</a:t>
            </a:r>
          </a:p>
        </p:txBody>
      </p:sp>
    </p:spTree>
    <p:extLst>
      <p:ext uri="{BB962C8B-B14F-4D97-AF65-F5344CB8AC3E}">
        <p14:creationId xmlns:p14="http://schemas.microsoft.com/office/powerpoint/2010/main" val="540435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CB45B6-4101-41DE-B825-017F71E3F875}"/>
              </a:ext>
            </a:extLst>
          </p:cNvPr>
          <p:cNvSpPr>
            <a:spLocks noGrp="1"/>
          </p:cNvSpPr>
          <p:nvPr>
            <p:ph type="title"/>
          </p:nvPr>
        </p:nvSpPr>
        <p:spPr>
          <a:xfrm>
            <a:off x="963000" y="454658"/>
            <a:ext cx="7772400" cy="1030126"/>
          </a:xfrm>
        </p:spPr>
        <p:txBody>
          <a:bodyPr>
            <a:normAutofit fontScale="90000"/>
          </a:bodyPr>
          <a:lstStyle/>
          <a:p>
            <a:r>
              <a:rPr lang="pl-PL" dirty="0"/>
              <a:t>Praca z bazą danych </a:t>
            </a:r>
            <a:r>
              <a:rPr lang="en-US" dirty="0"/>
              <a:t>MS SQL</a:t>
            </a:r>
            <a:br>
              <a:rPr lang="pl-PL" dirty="0"/>
            </a:br>
            <a:r>
              <a:rPr lang="pl-PL" sz="3100" dirty="0">
                <a:solidFill>
                  <a:srgbClr val="00B050"/>
                </a:solidFill>
              </a:rPr>
              <a:t>wymaga: </a:t>
            </a:r>
            <a:r>
              <a:rPr lang="en-US" sz="3100" b="0" dirty="0">
                <a:solidFill>
                  <a:srgbClr val="00B050"/>
                </a:solidFill>
                <a:latin typeface="Courier New" panose="02070309020205020404" pitchFamily="49" charset="0"/>
                <a:cs typeface="Courier New" panose="02070309020205020404" pitchFamily="49" charset="0"/>
              </a:rPr>
              <a:t>pip</a:t>
            </a:r>
            <a:r>
              <a:rPr lang="pl-PL" sz="3100" b="0" dirty="0">
                <a:solidFill>
                  <a:srgbClr val="00B050"/>
                </a:solidFill>
                <a:latin typeface="Courier New" panose="02070309020205020404" pitchFamily="49" charset="0"/>
                <a:cs typeface="Courier New" panose="02070309020205020404" pitchFamily="49" charset="0"/>
              </a:rPr>
              <a:t> </a:t>
            </a:r>
            <a:r>
              <a:rPr lang="pl-PL" sz="3100" b="0" dirty="0" err="1">
                <a:solidFill>
                  <a:srgbClr val="00B050"/>
                </a:solidFill>
                <a:latin typeface="Courier New" panose="02070309020205020404" pitchFamily="49" charset="0"/>
                <a:cs typeface="Courier New" panose="02070309020205020404" pitchFamily="49" charset="0"/>
              </a:rPr>
              <a:t>install</a:t>
            </a:r>
            <a:r>
              <a:rPr lang="en-US" sz="3100" b="0" dirty="0">
                <a:solidFill>
                  <a:srgbClr val="00B050"/>
                </a:solidFill>
                <a:latin typeface="Courier New" panose="02070309020205020404" pitchFamily="49" charset="0"/>
                <a:cs typeface="Courier New" panose="02070309020205020404" pitchFamily="49" charset="0"/>
              </a:rPr>
              <a:t> --user </a:t>
            </a:r>
            <a:r>
              <a:rPr lang="en-US" sz="3100" b="0" dirty="0" err="1">
                <a:solidFill>
                  <a:srgbClr val="00B050"/>
                </a:solidFill>
                <a:latin typeface="Courier New" panose="02070309020205020404" pitchFamily="49" charset="0"/>
                <a:cs typeface="Courier New" panose="02070309020205020404" pitchFamily="49" charset="0"/>
              </a:rPr>
              <a:t>pyodbc</a:t>
            </a:r>
            <a:br>
              <a:rPr lang="pl-PL" sz="3100" b="0" dirty="0">
                <a:solidFill>
                  <a:srgbClr val="00B050"/>
                </a:solidFill>
                <a:latin typeface="Courier New" panose="02070309020205020404" pitchFamily="49" charset="0"/>
                <a:cs typeface="Courier New" panose="02070309020205020404" pitchFamily="49" charset="0"/>
              </a:rPr>
            </a:br>
            <a:r>
              <a:rPr lang="pl-PL" sz="3100" dirty="0">
                <a:solidFill>
                  <a:srgbClr val="00B050"/>
                </a:solidFill>
                <a:latin typeface="+mn-lt"/>
                <a:cs typeface="Courier New" panose="02070309020205020404" pitchFamily="49" charset="0"/>
              </a:rPr>
              <a:t>albo:</a:t>
            </a:r>
            <a:r>
              <a:rPr lang="pl-PL" sz="3100" b="0" dirty="0">
                <a:solidFill>
                  <a:srgbClr val="00B050"/>
                </a:solidFill>
                <a:latin typeface="Courier New" panose="02070309020205020404" pitchFamily="49" charset="0"/>
                <a:cs typeface="Courier New" panose="02070309020205020404" pitchFamily="49" charset="0"/>
              </a:rPr>
              <a:t> </a:t>
            </a:r>
            <a:r>
              <a:rPr lang="pl-PL" sz="3100" b="0" dirty="0" err="1">
                <a:solidFill>
                  <a:srgbClr val="00B050"/>
                </a:solidFill>
                <a:latin typeface="Courier New" panose="02070309020205020404" pitchFamily="49" charset="0"/>
                <a:cs typeface="Courier New" panose="02070309020205020404" pitchFamily="49" charset="0"/>
              </a:rPr>
              <a:t>conda</a:t>
            </a:r>
            <a:r>
              <a:rPr lang="pl-PL" sz="3100" b="0" dirty="0">
                <a:solidFill>
                  <a:srgbClr val="00B050"/>
                </a:solidFill>
                <a:latin typeface="Courier New" panose="02070309020205020404" pitchFamily="49" charset="0"/>
                <a:cs typeface="Courier New" panose="02070309020205020404" pitchFamily="49" charset="0"/>
              </a:rPr>
              <a:t> </a:t>
            </a:r>
            <a:r>
              <a:rPr lang="pl-PL" sz="3100" b="0" dirty="0" err="1">
                <a:solidFill>
                  <a:srgbClr val="00B050"/>
                </a:solidFill>
                <a:latin typeface="Courier New" panose="02070309020205020404" pitchFamily="49" charset="0"/>
                <a:cs typeface="Courier New" panose="02070309020205020404" pitchFamily="49" charset="0"/>
              </a:rPr>
              <a:t>install</a:t>
            </a:r>
            <a:r>
              <a:rPr lang="pl-PL" sz="3100" b="0" dirty="0">
                <a:solidFill>
                  <a:srgbClr val="00B050"/>
                </a:solidFill>
                <a:latin typeface="Courier New" panose="02070309020205020404" pitchFamily="49" charset="0"/>
                <a:cs typeface="Courier New" panose="02070309020205020404" pitchFamily="49" charset="0"/>
              </a:rPr>
              <a:t> </a:t>
            </a:r>
            <a:r>
              <a:rPr lang="en-US" sz="3100" b="0" dirty="0" err="1">
                <a:solidFill>
                  <a:srgbClr val="00B050"/>
                </a:solidFill>
                <a:latin typeface="Courier New" panose="02070309020205020404" pitchFamily="49" charset="0"/>
                <a:cs typeface="Courier New" panose="02070309020205020404" pitchFamily="49" charset="0"/>
              </a:rPr>
              <a:t>pyodbc</a:t>
            </a:r>
            <a:endParaRPr lang="pl-PL" sz="3100" dirty="0"/>
          </a:p>
        </p:txBody>
      </p:sp>
      <p:sp>
        <p:nvSpPr>
          <p:cNvPr id="3" name="Symbol zastępczy zawartości 2">
            <a:extLst>
              <a:ext uri="{FF2B5EF4-FFF2-40B4-BE49-F238E27FC236}">
                <a16:creationId xmlns:a16="http://schemas.microsoft.com/office/drawing/2014/main" id="{424A818A-2F7C-456E-9A38-8EACABEA5D5A}"/>
              </a:ext>
            </a:extLst>
          </p:cNvPr>
          <p:cNvSpPr>
            <a:spLocks noGrp="1"/>
          </p:cNvSpPr>
          <p:nvPr>
            <p:ph sz="quarter" idx="1"/>
          </p:nvPr>
        </p:nvSpPr>
        <p:spPr>
          <a:xfrm>
            <a:off x="971600" y="1484784"/>
            <a:ext cx="7772400" cy="4572000"/>
          </a:xfrm>
        </p:spPr>
        <p:txBody>
          <a:bodyPr>
            <a:normAutofit/>
          </a:bodyPr>
          <a:lstStyle/>
          <a:p>
            <a:pPr marL="0" indent="0">
              <a:buNone/>
            </a:pPr>
            <a:r>
              <a:rPr lang="pl-PL" b="1" dirty="0">
                <a:latin typeface="Consolas" panose="020B0609020204030204" pitchFamily="49" charset="0"/>
              </a:rPr>
              <a:t>import</a:t>
            </a:r>
            <a:r>
              <a:rPr lang="pl-PL" dirty="0">
                <a:latin typeface="Consolas" panose="020B0609020204030204" pitchFamily="49" charset="0"/>
              </a:rPr>
              <a:t> </a:t>
            </a:r>
            <a:r>
              <a:rPr lang="pl-PL" dirty="0" err="1">
                <a:latin typeface="Consolas" panose="020B0609020204030204" pitchFamily="49" charset="0"/>
              </a:rPr>
              <a:t>pyodbc</a:t>
            </a:r>
            <a:endParaRPr lang="pl-PL" dirty="0">
              <a:latin typeface="Consolas" panose="020B0609020204030204" pitchFamily="49" charset="0"/>
            </a:endParaRPr>
          </a:p>
          <a:p>
            <a:pPr marL="0" indent="0">
              <a:buNone/>
            </a:pPr>
            <a:r>
              <a:rPr lang="pl-PL" dirty="0" err="1">
                <a:latin typeface="Consolas" panose="020B0609020204030204" pitchFamily="49" charset="0"/>
              </a:rPr>
              <a:t>conn</a:t>
            </a:r>
            <a:r>
              <a:rPr lang="pl-PL" dirty="0">
                <a:latin typeface="Consolas" panose="020B0609020204030204" pitchFamily="49" charset="0"/>
              </a:rPr>
              <a:t> = </a:t>
            </a:r>
            <a:r>
              <a:rPr lang="pl-PL" dirty="0" err="1">
                <a:latin typeface="Consolas" panose="020B0609020204030204" pitchFamily="49" charset="0"/>
              </a:rPr>
              <a:t>pyodbc.connect</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pl-PL" dirty="0">
                <a:latin typeface="Consolas" panose="020B0609020204030204" pitchFamily="49" charset="0"/>
              </a:rPr>
              <a:t>'DRIVER={ODBC Driver 13 for SQL</a:t>
            </a:r>
            <a:r>
              <a:rPr lang="en-US" dirty="0">
                <a:latin typeface="Consolas" panose="020B0609020204030204" pitchFamily="49" charset="0"/>
              </a:rPr>
              <a:t> \</a:t>
            </a:r>
          </a:p>
          <a:p>
            <a:pPr marL="0" indent="0">
              <a:buNone/>
            </a:pPr>
            <a:r>
              <a:rPr lang="pl-PL" dirty="0">
                <a:latin typeface="Consolas" panose="020B0609020204030204" pitchFamily="49" charset="0"/>
              </a:rPr>
              <a:t>Server};SERVER=db.clduvxk3p6po.</a:t>
            </a:r>
            <a:r>
              <a:rPr lang="en-US" dirty="0">
                <a:latin typeface="Consolas" panose="020B0609020204030204" pitchFamily="49" charset="0"/>
              </a:rPr>
              <a:t> \</a:t>
            </a:r>
          </a:p>
          <a:p>
            <a:pPr marL="0" indent="0">
              <a:buNone/>
            </a:pPr>
            <a:r>
              <a:rPr lang="pl-PL" dirty="0">
                <a:latin typeface="Consolas" panose="020B0609020204030204" pitchFamily="49" charset="0"/>
              </a:rPr>
              <a:t>eu-central-1.rds.amazonaws.com;</a:t>
            </a:r>
            <a:r>
              <a:rPr lang="en-US" dirty="0">
                <a:latin typeface="Consolas" panose="020B0609020204030204" pitchFamily="49" charset="0"/>
              </a:rPr>
              <a:t>\</a:t>
            </a:r>
          </a:p>
          <a:p>
            <a:pPr marL="0" indent="0">
              <a:buNone/>
            </a:pPr>
            <a:r>
              <a:rPr lang="pl-PL" dirty="0">
                <a:latin typeface="Consolas" panose="020B0609020204030204" pitchFamily="49" charset="0"/>
              </a:rPr>
              <a:t>UID=</a:t>
            </a:r>
            <a:r>
              <a:rPr lang="pl-PL" dirty="0" err="1">
                <a:latin typeface="Consolas" panose="020B0609020204030204" pitchFamily="49" charset="0"/>
              </a:rPr>
              <a:t>sa;PWD</a:t>
            </a:r>
            <a:r>
              <a:rPr lang="pl-PL" dirty="0">
                <a:latin typeface="Consolas" panose="020B0609020204030204" pitchFamily="49" charset="0"/>
              </a:rPr>
              <a:t>=sa123456')</a:t>
            </a:r>
          </a:p>
          <a:p>
            <a:pPr marL="0" indent="0">
              <a:buNone/>
            </a:pPr>
            <a:r>
              <a:rPr lang="pl-PL" dirty="0">
                <a:latin typeface="Consolas" panose="020B0609020204030204" pitchFamily="49" charset="0"/>
              </a:rPr>
              <a:t>res = </a:t>
            </a:r>
            <a:r>
              <a:rPr lang="pl-PL" dirty="0" err="1">
                <a:latin typeface="Consolas" panose="020B0609020204030204" pitchFamily="49" charset="0"/>
              </a:rPr>
              <a:t>conn.execute</a:t>
            </a:r>
            <a:r>
              <a:rPr lang="pl-PL" dirty="0">
                <a:latin typeface="Consolas" panose="020B0609020204030204" pitchFamily="49" charset="0"/>
              </a:rPr>
              <a:t>("SELECT 1+1, 3+3")</a:t>
            </a:r>
          </a:p>
          <a:p>
            <a:pPr marL="0" indent="0">
              <a:buNone/>
            </a:pPr>
            <a:r>
              <a:rPr lang="pl-PL" b="1" dirty="0">
                <a:latin typeface="Consolas" panose="020B0609020204030204" pitchFamily="49" charset="0"/>
              </a:rPr>
              <a:t>for</a:t>
            </a:r>
            <a:r>
              <a:rPr lang="pl-PL" dirty="0">
                <a:latin typeface="Consolas" panose="020B0609020204030204" pitchFamily="49" charset="0"/>
              </a:rPr>
              <a:t> </a:t>
            </a:r>
            <a:r>
              <a:rPr lang="pl-PL" dirty="0" err="1">
                <a:latin typeface="Consolas" panose="020B0609020204030204" pitchFamily="49" charset="0"/>
              </a:rPr>
              <a:t>elem</a:t>
            </a:r>
            <a:r>
              <a:rPr lang="pl-PL" dirty="0">
                <a:latin typeface="Consolas" panose="020B0609020204030204" pitchFamily="49" charset="0"/>
              </a:rPr>
              <a:t> </a:t>
            </a:r>
            <a:r>
              <a:rPr lang="pl-PL" b="1" dirty="0">
                <a:latin typeface="Consolas" panose="020B0609020204030204" pitchFamily="49" charset="0"/>
              </a:rPr>
              <a:t>in</a:t>
            </a:r>
            <a:r>
              <a:rPr lang="pl-PL" dirty="0">
                <a:latin typeface="Consolas" panose="020B0609020204030204" pitchFamily="49" charset="0"/>
              </a:rPr>
              <a:t> res:</a:t>
            </a:r>
          </a:p>
          <a:p>
            <a:pPr marL="0" indent="0">
              <a:buNone/>
            </a:pPr>
            <a:r>
              <a:rPr lang="pl-PL" dirty="0">
                <a:latin typeface="Consolas" panose="020B0609020204030204" pitchFamily="49" charset="0"/>
              </a:rPr>
              <a:t>    </a:t>
            </a:r>
            <a:r>
              <a:rPr lang="pl-PL" dirty="0" err="1">
                <a:latin typeface="Consolas" panose="020B0609020204030204" pitchFamily="49" charset="0"/>
              </a:rPr>
              <a:t>print</a:t>
            </a:r>
            <a:r>
              <a:rPr lang="pl-PL" dirty="0">
                <a:latin typeface="Consolas" panose="020B0609020204030204" pitchFamily="49" charset="0"/>
              </a:rPr>
              <a:t>(</a:t>
            </a:r>
            <a:r>
              <a:rPr lang="pl-PL" dirty="0" err="1">
                <a:latin typeface="Consolas" panose="020B0609020204030204" pitchFamily="49" charset="0"/>
              </a:rPr>
              <a:t>elem</a:t>
            </a:r>
            <a:r>
              <a:rPr lang="pl-PL" dirty="0">
                <a:latin typeface="Consolas" panose="020B0609020204030204" pitchFamily="49" charset="0"/>
              </a:rPr>
              <a:t>)</a:t>
            </a:r>
          </a:p>
        </p:txBody>
      </p:sp>
      <p:sp>
        <p:nvSpPr>
          <p:cNvPr id="4" name="Symbol zastępczy numeru slajdu 3">
            <a:extLst>
              <a:ext uri="{FF2B5EF4-FFF2-40B4-BE49-F238E27FC236}">
                <a16:creationId xmlns:a16="http://schemas.microsoft.com/office/drawing/2014/main" id="{C3A4B01D-CC76-4FC1-9ABD-04D47238ACF9}"/>
              </a:ext>
            </a:extLst>
          </p:cNvPr>
          <p:cNvSpPr>
            <a:spLocks noGrp="1"/>
          </p:cNvSpPr>
          <p:nvPr>
            <p:ph type="sldNum" sz="quarter" idx="10"/>
          </p:nvPr>
        </p:nvSpPr>
        <p:spPr/>
        <p:txBody>
          <a:bodyPr/>
          <a:lstStyle/>
          <a:p>
            <a:fld id="{DCB6F979-1682-4FAD-969F-D0E2E534A1AB}" type="slidenum">
              <a:rPr lang="en-GB" smtClean="0"/>
              <a:pPr/>
              <a:t>63</a:t>
            </a:fld>
            <a:endParaRPr lang="en-GB" dirty="0"/>
          </a:p>
        </p:txBody>
      </p:sp>
    </p:spTree>
    <p:extLst>
      <p:ext uri="{BB962C8B-B14F-4D97-AF65-F5344CB8AC3E}">
        <p14:creationId xmlns:p14="http://schemas.microsoft.com/office/powerpoint/2010/main" val="2976056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Kontener Amazon AWS S3</a:t>
            </a:r>
            <a:endParaRPr lang="en-US" dirty="0"/>
          </a:p>
        </p:txBody>
      </p:sp>
      <p:sp>
        <p:nvSpPr>
          <p:cNvPr id="4" name="Symbol zastępczy zawartości 3"/>
          <p:cNvSpPr>
            <a:spLocks noGrp="1"/>
          </p:cNvSpPr>
          <p:nvPr>
            <p:ph idx="1"/>
          </p:nvPr>
        </p:nvSpPr>
        <p:spPr>
          <a:xfrm>
            <a:off x="914400" y="1447800"/>
            <a:ext cx="7772400" cy="4861520"/>
          </a:xfrm>
        </p:spPr>
        <p:txBody>
          <a:bodyPr>
            <a:normAutofit fontScale="92500" lnSpcReduction="10000"/>
          </a:bodyPr>
          <a:lstStyle/>
          <a:p>
            <a:r>
              <a:rPr lang="pl-PL" dirty="0"/>
              <a:t>Podobny do</a:t>
            </a:r>
            <a:r>
              <a:rPr lang="en-US" dirty="0"/>
              <a:t> </a:t>
            </a:r>
            <a:r>
              <a:rPr lang="en-US" dirty="0" err="1"/>
              <a:t>DropBox</a:t>
            </a:r>
            <a:endParaRPr lang="en-US" dirty="0"/>
          </a:p>
          <a:p>
            <a:r>
              <a:rPr lang="en-US" dirty="0"/>
              <a:t>Key-value storage</a:t>
            </a:r>
          </a:p>
          <a:p>
            <a:r>
              <a:rPr lang="pl-PL" dirty="0"/>
              <a:t>Dowolny typ przechowywanych danych</a:t>
            </a:r>
            <a:endParaRPr lang="en-US" dirty="0"/>
          </a:p>
          <a:p>
            <a:r>
              <a:rPr lang="pl-PL" dirty="0"/>
              <a:t>Dane nigdy bez wiedzy użytkownika nie opuszczą deklarowanego regionu </a:t>
            </a:r>
            <a:r>
              <a:rPr lang="en-US" dirty="0"/>
              <a:t>(</a:t>
            </a:r>
            <a:r>
              <a:rPr lang="pl-PL" dirty="0" err="1"/>
              <a:t>np</a:t>
            </a:r>
            <a:r>
              <a:rPr lang="en-US" dirty="0"/>
              <a:t>. Frankfurt)</a:t>
            </a:r>
          </a:p>
          <a:p>
            <a:r>
              <a:rPr lang="pl-PL" dirty="0"/>
              <a:t>Przynajmniej trzykrotna replikacja danych</a:t>
            </a:r>
            <a:endParaRPr lang="en-US" dirty="0"/>
          </a:p>
          <a:p>
            <a:r>
              <a:rPr lang="en-US" dirty="0"/>
              <a:t>99.999999999% durability</a:t>
            </a:r>
            <a:endParaRPr lang="pl-PL" dirty="0"/>
          </a:p>
          <a:p>
            <a:r>
              <a:rPr lang="pl-PL" dirty="0"/>
              <a:t>99.99%</a:t>
            </a:r>
            <a:endParaRPr lang="en-US" dirty="0"/>
          </a:p>
          <a:p>
            <a:endParaRPr lang="en-US" dirty="0"/>
          </a:p>
          <a:p>
            <a:pPr marL="0" indent="0">
              <a:buNone/>
            </a:pPr>
            <a:r>
              <a:rPr lang="pl-PL" dirty="0"/>
              <a:t>Dlaczego warto znać</a:t>
            </a:r>
            <a:r>
              <a:rPr lang="en-US" dirty="0"/>
              <a:t>?</a:t>
            </a:r>
          </a:p>
          <a:p>
            <a:pPr>
              <a:buFontTx/>
              <a:buChar char="-"/>
            </a:pPr>
            <a:r>
              <a:rPr lang="en-US" dirty="0" err="1"/>
              <a:t>BigData</a:t>
            </a:r>
            <a:r>
              <a:rPr lang="en-US" dirty="0"/>
              <a:t> storage </a:t>
            </a:r>
            <a:r>
              <a:rPr lang="en-US" sz="2200" dirty="0"/>
              <a:t>(</a:t>
            </a:r>
            <a:r>
              <a:rPr lang="pl-PL" sz="2200" dirty="0"/>
              <a:t>zamiast </a:t>
            </a:r>
            <a:r>
              <a:rPr lang="en-US" sz="2200" dirty="0"/>
              <a:t> HDFS)</a:t>
            </a:r>
            <a:endParaRPr lang="en-US" dirty="0"/>
          </a:p>
          <a:p>
            <a:pPr>
              <a:buFontTx/>
              <a:buChar char="-"/>
            </a:pPr>
            <a:r>
              <a:rPr lang="en-US" dirty="0"/>
              <a:t>Public datasets https://aws.amazon.com/datasets/</a:t>
            </a:r>
          </a:p>
        </p:txBody>
      </p:sp>
      <p:pic>
        <p:nvPicPr>
          <p:cNvPr id="4100" name="Picture 4" descr="Znalezione obrazy dla zapytania aws s3 buck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08" t="20327" r="23635" b="17808"/>
          <a:stretch/>
        </p:blipFill>
        <p:spPr bwMode="auto">
          <a:xfrm>
            <a:off x="7416316" y="534033"/>
            <a:ext cx="1364352" cy="154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89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S3 Python </a:t>
            </a:r>
            <a:r>
              <a:rPr lang="pl-PL" dirty="0"/>
              <a:t>- przykład</a:t>
            </a:r>
            <a:endParaRPr lang="en-US" dirty="0"/>
          </a:p>
        </p:txBody>
      </p:sp>
      <p:sp>
        <p:nvSpPr>
          <p:cNvPr id="3" name="Symbol zastępczy zawartości 2"/>
          <p:cNvSpPr>
            <a:spLocks noGrp="1"/>
          </p:cNvSpPr>
          <p:nvPr>
            <p:ph idx="1"/>
          </p:nvPr>
        </p:nvSpPr>
        <p:spPr>
          <a:xfrm>
            <a:off x="628650" y="1825625"/>
            <a:ext cx="8247336" cy="4795892"/>
          </a:xfrm>
        </p:spPr>
        <p:txBody>
          <a:bodyPr>
            <a:normAutofit/>
          </a:bodyPr>
          <a:lstStyle/>
          <a:p>
            <a:pPr marL="0" indent="0">
              <a:buNone/>
            </a:pPr>
            <a:r>
              <a:rPr lang="en-US" sz="2400" dirty="0">
                <a:latin typeface="Courier New" panose="02070309020205020404" pitchFamily="49" charset="0"/>
                <a:cs typeface="Courier New" panose="02070309020205020404" pitchFamily="49" charset="0"/>
              </a:rPr>
              <a:t>from boto.s3.connection import S3Connection</a:t>
            </a:r>
          </a:p>
          <a:p>
            <a:pPr marL="0" indent="0">
              <a:buNone/>
            </a:pPr>
            <a:r>
              <a:rPr lang="en-US" sz="2400" dirty="0">
                <a:latin typeface="Courier New" panose="02070309020205020404" pitchFamily="49" charset="0"/>
                <a:cs typeface="Courier New" panose="02070309020205020404" pitchFamily="49" charset="0"/>
              </a:rPr>
              <a:t>conn = S3Connection(</a:t>
            </a:r>
            <a:r>
              <a:rPr lang="pl-PL" sz="2400" dirty="0">
                <a:latin typeface="Courier New" panose="02070309020205020404" pitchFamily="49" charset="0"/>
                <a:cs typeface="Courier New" panose="02070309020205020404" pitchFamily="49" charset="0"/>
              </a:rPr>
              <a:t>LOGIN</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a:t>
            </a:r>
            <a:r>
              <a:rPr lang="pl-PL" sz="2400" dirty="0">
                <a:latin typeface="Courier New" panose="02070309020205020404" pitchFamily="49" charset="0"/>
                <a:cs typeface="Courier New" panose="02070309020205020404" pitchFamily="49" charset="0"/>
              </a:rPr>
              <a:t>HASLO</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from boto.s3.key import Key</a:t>
            </a:r>
          </a:p>
          <a:p>
            <a:pPr marL="0" indent="0">
              <a:buNone/>
            </a:pPr>
            <a:r>
              <a:rPr lang="en-US" sz="2400" dirty="0">
                <a:latin typeface="Courier New" panose="02070309020205020404" pitchFamily="49" charset="0"/>
                <a:cs typeface="Courier New" panose="02070309020205020404" pitchFamily="49" charset="0"/>
              </a:rPr>
              <a:t>bucket = </a:t>
            </a:r>
            <a:r>
              <a:rPr lang="en-US" sz="2400" dirty="0" err="1">
                <a:latin typeface="Courier New" panose="02070309020205020404" pitchFamily="49" charset="0"/>
                <a:cs typeface="Courier New" panose="02070309020205020404" pitchFamily="49" charset="0"/>
              </a:rPr>
              <a:t>conn.get_bucket</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szufeldemo</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k = Key(bucket)</a:t>
            </a:r>
          </a:p>
          <a:p>
            <a:pPr marL="0" indent="0">
              <a:buNone/>
            </a:pPr>
            <a:r>
              <a:rPr lang="en-US" sz="2400" dirty="0" err="1">
                <a:latin typeface="Courier New" panose="02070309020205020404" pitchFamily="49" charset="0"/>
                <a:cs typeface="Courier New" panose="02070309020205020404" pitchFamily="49" charset="0"/>
              </a:rPr>
              <a:t>k.key</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somepath</a:t>
            </a:r>
            <a:r>
              <a:rPr lang="en-US" sz="2400" dirty="0">
                <a:latin typeface="Courier New" panose="02070309020205020404" pitchFamily="49" charset="0"/>
                <a:cs typeface="Courier New" panose="02070309020205020404" pitchFamily="49" charset="0"/>
              </a:rPr>
              <a:t>/0001.txt'</a:t>
            </a:r>
          </a:p>
          <a:p>
            <a:pPr marL="0" indent="0">
              <a:buNone/>
            </a:pPr>
            <a:r>
              <a:rPr lang="en-US" sz="2400" dirty="0" err="1">
                <a:latin typeface="Courier New" panose="02070309020205020404" pitchFamily="49" charset="0"/>
                <a:cs typeface="Courier New" panose="02070309020205020404" pitchFamily="49" charset="0"/>
              </a:rPr>
              <a:t>k.set_contents_from_string</a:t>
            </a:r>
            <a:r>
              <a:rPr lang="en-US" sz="2400" dirty="0">
                <a:latin typeface="Courier New" panose="02070309020205020404" pitchFamily="49" charset="0"/>
                <a:cs typeface="Courier New" panose="02070309020205020404" pitchFamily="49" charset="0"/>
              </a:rPr>
              <a:t>(</a:t>
            </a:r>
            <a:r>
              <a:rPr lang="pl-PL" sz="2400" dirty="0">
                <a:latin typeface="Courier New" panose="02070309020205020404" pitchFamily="49" charset="0"/>
                <a:cs typeface="Courier New" panose="02070309020205020404" pitchFamily="49" charset="0"/>
              </a:rPr>
              <a:t>\</a:t>
            </a:r>
          </a:p>
          <a:p>
            <a:pPr marL="0" indent="0">
              <a:buNone/>
            </a:pPr>
            <a:r>
              <a:rPr lang="pl-PL" sz="24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'12345\r\</a:t>
            </a:r>
            <a:r>
              <a:rPr lang="en-US" sz="2400" dirty="0" err="1">
                <a:latin typeface="Courier New" panose="02070309020205020404" pitchFamily="49" charset="0"/>
                <a:cs typeface="Courier New" panose="02070309020205020404" pitchFamily="49" charset="0"/>
              </a:rPr>
              <a:t>nline</a:t>
            </a:r>
            <a:r>
              <a:rPr lang="en-US" sz="2400" dirty="0">
                <a:latin typeface="Courier New" panose="02070309020205020404" pitchFamily="49" charset="0"/>
                <a:cs typeface="Courier New" panose="02070309020205020404" pitchFamily="49" charset="0"/>
              </a:rPr>
              <a:t> 2\r\</a:t>
            </a:r>
            <a:r>
              <a:rPr lang="en-US" sz="2400" dirty="0" err="1">
                <a:latin typeface="Courier New" panose="02070309020205020404" pitchFamily="49" charset="0"/>
                <a:cs typeface="Courier New" panose="02070309020205020404" pitchFamily="49" charset="0"/>
              </a:rPr>
              <a:t>nline</a:t>
            </a:r>
            <a:r>
              <a:rPr lang="en-US" sz="2400" dirty="0">
                <a:latin typeface="Courier New" panose="02070309020205020404" pitchFamily="49" charset="0"/>
                <a:cs typeface="Courier New" panose="02070309020205020404" pitchFamily="49" charset="0"/>
              </a:rPr>
              <a:t> 3')</a:t>
            </a:r>
          </a:p>
        </p:txBody>
      </p:sp>
    </p:spTree>
    <p:extLst>
      <p:ext uri="{BB962C8B-B14F-4D97-AF65-F5344CB8AC3E}">
        <p14:creationId xmlns:p14="http://schemas.microsoft.com/office/powerpoint/2010/main" val="1581820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DynamoDB</a:t>
            </a:r>
            <a:r>
              <a:rPr lang="en-US" dirty="0"/>
              <a:t> – Highly distributed NoSQL database</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496944" cy="4781196"/>
          </a:xfrm>
          <a:prstGeom prst="rect">
            <a:avLst/>
          </a:prstGeom>
        </p:spPr>
      </p:pic>
      <p:sp>
        <p:nvSpPr>
          <p:cNvPr id="7" name="pole tekstowe 6"/>
          <p:cNvSpPr txBox="1"/>
          <p:nvPr/>
        </p:nvSpPr>
        <p:spPr>
          <a:xfrm>
            <a:off x="6791971" y="6433591"/>
            <a:ext cx="2244525" cy="307777"/>
          </a:xfrm>
          <a:prstGeom prst="rect">
            <a:avLst/>
          </a:prstGeom>
          <a:noFill/>
        </p:spPr>
        <p:txBody>
          <a:bodyPr wrap="none" rtlCol="0">
            <a:spAutoFit/>
          </a:bodyPr>
          <a:lstStyle/>
          <a:p>
            <a:r>
              <a:rPr lang="pl-PL" sz="1400" i="1" dirty="0"/>
              <a:t>Source: aws.amazon.com</a:t>
            </a:r>
            <a:endParaRPr lang="en-US" sz="1400" i="1" dirty="0"/>
          </a:p>
        </p:txBody>
      </p:sp>
      <p:sp>
        <p:nvSpPr>
          <p:cNvPr id="8" name="Symbol zastępczy zawartości 3"/>
          <p:cNvSpPr>
            <a:spLocks noGrp="1"/>
          </p:cNvSpPr>
          <p:nvPr>
            <p:ph idx="1"/>
          </p:nvPr>
        </p:nvSpPr>
        <p:spPr>
          <a:xfrm>
            <a:off x="431540" y="5738782"/>
            <a:ext cx="7772400" cy="1054396"/>
          </a:xfrm>
        </p:spPr>
        <p:txBody>
          <a:bodyPr>
            <a:normAutofit/>
          </a:bodyPr>
          <a:lstStyle/>
          <a:p>
            <a:pPr marL="0" indent="0">
              <a:buNone/>
            </a:pPr>
            <a:r>
              <a:rPr lang="pl-PL" sz="2400" dirty="0"/>
              <a:t>Dlaczego warto znać</a:t>
            </a:r>
            <a:endParaRPr lang="en-US" sz="2400" dirty="0"/>
          </a:p>
          <a:p>
            <a:pPr>
              <a:buFontTx/>
              <a:buChar char="-"/>
            </a:pPr>
            <a:r>
              <a:rPr lang="en-US" sz="2400" dirty="0" err="1"/>
              <a:t>IoT</a:t>
            </a:r>
            <a:r>
              <a:rPr lang="en-US" sz="2400" dirty="0"/>
              <a:t> </a:t>
            </a:r>
            <a:r>
              <a:rPr lang="pl-PL" sz="2400" dirty="0"/>
              <a:t>oraz dane transakcyjne</a:t>
            </a:r>
            <a:endParaRPr lang="en-US" sz="2400" dirty="0"/>
          </a:p>
        </p:txBody>
      </p:sp>
    </p:spTree>
    <p:extLst>
      <p:ext uri="{BB962C8B-B14F-4D97-AF65-F5344CB8AC3E}">
        <p14:creationId xmlns:p14="http://schemas.microsoft.com/office/powerpoint/2010/main" val="1634505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a:t>
            </a:r>
            <a:r>
              <a:rPr lang="en-US" dirty="0"/>
              <a:t>y</a:t>
            </a:r>
            <a:r>
              <a:rPr lang="pl-PL" dirty="0" err="1"/>
              <a:t>namoDB</a:t>
            </a:r>
            <a:r>
              <a:rPr lang="pl-PL" dirty="0"/>
              <a:t> z językiem Python</a:t>
            </a:r>
            <a:endParaRPr lang="en-US" dirty="0"/>
          </a:p>
        </p:txBody>
      </p:sp>
      <p:sp>
        <p:nvSpPr>
          <p:cNvPr id="3" name="Symbol zastępczy numeru slajdu 2"/>
          <p:cNvSpPr>
            <a:spLocks noGrp="1"/>
          </p:cNvSpPr>
          <p:nvPr>
            <p:ph type="sldNum" sz="quarter" idx="12"/>
          </p:nvPr>
        </p:nvSpPr>
        <p:spPr/>
        <p:txBody>
          <a:bodyPr/>
          <a:lstStyle/>
          <a:p>
            <a:fld id="{DCB6F979-1682-4FAD-969F-D0E2E534A1AB}" type="slidenum">
              <a:rPr lang="en-GB" smtClean="0"/>
              <a:pPr/>
              <a:t>67</a:t>
            </a:fld>
            <a:endParaRPr lang="en-GB"/>
          </a:p>
        </p:txBody>
      </p:sp>
      <p:sp>
        <p:nvSpPr>
          <p:cNvPr id="4" name="Symbol zastępczy zawartości 3"/>
          <p:cNvSpPr>
            <a:spLocks noGrp="1"/>
          </p:cNvSpPr>
          <p:nvPr>
            <p:ph sz="quarter" idx="1"/>
          </p:nvPr>
        </p:nvSpPr>
        <p:spPr>
          <a:xfrm>
            <a:off x="914400" y="1447800"/>
            <a:ext cx="8229600" cy="5410200"/>
          </a:xfrm>
        </p:spPr>
        <p:txBody>
          <a:bodyPr>
            <a:normAutofit fontScale="62500" lnSpcReduction="20000"/>
          </a:bodyPr>
          <a:lstStyle/>
          <a:p>
            <a:pPr marL="0" indent="0">
              <a:buNone/>
            </a:pPr>
            <a:r>
              <a:rPr lang="en-US" sz="2800" dirty="0">
                <a:latin typeface="Courier New" panose="02070309020205020404" pitchFamily="49" charset="0"/>
                <a:cs typeface="Courier New" panose="02070309020205020404" pitchFamily="49" charset="0"/>
              </a:rPr>
              <a:t>from boto.dynamodb2.table import Table</a:t>
            </a:r>
          </a:p>
          <a:p>
            <a:pPr marL="0" indent="0">
              <a:buNone/>
            </a:pPr>
            <a:r>
              <a:rPr lang="en-US" sz="2800" dirty="0">
                <a:latin typeface="Courier New" panose="02070309020205020404" pitchFamily="49" charset="0"/>
                <a:cs typeface="Courier New" panose="02070309020205020404" pitchFamily="49" charset="0"/>
              </a:rPr>
              <a:t>from boto.dynamodb2.layer1 import </a:t>
            </a:r>
            <a:r>
              <a:rPr lang="en-US" sz="2800" dirty="0" err="1">
                <a:latin typeface="Courier New" panose="02070309020205020404" pitchFamily="49" charset="0"/>
                <a:cs typeface="Courier New" panose="02070309020205020404" pitchFamily="49" charset="0"/>
              </a:rPr>
              <a:t>DynamoDBConnection</a:t>
            </a: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from </a:t>
            </a:r>
            <a:r>
              <a:rPr lang="en-US" sz="2800" dirty="0" err="1">
                <a:latin typeface="Courier New" panose="02070309020205020404" pitchFamily="49" charset="0"/>
                <a:cs typeface="Courier New" panose="02070309020205020404" pitchFamily="49" charset="0"/>
              </a:rPr>
              <a:t>boto.regioninfo</a:t>
            </a:r>
            <a:r>
              <a:rPr lang="en-US" sz="2800" dirty="0">
                <a:latin typeface="Courier New" panose="02070309020205020404" pitchFamily="49" charset="0"/>
                <a:cs typeface="Courier New" panose="02070309020205020404" pitchFamily="49" charset="0"/>
              </a:rPr>
              <a:t> import </a:t>
            </a:r>
            <a:r>
              <a:rPr lang="en-US" sz="2800" dirty="0" err="1">
                <a:latin typeface="Courier New" panose="02070309020205020404" pitchFamily="49" charset="0"/>
                <a:cs typeface="Courier New" panose="02070309020205020404" pitchFamily="49" charset="0"/>
              </a:rPr>
              <a:t>RegionInfo</a:t>
            </a: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from </a:t>
            </a:r>
            <a:r>
              <a:rPr lang="en-US" sz="2800" dirty="0" err="1">
                <a:latin typeface="Courier New" panose="02070309020205020404" pitchFamily="49" charset="0"/>
                <a:cs typeface="Courier New" panose="02070309020205020404" pitchFamily="49" charset="0"/>
              </a:rPr>
              <a:t>datetime</a:t>
            </a:r>
            <a:r>
              <a:rPr lang="en-US" sz="2800" dirty="0">
                <a:latin typeface="Courier New" panose="02070309020205020404" pitchFamily="49" charset="0"/>
                <a:cs typeface="Courier New" panose="02070309020205020404" pitchFamily="49" charset="0"/>
              </a:rPr>
              <a:t> import </a:t>
            </a:r>
            <a:r>
              <a:rPr lang="en-US" sz="2800" dirty="0" err="1">
                <a:latin typeface="Courier New" panose="02070309020205020404" pitchFamily="49" charset="0"/>
                <a:cs typeface="Courier New" panose="02070309020205020404" pitchFamily="49" charset="0"/>
              </a:rPr>
              <a:t>datetime</a:t>
            </a:r>
            <a:endParaRPr lang="en-US" sz="2800" dirty="0">
              <a:latin typeface="Courier New" panose="02070309020205020404" pitchFamily="49" charset="0"/>
              <a:cs typeface="Courier New" panose="02070309020205020404" pitchFamily="49" charset="0"/>
            </a:endParaRPr>
          </a:p>
          <a:p>
            <a:pPr marL="0" indent="0">
              <a:buNone/>
            </a:pPr>
            <a:endParaRPr lang="en-US" sz="2800" dirty="0">
              <a:latin typeface="Courier New" panose="02070309020205020404" pitchFamily="49" charset="0"/>
              <a:cs typeface="Courier New" panose="02070309020205020404" pitchFamily="49" charset="0"/>
            </a:endParaRPr>
          </a:p>
          <a:p>
            <a:pPr marL="0" indent="0">
              <a:buNone/>
            </a:pPr>
            <a:r>
              <a:rPr lang="en-US" sz="2800" dirty="0" err="1">
                <a:latin typeface="Courier New" panose="02070309020205020404" pitchFamily="49" charset="0"/>
                <a:cs typeface="Courier New" panose="02070309020205020404" pitchFamily="49" charset="0"/>
              </a:rPr>
              <a:t>dynamodb</a:t>
            </a:r>
            <a:r>
              <a:rPr lang="en-US" sz="2800" dirty="0">
                <a:latin typeface="Courier New" panose="02070309020205020404" pitchFamily="49" charset="0"/>
                <a:cs typeface="Courier New" panose="02070309020205020404" pitchFamily="49" charset="0"/>
              </a:rPr>
              <a:t> = </a:t>
            </a:r>
            <a:r>
              <a:rPr lang="en-US" sz="2800" dirty="0" err="1">
                <a:latin typeface="Courier New" panose="02070309020205020404" pitchFamily="49" charset="0"/>
                <a:cs typeface="Courier New" panose="02070309020205020404" pitchFamily="49" charset="0"/>
              </a:rPr>
              <a:t>DynamoDBConnection</a:t>
            </a:r>
            <a:r>
              <a:rPr lang="en-US" sz="2800" dirty="0">
                <a:latin typeface="Courier New" panose="02070309020205020404" pitchFamily="49" charset="0"/>
                <a:cs typeface="Courier New" panose="02070309020205020404" pitchFamily="49" charset="0"/>
              </a:rPr>
              <a:t>(  \</a:t>
            </a:r>
          </a:p>
          <a:p>
            <a:pPr marL="0" indent="0">
              <a:buNone/>
            </a:pPr>
            <a:r>
              <a:rPr lang="en-US" sz="28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region=</a:t>
            </a:r>
            <a:r>
              <a:rPr lang="en-US" sz="2400" dirty="0" err="1">
                <a:latin typeface="Courier New" panose="02070309020205020404" pitchFamily="49" charset="0"/>
                <a:cs typeface="Courier New" panose="02070309020205020404" pitchFamily="49" charset="0"/>
              </a:rPr>
              <a:t>RegionInfo</a:t>
            </a:r>
            <a:r>
              <a:rPr lang="en-US" sz="2400"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name="us-east-1",endpoint='dynamodb.us-east-1.amazonaws.com'</a:t>
            </a:r>
            <a:r>
              <a:rPr lang="en-US" sz="2800" dirty="0">
                <a:latin typeface="Courier New" panose="02070309020205020404" pitchFamily="49" charset="0"/>
                <a:cs typeface="Courier New" panose="02070309020205020404" pitchFamily="49" charset="0"/>
              </a:rPr>
              <a:t>),\</a:t>
            </a:r>
          </a:p>
          <a:p>
            <a:pPr marL="0" indent="0">
              <a:buNone/>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aws_access_key_id</a:t>
            </a:r>
            <a:r>
              <a:rPr lang="en-US" sz="2800" dirty="0">
                <a:latin typeface="Courier New" panose="02070309020205020404" pitchFamily="49" charset="0"/>
                <a:cs typeface="Courier New" panose="02070309020205020404" pitchFamily="49" charset="0"/>
              </a:rPr>
              <a:t>= "</a:t>
            </a:r>
            <a:r>
              <a:rPr lang="pl-PL" sz="2800" dirty="0">
                <a:latin typeface="Courier New" panose="02070309020205020404" pitchFamily="49" charset="0"/>
                <a:cs typeface="Courier New" panose="02070309020205020404" pitchFamily="49" charset="0"/>
              </a:rPr>
              <a:t>LOGIN</a:t>
            </a:r>
            <a:r>
              <a:rPr lang="en-US" sz="2800" dirty="0">
                <a:latin typeface="Courier New" panose="02070309020205020404" pitchFamily="49" charset="0"/>
                <a:cs typeface="Courier New" panose="02070309020205020404" pitchFamily="49" charset="0"/>
              </a:rPr>
              <a:t>",</a:t>
            </a:r>
            <a:r>
              <a:rPr lang="pl-PL" sz="2800" dirty="0">
                <a:latin typeface="Courier New" panose="02070309020205020404" pitchFamily="49" charset="0"/>
                <a:cs typeface="Courier New" panose="02070309020205020404" pitchFamily="49" charset="0"/>
              </a:rPr>
              <a:t>\</a:t>
            </a:r>
          </a:p>
          <a:p>
            <a:pPr marL="0" indent="0">
              <a:buNone/>
            </a:pPr>
            <a:r>
              <a:rPr lang="pl-PL"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aws_secret_access_key</a:t>
            </a:r>
            <a:r>
              <a:rPr lang="en-US" sz="2800" dirty="0">
                <a:latin typeface="Courier New" panose="02070309020205020404" pitchFamily="49" charset="0"/>
                <a:cs typeface="Courier New" panose="02070309020205020404" pitchFamily="49" charset="0"/>
              </a:rPr>
              <a:t>=</a:t>
            </a:r>
            <a:r>
              <a:rPr lang="pl-PL" sz="2800" dirty="0">
                <a:latin typeface="Courier New" panose="02070309020205020404" pitchFamily="49" charset="0"/>
                <a:cs typeface="Courier New" panose="02070309020205020404" pitchFamily="49" charset="0"/>
              </a:rPr>
              <a:t>"HASLO</a:t>
            </a:r>
            <a:r>
              <a:rPr lang="en-US" sz="2800" dirty="0">
                <a:latin typeface="Courier New" panose="02070309020205020404" pitchFamily="49" charset="0"/>
                <a:cs typeface="Courier New" panose="02070309020205020404" pitchFamily="49" charset="0"/>
              </a:rPr>
              <a:t>")</a:t>
            </a:r>
          </a:p>
          <a:p>
            <a:pPr marL="0" indent="0">
              <a:buNone/>
            </a:pP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table = Table("</a:t>
            </a:r>
            <a:r>
              <a:rPr lang="en-US" sz="2800" dirty="0" err="1">
                <a:latin typeface="Courier New" panose="02070309020205020404" pitchFamily="49" charset="0"/>
                <a:cs typeface="Courier New" panose="02070309020205020404" pitchFamily="49" charset="0"/>
              </a:rPr>
              <a:t>demotable</a:t>
            </a:r>
            <a:r>
              <a:rPr lang="en-US" sz="2800" dirty="0">
                <a:latin typeface="Courier New" panose="02070309020205020404" pitchFamily="49" charset="0"/>
                <a:cs typeface="Courier New" panose="02070309020205020404" pitchFamily="49" charset="0"/>
              </a:rPr>
              <a:t>",connection=</a:t>
            </a:r>
            <a:r>
              <a:rPr lang="en-US" sz="2800" dirty="0" err="1">
                <a:latin typeface="Courier New" panose="02070309020205020404" pitchFamily="49" charset="0"/>
                <a:cs typeface="Courier New" panose="02070309020205020404" pitchFamily="49" charset="0"/>
              </a:rPr>
              <a:t>dynamodb</a:t>
            </a:r>
            <a:r>
              <a:rPr lang="en-US" sz="2800" dirty="0">
                <a:latin typeface="Courier New" panose="02070309020205020404" pitchFamily="49" charset="0"/>
                <a:cs typeface="Courier New" panose="02070309020205020404" pitchFamily="49" charset="0"/>
              </a:rPr>
              <a:t>)</a:t>
            </a:r>
          </a:p>
          <a:p>
            <a:pPr marL="0" indent="0">
              <a:buNone/>
            </a:pPr>
            <a:r>
              <a:rPr lang="en-US" sz="2800" dirty="0" err="1">
                <a:latin typeface="Courier New" panose="02070309020205020404" pitchFamily="49" charset="0"/>
                <a:cs typeface="Courier New" panose="02070309020205020404" pitchFamily="49" charset="0"/>
              </a:rPr>
              <a:t>table.put_item</a:t>
            </a:r>
            <a:r>
              <a:rPr lang="en-US" sz="2800" dirty="0">
                <a:latin typeface="Courier New" panose="02070309020205020404" pitchFamily="49" charset="0"/>
                <a:cs typeface="Courier New" panose="02070309020205020404" pitchFamily="49" charset="0"/>
              </a:rPr>
              <a:t>(data={"id":11,\</a:t>
            </a:r>
            <a:endParaRPr lang="pl-PL"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"name":"John","</a:t>
            </a:r>
            <a:r>
              <a:rPr lang="en-US" sz="2800" dirty="0" err="1">
                <a:latin typeface="Courier New" panose="02070309020205020404" pitchFamily="49" charset="0"/>
                <a:cs typeface="Courier New" panose="02070309020205020404" pitchFamily="49" charset="0"/>
              </a:rPr>
              <a:t>familyname</a:t>
            </a:r>
            <a:r>
              <a:rPr lang="en-US" sz="2800" dirty="0">
                <a:latin typeface="Courier New" panose="02070309020205020404" pitchFamily="49" charset="0"/>
                <a:cs typeface="Courier New" panose="02070309020205020404" pitchFamily="49" charset="0"/>
              </a:rPr>
              <a:t>":"Smith",\</a:t>
            </a:r>
          </a:p>
          <a:p>
            <a:pPr marL="0" indent="0">
              <a:buNone/>
            </a:pPr>
            <a:r>
              <a:rPr lang="en-US" sz="2800" dirty="0">
                <a:latin typeface="Courier New" panose="02070309020205020404" pitchFamily="49" charset="0"/>
                <a:cs typeface="Courier New" panose="02070309020205020404" pitchFamily="49" charset="0"/>
              </a:rPr>
              <a:t>  "date":</a:t>
            </a:r>
            <a:r>
              <a:rPr lang="en-US" sz="2800" dirty="0" err="1">
                <a:latin typeface="Courier New" panose="02070309020205020404" pitchFamily="49" charset="0"/>
                <a:cs typeface="Courier New" panose="02070309020205020404" pitchFamily="49" charset="0"/>
              </a:rPr>
              <a:t>datetime.now</a:t>
            </a:r>
            <a:r>
              <a:rPr lang="en-US" sz="2800" dirty="0">
                <a:latin typeface="Courier New" panose="02070309020205020404" pitchFamily="49" charset="0"/>
                <a:cs typeface="Courier New" panose="02070309020205020404" pitchFamily="49" charset="0"/>
              </a:rPr>
              <a:t>().</a:t>
            </a:r>
            <a:r>
              <a:rPr lang="en-US" sz="2800" dirty="0" err="1">
                <a:latin typeface="Courier New" panose="02070309020205020404" pitchFamily="49" charset="0"/>
                <a:cs typeface="Courier New" panose="02070309020205020404" pitchFamily="49" charset="0"/>
              </a:rPr>
              <a:t>strftime</a:t>
            </a:r>
            <a:r>
              <a:rPr lang="en-US" sz="2800" dirty="0">
                <a:latin typeface="Courier New" panose="02070309020205020404" pitchFamily="49" charset="0"/>
                <a:cs typeface="Courier New" panose="02070309020205020404" pitchFamily="49" charset="0"/>
              </a:rPr>
              <a:t>('%Y-%m-%d %H:%M:%S')})</a:t>
            </a:r>
          </a:p>
          <a:p>
            <a:pPr marL="0" indent="0">
              <a:buNone/>
            </a:pP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item = </a:t>
            </a:r>
            <a:r>
              <a:rPr lang="en-US" sz="2800" dirty="0" err="1">
                <a:latin typeface="Courier New" panose="02070309020205020404" pitchFamily="49" charset="0"/>
                <a:cs typeface="Courier New" panose="02070309020205020404" pitchFamily="49" charset="0"/>
              </a:rPr>
              <a:t>table.get_item</a:t>
            </a:r>
            <a:r>
              <a:rPr lang="en-US" sz="2800" dirty="0">
                <a:latin typeface="Courier New" panose="02070309020205020404" pitchFamily="49" charset="0"/>
                <a:cs typeface="Courier New" panose="02070309020205020404" pitchFamily="49" charset="0"/>
              </a:rPr>
              <a:t>(id=11)</a:t>
            </a:r>
            <a:endParaRPr lang="pl-PL" sz="2800" dirty="0">
              <a:latin typeface="Courier New" panose="02070309020205020404" pitchFamily="49" charset="0"/>
              <a:cs typeface="Courier New" panose="02070309020205020404" pitchFamily="49" charset="0"/>
            </a:endParaRPr>
          </a:p>
          <a:p>
            <a:pPr marL="0" indent="0">
              <a:buNone/>
            </a:pPr>
            <a:r>
              <a:rPr lang="pl-PL" sz="2800" dirty="0" err="1">
                <a:latin typeface="Courier New" panose="02070309020205020404" pitchFamily="49" charset="0"/>
                <a:cs typeface="Courier New" panose="02070309020205020404" pitchFamily="49" charset="0"/>
              </a:rPr>
              <a:t>print</a:t>
            </a:r>
            <a:r>
              <a:rPr lang="pl-PL" sz="2800" dirty="0">
                <a:latin typeface="Courier New" panose="02070309020205020404" pitchFamily="49" charset="0"/>
                <a:cs typeface="Courier New" panose="02070309020205020404" pitchFamily="49" charset="0"/>
              </a:rPr>
              <a:t>(</a:t>
            </a:r>
            <a:r>
              <a:rPr lang="pl-PL" sz="2800" dirty="0" err="1">
                <a:latin typeface="Courier New" panose="02070309020205020404" pitchFamily="49" charset="0"/>
                <a:cs typeface="Courier New" panose="02070309020205020404" pitchFamily="49" charset="0"/>
              </a:rPr>
              <a:t>item</a:t>
            </a:r>
            <a:r>
              <a:rPr lang="pl-PL" sz="2800" dirty="0">
                <a:latin typeface="Courier New" panose="02070309020205020404" pitchFamily="49" charset="0"/>
                <a:cs typeface="Courier New" panose="02070309020205020404" pitchFamily="49" charset="0"/>
              </a:rPr>
              <a:t>["</a:t>
            </a:r>
            <a:r>
              <a:rPr lang="pl-PL" sz="2800" dirty="0" err="1">
                <a:latin typeface="Courier New" panose="02070309020205020404" pitchFamily="49" charset="0"/>
                <a:cs typeface="Courier New" panose="02070309020205020404" pitchFamily="49" charset="0"/>
              </a:rPr>
              <a:t>name</a:t>
            </a:r>
            <a:r>
              <a:rPr lang="pl-PL" sz="2800" dirty="0">
                <a:latin typeface="Courier New" panose="02070309020205020404" pitchFamily="49"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4065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err="1"/>
              <a:t>Ramki</a:t>
            </a:r>
            <a:r>
              <a:rPr lang="en-US" dirty="0"/>
              <a:t> </a:t>
            </a:r>
            <a:r>
              <a:rPr lang="en-US" dirty="0" err="1"/>
              <a:t>danych</a:t>
            </a:r>
            <a:r>
              <a:rPr lang="en-US" dirty="0"/>
              <a:t> (data frames) w j</a:t>
            </a:r>
            <a:r>
              <a:rPr lang="pl-PL" dirty="0" err="1"/>
              <a:t>ęzyku</a:t>
            </a:r>
            <a:r>
              <a:rPr lang="pl-PL" dirty="0"/>
              <a:t> Python</a:t>
            </a:r>
            <a:endParaRPr lang="en-US" dirty="0"/>
          </a:p>
        </p:txBody>
      </p:sp>
      <p:sp>
        <p:nvSpPr>
          <p:cNvPr id="3" name="Symbol zastępczy zawartości 2"/>
          <p:cNvSpPr>
            <a:spLocks noGrp="1"/>
          </p:cNvSpPr>
          <p:nvPr>
            <p:ph sz="quarter" idx="1"/>
          </p:nvPr>
        </p:nvSpPr>
        <p:spPr/>
        <p:txBody>
          <a:bodyPr>
            <a:normAutofit fontScale="77500" lnSpcReduction="20000"/>
          </a:bodyPr>
          <a:lstStyle/>
          <a:p>
            <a:pPr marL="0" indent="0">
              <a:buNone/>
            </a:pPr>
            <a:r>
              <a:rPr lang="en-US" dirty="0"/>
              <a:t>import pandas as </a:t>
            </a:r>
            <a:r>
              <a:rPr lang="en-US" dirty="0" err="1"/>
              <a:t>pd</a:t>
            </a:r>
            <a:endParaRPr lang="en-US" dirty="0"/>
          </a:p>
          <a:p>
            <a:pPr marL="0" indent="0">
              <a:buNone/>
            </a:pPr>
            <a:r>
              <a:rPr lang="en-US" dirty="0"/>
              <a:t>import </a:t>
            </a:r>
            <a:r>
              <a:rPr lang="en-US" dirty="0" err="1"/>
              <a:t>urllib.request</a:t>
            </a:r>
            <a:r>
              <a:rPr lang="en-US" dirty="0"/>
              <a:t> as </a:t>
            </a:r>
            <a:r>
              <a:rPr lang="en-US" dirty="0" err="1"/>
              <a:t>ul</a:t>
            </a:r>
            <a:r>
              <a:rPr lang="en-US" dirty="0"/>
              <a:t> </a:t>
            </a:r>
          </a:p>
          <a:p>
            <a:pPr marL="0" indent="0">
              <a:buNone/>
            </a:pPr>
            <a:r>
              <a:rPr lang="en-US" dirty="0"/>
              <a:t>response = </a:t>
            </a:r>
            <a:r>
              <a:rPr lang="en-US" dirty="0" err="1"/>
              <a:t>ul.urlopen</a:t>
            </a:r>
            <a:r>
              <a:rPr lang="en-US" dirty="0"/>
              <a:t>('https://szufel.pl/</a:t>
            </a:r>
            <a:r>
              <a:rPr lang="en-US" dirty="0" err="1"/>
              <a:t>pliki</a:t>
            </a:r>
            <a:r>
              <a:rPr lang="en-US" dirty="0"/>
              <a:t>/iris_data.csv')</a:t>
            </a:r>
          </a:p>
          <a:p>
            <a:pPr marL="0" indent="0">
              <a:buNone/>
            </a:pPr>
            <a:r>
              <a:rPr lang="en-US" dirty="0" err="1"/>
              <a:t>df</a:t>
            </a:r>
            <a:r>
              <a:rPr lang="en-US" dirty="0"/>
              <a:t> = </a:t>
            </a:r>
            <a:r>
              <a:rPr lang="en-US" dirty="0" err="1"/>
              <a:t>pd.read_csv</a:t>
            </a:r>
            <a:r>
              <a:rPr lang="en-US" dirty="0"/>
              <a:t>(response)</a:t>
            </a:r>
          </a:p>
          <a:p>
            <a:pPr marL="0" indent="0">
              <a:buNone/>
            </a:pPr>
            <a:r>
              <a:rPr lang="en-US" dirty="0" err="1"/>
              <a:t>response.close</a:t>
            </a:r>
            <a:r>
              <a:rPr lang="en-US" dirty="0"/>
              <a:t>()</a:t>
            </a:r>
          </a:p>
          <a:p>
            <a:pPr marL="0" indent="0">
              <a:buNone/>
            </a:pPr>
            <a:endParaRPr lang="en-US" dirty="0"/>
          </a:p>
          <a:p>
            <a:pPr marL="0" indent="0">
              <a:buNone/>
            </a:pPr>
            <a:r>
              <a:rPr lang="en-US" dirty="0" err="1"/>
              <a:t>df.describe</a:t>
            </a:r>
            <a:r>
              <a:rPr lang="en-US" dirty="0"/>
              <a:t>())</a:t>
            </a:r>
          </a:p>
          <a:p>
            <a:pPr marL="0" indent="0">
              <a:buNone/>
            </a:pPr>
            <a:r>
              <a:rPr lang="en-US" dirty="0"/>
              <a:t>print(</a:t>
            </a:r>
            <a:r>
              <a:rPr lang="en-US" dirty="0" err="1"/>
              <a:t>df</a:t>
            </a:r>
            <a:r>
              <a:rPr lang="en-US" dirty="0"/>
              <a:t>['</a:t>
            </a:r>
            <a:r>
              <a:rPr lang="en-US" dirty="0" err="1"/>
              <a:t>sepal_length</a:t>
            </a:r>
            <a:r>
              <a:rPr lang="en-US" dirty="0"/>
              <a:t>'].head())</a:t>
            </a:r>
          </a:p>
          <a:p>
            <a:pPr marL="0" indent="0">
              <a:buNone/>
            </a:pPr>
            <a:r>
              <a:rPr lang="en-US" dirty="0"/>
              <a:t>print(</a:t>
            </a:r>
            <a:r>
              <a:rPr lang="en-US" dirty="0" err="1"/>
              <a:t>df.loc</a:t>
            </a:r>
            <a:r>
              <a:rPr lang="en-US" dirty="0"/>
              <a:t>[10:15,['sepal_length','</a:t>
            </a:r>
            <a:r>
              <a:rPr lang="en-US" dirty="0" err="1"/>
              <a:t>sepal_width</a:t>
            </a:r>
            <a:r>
              <a:rPr lang="en-US" dirty="0"/>
              <a:t>']])</a:t>
            </a:r>
          </a:p>
          <a:p>
            <a:pPr marL="0" indent="0">
              <a:buNone/>
            </a:pPr>
            <a:endParaRPr lang="en-US" dirty="0"/>
          </a:p>
          <a:p>
            <a:pPr marL="0" indent="0">
              <a:buNone/>
            </a:pPr>
            <a:r>
              <a:rPr lang="en-US" dirty="0"/>
              <a:t>print(</a:t>
            </a:r>
            <a:r>
              <a:rPr lang="en-US" dirty="0" err="1"/>
              <a:t>df</a:t>
            </a:r>
            <a:r>
              <a:rPr lang="en-US" dirty="0"/>
              <a:t>['class'].</a:t>
            </a:r>
            <a:r>
              <a:rPr lang="en-US" dirty="0" err="1"/>
              <a:t>value_counts</a:t>
            </a:r>
            <a:r>
              <a:rPr lang="en-US" dirty="0"/>
              <a:t>())</a:t>
            </a:r>
          </a:p>
          <a:p>
            <a:pPr marL="0" indent="0">
              <a:buNone/>
            </a:pPr>
            <a:r>
              <a:rPr lang="en-US" dirty="0"/>
              <a:t>print(</a:t>
            </a:r>
            <a:r>
              <a:rPr lang="en-US" dirty="0" err="1"/>
              <a:t>df.dtypes</a:t>
            </a:r>
            <a:r>
              <a:rPr lang="en-US" dirty="0"/>
              <a:t>)</a:t>
            </a:r>
          </a:p>
          <a:p>
            <a:pPr marL="0" indent="0">
              <a:buNone/>
            </a:pPr>
            <a:r>
              <a:rPr lang="en-US" dirty="0"/>
              <a:t>print(</a:t>
            </a:r>
            <a:r>
              <a:rPr lang="en-US" dirty="0" err="1"/>
              <a:t>df</a:t>
            </a:r>
            <a:r>
              <a:rPr lang="en-US" dirty="0"/>
              <a:t>[0:3])</a:t>
            </a:r>
          </a:p>
          <a:p>
            <a:pPr marL="0" indent="0">
              <a:buNone/>
            </a:pPr>
            <a:r>
              <a:rPr lang="en-US" dirty="0"/>
              <a:t>print(</a:t>
            </a:r>
            <a:r>
              <a:rPr lang="en-US" dirty="0" err="1"/>
              <a:t>df</a:t>
            </a:r>
            <a:r>
              <a:rPr lang="en-US" dirty="0"/>
              <a:t>[-6:])</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68</a:t>
            </a:fld>
            <a:endParaRPr lang="en-GB" dirty="0"/>
          </a:p>
        </p:txBody>
      </p:sp>
    </p:spTree>
    <p:extLst>
      <p:ext uri="{BB962C8B-B14F-4D97-AF65-F5344CB8AC3E}">
        <p14:creationId xmlns:p14="http://schemas.microsoft.com/office/powerpoint/2010/main" val="210761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Tworzenie ramki danych</a:t>
            </a:r>
            <a:endParaRPr lang="en-US" dirty="0"/>
          </a:p>
        </p:txBody>
      </p:sp>
      <p:sp>
        <p:nvSpPr>
          <p:cNvPr id="3" name="Symbol zastępczy zawartości 2"/>
          <p:cNvSpPr>
            <a:spLocks noGrp="1"/>
          </p:cNvSpPr>
          <p:nvPr>
            <p:ph sz="quarter" idx="1"/>
          </p:nvPr>
        </p:nvSpPr>
        <p:spPr/>
        <p:txBody>
          <a:bodyPr/>
          <a:lstStyle/>
          <a:p>
            <a:r>
              <a:rPr lang="pl-PL" dirty="0"/>
              <a:t>Zazwyczaj macierz </a:t>
            </a:r>
            <a:r>
              <a:rPr lang="pl-PL" dirty="0" err="1"/>
              <a:t>numpy</a:t>
            </a:r>
            <a:r>
              <a:rPr lang="pl-PL" dirty="0"/>
              <a:t> jest używana</a:t>
            </a:r>
            <a:r>
              <a:rPr lang="en-US" dirty="0"/>
              <a:t>...</a:t>
            </a:r>
          </a:p>
          <a:p>
            <a:endParaRPr lang="en-US" dirty="0"/>
          </a:p>
          <a:p>
            <a:pPr marL="0" indent="0">
              <a:buNone/>
            </a:pPr>
            <a:r>
              <a:rPr lang="en-US" dirty="0"/>
              <a:t>import </a:t>
            </a:r>
            <a:r>
              <a:rPr lang="en-US" dirty="0" err="1"/>
              <a:t>numpy</a:t>
            </a:r>
            <a:r>
              <a:rPr lang="en-US" dirty="0"/>
              <a:t> as np</a:t>
            </a:r>
          </a:p>
          <a:p>
            <a:pPr marL="0" indent="0">
              <a:buNone/>
            </a:pPr>
            <a:r>
              <a:rPr lang="en-US" dirty="0"/>
              <a:t>data = </a:t>
            </a:r>
            <a:r>
              <a:rPr lang="en-US" dirty="0" err="1"/>
              <a:t>np.array</a:t>
            </a:r>
            <a:r>
              <a:rPr lang="en-US" dirty="0"/>
              <a:t>([</a:t>
            </a:r>
            <a:r>
              <a:rPr lang="en-US" dirty="0" err="1"/>
              <a:t>np.arange</a:t>
            </a:r>
            <a:r>
              <a:rPr lang="en-US" dirty="0"/>
              <a:t>(10)+1]*2+\</a:t>
            </a:r>
          </a:p>
          <a:p>
            <a:pPr marL="0" indent="0">
              <a:buNone/>
            </a:pPr>
            <a:r>
              <a:rPr lang="en-US" dirty="0"/>
              <a:t>	[20-np.arange(10)]).T</a:t>
            </a:r>
          </a:p>
          <a:p>
            <a:pPr marL="0" indent="0">
              <a:buNone/>
            </a:pPr>
            <a:endParaRPr lang="en-US" dirty="0"/>
          </a:p>
          <a:p>
            <a:pPr marL="0" indent="0">
              <a:buNone/>
            </a:pPr>
            <a:r>
              <a:rPr lang="en-US" dirty="0" err="1"/>
              <a:t>df</a:t>
            </a:r>
            <a:r>
              <a:rPr lang="en-US" dirty="0"/>
              <a:t> = </a:t>
            </a:r>
            <a:r>
              <a:rPr lang="en-US" dirty="0" err="1"/>
              <a:t>pd.DataFrame</a:t>
            </a:r>
            <a:r>
              <a:rPr lang="en-US" dirty="0"/>
              <a:t>(data, columns=['A','B','C'])</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69</a:t>
            </a:fld>
            <a:endParaRPr lang="en-GB" dirty="0"/>
          </a:p>
        </p:txBody>
      </p:sp>
    </p:spTree>
    <p:extLst>
      <p:ext uri="{BB962C8B-B14F-4D97-AF65-F5344CB8AC3E}">
        <p14:creationId xmlns:p14="http://schemas.microsoft.com/office/powerpoint/2010/main" val="266437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Podstawy informatyczne, które warto znać (ale nie są konieczne)</a:t>
            </a:r>
          </a:p>
        </p:txBody>
      </p:sp>
      <p:sp>
        <p:nvSpPr>
          <p:cNvPr id="3" name="Symbol zastępczy zawartości 2"/>
          <p:cNvSpPr>
            <a:spLocks noGrp="1"/>
          </p:cNvSpPr>
          <p:nvPr>
            <p:ph sz="quarter" idx="1"/>
          </p:nvPr>
        </p:nvSpPr>
        <p:spPr>
          <a:xfrm>
            <a:off x="467544" y="1447800"/>
            <a:ext cx="8388932" cy="4572000"/>
          </a:xfrm>
        </p:spPr>
        <p:txBody>
          <a:bodyPr>
            <a:normAutofit/>
          </a:bodyPr>
          <a:lstStyle/>
          <a:p>
            <a:r>
              <a:rPr lang="en-US" noProof="1"/>
              <a:t>podstawy programowania w dowolnym języku (pętle, instrukcje warunkowa, funkcja/procedura, wyjątek, opcjonalnie – rozumienie podejścia obiektowego)</a:t>
            </a:r>
          </a:p>
          <a:p>
            <a:pPr marL="0" indent="0">
              <a:buNone/>
            </a:pPr>
            <a:r>
              <a:rPr lang="en-US" sz="2400" noProof="1">
                <a:solidFill>
                  <a:srgbClr val="0070C0"/>
                </a:solidFill>
                <a:latin typeface="Arial Narrow" panose="020B0606020202030204" pitchFamily="34" charset="0"/>
              </a:rPr>
              <a:t>    </a:t>
            </a:r>
            <a:r>
              <a:rPr lang="en-US" sz="2400" noProof="1">
                <a:solidFill>
                  <a:srgbClr val="0070C0"/>
                </a:solidFill>
                <a:latin typeface="Arial Narrow" panose="020B0606020202030204" pitchFamily="34" charset="0"/>
                <a:hlinkClick r:id="rId2"/>
              </a:rPr>
              <a:t>https://docs.python.org/3/tutorial/</a:t>
            </a:r>
            <a:endParaRPr lang="pl-PL" sz="2400" noProof="1">
              <a:solidFill>
                <a:srgbClr val="0070C0"/>
              </a:solidFill>
              <a:latin typeface="Arial Narrow" panose="020B0606020202030204" pitchFamily="34" charset="0"/>
            </a:endParaRPr>
          </a:p>
          <a:p>
            <a:pPr marL="0" indent="0">
              <a:buNone/>
            </a:pPr>
            <a:r>
              <a:rPr lang="pl-PL" sz="2400" noProof="1">
                <a:solidFill>
                  <a:srgbClr val="0070C0"/>
                </a:solidFill>
                <a:latin typeface="Arial Narrow" panose="020B0606020202030204" pitchFamily="34" charset="0"/>
              </a:rPr>
              <a:t>    </a:t>
            </a:r>
            <a:r>
              <a:rPr lang="pl-PL" sz="2000" noProof="1">
                <a:solidFill>
                  <a:srgbClr val="0070C0"/>
                </a:solidFill>
                <a:latin typeface="Arial Narrow" panose="020B0606020202030204" pitchFamily="34" charset="0"/>
              </a:rPr>
              <a:t>https://en.wikibooks.org/wiki/Non-Programmer%27s_Tutorial_for_Python_3</a:t>
            </a:r>
            <a:endParaRPr lang="en-US" sz="2000" noProof="1">
              <a:solidFill>
                <a:srgbClr val="0070C0"/>
              </a:solidFill>
              <a:latin typeface="Arial Narrow" panose="020B0606020202030204" pitchFamily="34" charset="0"/>
            </a:endParaRPr>
          </a:p>
          <a:p>
            <a:r>
              <a:rPr lang="en-US" noProof="1"/>
              <a:t>(opcjonalnie) podstawy języka SQL</a:t>
            </a:r>
          </a:p>
          <a:p>
            <a:r>
              <a:rPr lang="en-US" noProof="1"/>
              <a:t>(opcjonalnie) umiejętność posługiwania się konsolą – opcjonalnie – znajomość Linuxa i podstawowych poleceń powłoki bash </a:t>
            </a:r>
            <a:r>
              <a:rPr lang="en-US" sz="1400" i="1" noProof="1">
                <a:solidFill>
                  <a:srgbClr val="0070C0"/>
                </a:solidFill>
                <a:latin typeface="Arial Narrow" panose="020B0606020202030204" pitchFamily="34" charset="0"/>
              </a:rPr>
              <a:t>http://wazniak.mimuw.edu.pl/index.php?title=%C5%9Arodowisko_programisty/Wprowadzenie_do_Basha</a:t>
            </a:r>
            <a:br>
              <a:rPr lang="en-US" noProof="1">
                <a:solidFill>
                  <a:srgbClr val="0070C0"/>
                </a:solidFill>
              </a:rPr>
            </a:br>
            <a:endParaRPr lang="en-US" noProof="1">
              <a:solidFill>
                <a:srgbClr val="0070C0"/>
              </a:solidFill>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a:t>
            </a:fld>
            <a:endParaRPr lang="en-GB" dirty="0"/>
          </a:p>
        </p:txBody>
      </p:sp>
    </p:spTree>
    <p:extLst>
      <p:ext uri="{BB962C8B-B14F-4D97-AF65-F5344CB8AC3E}">
        <p14:creationId xmlns:p14="http://schemas.microsoft.com/office/powerpoint/2010/main" val="341574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Odczyt i zapis danych do R</a:t>
            </a:r>
            <a:br>
              <a:rPr lang="en-US" dirty="0"/>
            </a:br>
            <a:r>
              <a:rPr lang="en-US" sz="2700" dirty="0"/>
              <a:t>[feather – </a:t>
            </a:r>
            <a:r>
              <a:rPr lang="pl-PL" sz="2700" dirty="0"/>
              <a:t>korzysta z</a:t>
            </a:r>
            <a:r>
              <a:rPr lang="en-US" sz="2700" dirty="0"/>
              <a:t> Apache arrow </a:t>
            </a:r>
            <a:r>
              <a:rPr lang="pl-PL" sz="2700" dirty="0"/>
              <a:t>dla wymiany danych</a:t>
            </a:r>
            <a:r>
              <a:rPr lang="en-US" sz="2700" dirty="0"/>
              <a:t>]</a:t>
            </a:r>
            <a:endParaRPr lang="en-US" dirty="0"/>
          </a:p>
        </p:txBody>
      </p:sp>
      <p:sp>
        <p:nvSpPr>
          <p:cNvPr id="3" name="Symbol zastępczy zawartości 2"/>
          <p:cNvSpPr>
            <a:spLocks noGrp="1"/>
          </p:cNvSpPr>
          <p:nvPr>
            <p:ph sz="quarter" idx="1"/>
          </p:nvPr>
        </p:nvSpPr>
        <p:spPr/>
        <p:txBody>
          <a:bodyPr>
            <a:normAutofit fontScale="77500" lnSpcReduction="20000"/>
          </a:bodyPr>
          <a:lstStyle/>
          <a:p>
            <a:r>
              <a:rPr lang="en-US" dirty="0"/>
              <a:t>R</a:t>
            </a:r>
          </a:p>
          <a:p>
            <a:pPr marL="0" indent="0">
              <a:buNone/>
            </a:pPr>
            <a:r>
              <a:rPr lang="en-US" dirty="0">
                <a:latin typeface="Consolas" panose="020B0609020204030204" pitchFamily="49" charset="0"/>
              </a:rPr>
              <a:t>library(feather)</a:t>
            </a:r>
          </a:p>
          <a:p>
            <a:pPr marL="0" indent="0">
              <a:buNone/>
            </a:pPr>
            <a:r>
              <a:rPr lang="en-US" dirty="0" err="1">
                <a:latin typeface="Consolas" panose="020B0609020204030204" pitchFamily="49" charset="0"/>
              </a:rPr>
              <a:t>write_feather</a:t>
            </a:r>
            <a:r>
              <a:rPr lang="en-US" dirty="0">
                <a:latin typeface="Consolas" panose="020B0609020204030204" pitchFamily="49" charset="0"/>
              </a:rPr>
              <a:t>(iris, "C:/temp/iris.dat")</a:t>
            </a:r>
          </a:p>
          <a:p>
            <a:pPr marL="0" indent="0">
              <a:buNone/>
            </a:pPr>
            <a:r>
              <a:rPr lang="en-US" dirty="0" err="1">
                <a:latin typeface="Consolas" panose="020B0609020204030204" pitchFamily="49" charset="0"/>
              </a:rPr>
              <a:t>iris_copy</a:t>
            </a:r>
            <a:r>
              <a:rPr lang="en-US" dirty="0">
                <a:latin typeface="Consolas" panose="020B0609020204030204" pitchFamily="49" charset="0"/>
              </a:rPr>
              <a:t> &lt;- </a:t>
            </a:r>
            <a:r>
              <a:rPr lang="en-US" dirty="0" err="1">
                <a:latin typeface="Consolas" panose="020B0609020204030204" pitchFamily="49" charset="0"/>
              </a:rPr>
              <a:t>read_feather</a:t>
            </a:r>
            <a:r>
              <a:rPr lang="en-US" dirty="0">
                <a:latin typeface="Consolas" panose="020B0609020204030204" pitchFamily="49" charset="0"/>
              </a:rPr>
              <a:t>("C:/temp/iris.dat")</a:t>
            </a:r>
          </a:p>
          <a:p>
            <a:r>
              <a:rPr lang="en-US" dirty="0"/>
              <a:t>Python</a:t>
            </a:r>
          </a:p>
          <a:p>
            <a:pPr lvl="1"/>
            <a:r>
              <a:rPr lang="en-US" dirty="0" err="1">
                <a:latin typeface="Consolas" panose="020B0609020204030204" pitchFamily="49" charset="0"/>
              </a:rPr>
              <a:t>conda</a:t>
            </a:r>
            <a:r>
              <a:rPr lang="en-US" dirty="0">
                <a:latin typeface="Consolas" panose="020B0609020204030204" pitchFamily="49" charset="0"/>
              </a:rPr>
              <a:t> install feather-format -c </a:t>
            </a:r>
            <a:r>
              <a:rPr lang="en-US" dirty="0" err="1">
                <a:latin typeface="Consolas" panose="020B0609020204030204" pitchFamily="49" charset="0"/>
              </a:rPr>
              <a:t>conda</a:t>
            </a:r>
            <a:r>
              <a:rPr lang="en-US" dirty="0">
                <a:latin typeface="Consolas" panose="020B0609020204030204" pitchFamily="49" charset="0"/>
              </a:rPr>
              <a:t>-forge</a:t>
            </a:r>
          </a:p>
          <a:p>
            <a:pPr marL="0" indent="0">
              <a:buNone/>
            </a:pPr>
            <a:endParaRPr lang="pl-PL" dirty="0"/>
          </a:p>
          <a:p>
            <a:pPr marL="0" indent="0">
              <a:buNone/>
            </a:pPr>
            <a:r>
              <a:rPr lang="pl-PL" dirty="0"/>
              <a:t>Wydaj polecenie: </a:t>
            </a:r>
            <a:r>
              <a:rPr lang="en-US" dirty="0" err="1"/>
              <a:t>conda</a:t>
            </a:r>
            <a:r>
              <a:rPr lang="en-US" dirty="0"/>
              <a:t> install feather-format -c </a:t>
            </a:r>
            <a:r>
              <a:rPr lang="en-US" dirty="0" err="1"/>
              <a:t>conda</a:t>
            </a:r>
            <a:r>
              <a:rPr lang="en-US" dirty="0"/>
              <a:t>-forge</a:t>
            </a:r>
            <a:endParaRPr lang="pl-PL" dirty="0"/>
          </a:p>
          <a:p>
            <a:pPr marL="0" indent="0">
              <a:buNone/>
            </a:pPr>
            <a:r>
              <a:rPr lang="pl-PL" dirty="0"/>
              <a:t>                             [ w systemowym wierszu poleceń]</a:t>
            </a:r>
          </a:p>
          <a:p>
            <a:pPr marL="0" indent="0">
              <a:buNone/>
            </a:pPr>
            <a:r>
              <a:rPr lang="pl-PL" dirty="0">
                <a:latin typeface="Consolas" panose="020B0609020204030204" pitchFamily="49" charset="0"/>
              </a:rPr>
              <a:t>pip </a:t>
            </a:r>
            <a:r>
              <a:rPr lang="pl-PL" dirty="0" err="1">
                <a:latin typeface="Consolas" panose="020B0609020204030204" pitchFamily="49" charset="0"/>
              </a:rPr>
              <a:t>install</a:t>
            </a:r>
            <a:r>
              <a:rPr lang="en-US" dirty="0">
                <a:latin typeface="Consolas" panose="020B0609020204030204" pitchFamily="49" charset="0"/>
              </a:rPr>
              <a:t> --user</a:t>
            </a:r>
            <a:r>
              <a:rPr lang="pl-PL" dirty="0">
                <a:latin typeface="Consolas" panose="020B0609020204030204" pitchFamily="49" charset="0"/>
              </a:rPr>
              <a:t> </a:t>
            </a:r>
            <a:r>
              <a:rPr lang="pl-PL" dirty="0" err="1">
                <a:latin typeface="Consolas" panose="020B0609020204030204" pitchFamily="49" charset="0"/>
              </a:rPr>
              <a:t>feather</a:t>
            </a:r>
            <a:r>
              <a:rPr lang="pl-PL" dirty="0">
                <a:latin typeface="Consolas" panose="020B0609020204030204" pitchFamily="49" charset="0"/>
              </a:rPr>
              <a:t>-format</a:t>
            </a:r>
            <a:endParaRPr lang="en-US" dirty="0">
              <a:latin typeface="Consolas" panose="020B0609020204030204" pitchFamily="49" charset="0"/>
            </a:endParaRPr>
          </a:p>
          <a:p>
            <a:pPr marL="0" indent="0">
              <a:buNone/>
            </a:pPr>
            <a:endParaRPr lang="en-US" dirty="0"/>
          </a:p>
          <a:p>
            <a:pPr marL="0" indent="0">
              <a:buNone/>
            </a:pPr>
            <a:r>
              <a:rPr lang="en-US" dirty="0">
                <a:latin typeface="Consolas" panose="020B0609020204030204" pitchFamily="49" charset="0"/>
              </a:rPr>
              <a:t>import feather</a:t>
            </a:r>
          </a:p>
          <a:p>
            <a:pPr marL="0" indent="0">
              <a:buNone/>
            </a:pPr>
            <a:r>
              <a:rPr lang="en-US" dirty="0">
                <a:latin typeface="Consolas" panose="020B0609020204030204" pitchFamily="49" charset="0"/>
              </a:rPr>
              <a:t>iris = </a:t>
            </a:r>
            <a:r>
              <a:rPr lang="en-US" dirty="0" err="1">
                <a:latin typeface="Consolas" panose="020B0609020204030204" pitchFamily="49" charset="0"/>
              </a:rPr>
              <a:t>feather.read_dataframe</a:t>
            </a:r>
            <a:r>
              <a:rPr lang="en-US" dirty="0">
                <a:latin typeface="Consolas" panose="020B0609020204030204" pitchFamily="49" charset="0"/>
              </a:rPr>
              <a:t>("C:/temp/iris.dat")</a:t>
            </a:r>
          </a:p>
          <a:p>
            <a:pPr marL="0" indent="0">
              <a:buNone/>
            </a:pPr>
            <a:r>
              <a:rPr lang="en-US" dirty="0" err="1">
                <a:latin typeface="Consolas" panose="020B0609020204030204" pitchFamily="49" charset="0"/>
              </a:rPr>
              <a:t>feather.write_dataframe</a:t>
            </a:r>
            <a:r>
              <a:rPr lang="en-US" dirty="0">
                <a:latin typeface="Consolas" panose="020B0609020204030204" pitchFamily="49" charset="0"/>
              </a:rPr>
              <a:t>(iris, "C:/temp/iris_copy.dat")</a:t>
            </a:r>
          </a:p>
          <a:p>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70</a:t>
            </a:fld>
            <a:endParaRPr lang="en-GB" dirty="0"/>
          </a:p>
        </p:txBody>
      </p:sp>
    </p:spTree>
    <p:extLst>
      <p:ext uri="{BB962C8B-B14F-4D97-AF65-F5344CB8AC3E}">
        <p14:creationId xmlns:p14="http://schemas.microsoft.com/office/powerpoint/2010/main" val="1491091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noProof="1"/>
              <a:t>Obliczenia numeryczne - numpy</a:t>
            </a:r>
            <a:endParaRPr lang="en-US" noProof="1"/>
          </a:p>
        </p:txBody>
      </p:sp>
      <p:sp>
        <p:nvSpPr>
          <p:cNvPr id="6" name="Symbol zastępczy tekstu 5"/>
          <p:cNvSpPr>
            <a:spLocks noGrp="1"/>
          </p:cNvSpPr>
          <p:nvPr>
            <p:ph type="body" idx="1"/>
          </p:nvPr>
        </p:nvSpPr>
        <p:spPr>
          <a:xfrm>
            <a:off x="722313" y="2547938"/>
            <a:ext cx="7772400" cy="2753270"/>
          </a:xfrm>
        </p:spPr>
        <p:txBody>
          <a:bodyPr>
            <a:normAutofit/>
          </a:bodyPr>
          <a:lstStyle/>
          <a:p>
            <a:pPr marL="342900" indent="-342900">
              <a:buFontTx/>
              <a:buChar char="-"/>
            </a:pPr>
            <a:endParaRPr lang="en-US" dirty="0"/>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71</a:t>
            </a:fld>
            <a:endParaRPr lang="en-GB" dirty="0"/>
          </a:p>
        </p:txBody>
      </p:sp>
    </p:spTree>
    <p:extLst>
      <p:ext uri="{BB962C8B-B14F-4D97-AF65-F5344CB8AC3E}">
        <p14:creationId xmlns:p14="http://schemas.microsoft.com/office/powerpoint/2010/main" val="3762192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Biblioteką numpy - obliczenia na tablicach</a:t>
            </a:r>
          </a:p>
        </p:txBody>
      </p:sp>
      <p:sp>
        <p:nvSpPr>
          <p:cNvPr id="3" name="Symbol zastępczy zawartości 2"/>
          <p:cNvSpPr>
            <a:spLocks noGrp="1"/>
          </p:cNvSpPr>
          <p:nvPr>
            <p:ph sz="quarter" idx="1"/>
          </p:nvPr>
        </p:nvSpPr>
        <p:spPr/>
        <p:txBody>
          <a:bodyPr>
            <a:normAutofit lnSpcReduction="10000"/>
          </a:bodyPr>
          <a:lstStyle/>
          <a:p>
            <a:pPr marL="0" indent="0">
              <a:buNone/>
            </a:pPr>
            <a:r>
              <a:rPr lang="en-US" b="1" noProof="1">
                <a:latin typeface="Courier New" panose="02070309020205020404" pitchFamily="49" charset="0"/>
                <a:cs typeface="Courier New" panose="02070309020205020404" pitchFamily="49" charset="0"/>
              </a:rPr>
              <a:t>from</a:t>
            </a:r>
            <a:r>
              <a:rPr lang="en-US" noProof="1">
                <a:latin typeface="Courier New" panose="02070309020205020404" pitchFamily="49" charset="0"/>
                <a:cs typeface="Courier New" panose="02070309020205020404" pitchFamily="49" charset="0"/>
              </a:rPr>
              <a:t> numpy </a:t>
            </a: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a:t>
            </a:r>
          </a:p>
          <a:p>
            <a:pPr marL="0" indent="0">
              <a:buNone/>
            </a:pPr>
            <a:r>
              <a:rPr lang="en-US" noProof="1">
                <a:latin typeface="Courier New" panose="02070309020205020404" pitchFamily="49" charset="0"/>
                <a:cs typeface="Courier New" panose="02070309020205020404" pitchFamily="49" charset="0"/>
              </a:rPr>
              <a:t>a = array([1,2,3])</a:t>
            </a:r>
          </a:p>
          <a:p>
            <a:pPr marL="0" indent="0">
              <a:buNone/>
            </a:pPr>
            <a:r>
              <a:rPr lang="en-US" noProof="1">
                <a:latin typeface="Courier New" panose="02070309020205020404" pitchFamily="49" charset="0"/>
                <a:cs typeface="Courier New" panose="02070309020205020404" pitchFamily="49" charset="0"/>
              </a:rPr>
              <a:t>b = array([4,5,6])</a:t>
            </a:r>
          </a:p>
          <a:p>
            <a:pPr marL="0" indent="0">
              <a:buNone/>
            </a:pPr>
            <a:r>
              <a:rPr lang="en-US" noProof="1">
                <a:latin typeface="Courier New" panose="02070309020205020404" pitchFamily="49" charset="0"/>
                <a:cs typeface="Courier New" panose="02070309020205020404" pitchFamily="49" charset="0"/>
              </a:rPr>
              <a:t>print</a:t>
            </a:r>
            <a:r>
              <a:rPr lang="pl-PL"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a+b</a:t>
            </a:r>
            <a:r>
              <a:rPr lang="pl-PL"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print</a:t>
            </a:r>
            <a:r>
              <a:rPr lang="pl-PL"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a*b</a:t>
            </a:r>
            <a:r>
              <a:rPr lang="pl-PL"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endParaRPr lang="en-US" noProof="1"/>
          </a:p>
          <a:p>
            <a:pPr marL="0" indent="0">
              <a:buNone/>
            </a:pPr>
            <a:endParaRPr lang="en-US" noProof="1"/>
          </a:p>
          <a:p>
            <a:pPr marL="0" indent="0">
              <a:buNone/>
            </a:pPr>
            <a:r>
              <a:rPr lang="en-US" noProof="1"/>
              <a:t>Uwaga! tablice to coś zupełnie innego niż listy:</a:t>
            </a:r>
          </a:p>
          <a:p>
            <a:pPr marL="0" indent="0">
              <a:buNone/>
            </a:pPr>
            <a:endParaRPr lang="en-US" noProof="1"/>
          </a:p>
          <a:p>
            <a:pPr marL="0" indent="0">
              <a:buNone/>
            </a:pPr>
            <a:r>
              <a:rPr lang="en-US" noProof="1">
                <a:latin typeface="Courier New" panose="02070309020205020404" pitchFamily="49" charset="0"/>
                <a:cs typeface="Courier New" panose="02070309020205020404" pitchFamily="49" charset="0"/>
              </a:rPr>
              <a:t>print</a:t>
            </a:r>
            <a:r>
              <a:rPr lang="pl-PL"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[1,2,3]+[4,5,6]</a:t>
            </a:r>
            <a:r>
              <a:rPr lang="pl-PL"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endParaRPr lang="en-US" noProof="1"/>
          </a:p>
          <a:p>
            <a:pPr marL="0" indent="0">
              <a:buNone/>
            </a:pPr>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72</a:t>
            </a:fld>
            <a:endParaRPr lang="en-GB" dirty="0"/>
          </a:p>
        </p:txBody>
      </p:sp>
    </p:spTree>
    <p:extLst>
      <p:ext uri="{BB962C8B-B14F-4D97-AF65-F5344CB8AC3E}">
        <p14:creationId xmlns:p14="http://schemas.microsoft.com/office/powerpoint/2010/main" val="3897239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Elementy listy</a:t>
            </a:r>
            <a:endParaRPr lang="en-US" dirty="0"/>
          </a:p>
        </p:txBody>
      </p:sp>
      <p:sp>
        <p:nvSpPr>
          <p:cNvPr id="3" name="Symbol zastępczy zawartości 2"/>
          <p:cNvSpPr>
            <a:spLocks noGrp="1"/>
          </p:cNvSpPr>
          <p:nvPr>
            <p:ph sz="quarter" idx="1"/>
          </p:nvPr>
        </p:nvSpPr>
        <p:spPr>
          <a:xfrm>
            <a:off x="863588" y="1485292"/>
            <a:ext cx="7772400" cy="4572000"/>
          </a:xfrm>
        </p:spPr>
        <p:txBody>
          <a:bodyPr>
            <a:normAutofit/>
          </a:bodyPr>
          <a:lstStyle/>
          <a:p>
            <a:pPr marL="0" indent="0">
              <a:buNone/>
            </a:pPr>
            <a:r>
              <a:rPr lang="en-US" dirty="0">
                <a:latin typeface="Consolas" panose="020B0609020204030204" pitchFamily="49" charset="0"/>
              </a:rPr>
              <a:t>b = </a:t>
            </a:r>
            <a:r>
              <a:rPr lang="en-US" dirty="0" err="1">
                <a:latin typeface="Consolas" panose="020B0609020204030204" pitchFamily="49" charset="0"/>
              </a:rPr>
              <a:t>np.arange</a:t>
            </a:r>
            <a:r>
              <a:rPr lang="en-US" dirty="0">
                <a:latin typeface="Consolas" panose="020B0609020204030204" pitchFamily="49" charset="0"/>
              </a:rPr>
              <a:t>(12).reshape(3,4)</a:t>
            </a:r>
          </a:p>
          <a:p>
            <a:pPr marL="0" indent="0">
              <a:buNone/>
            </a:pPr>
            <a:r>
              <a:rPr lang="en-US" dirty="0">
                <a:latin typeface="Consolas" panose="020B0609020204030204" pitchFamily="49" charset="0"/>
              </a:rPr>
              <a:t>b[2][3] = 100</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 </a:t>
            </a:r>
            <a:r>
              <a:rPr lang="pl-PL" dirty="0">
                <a:latin typeface="Consolas" panose="020B0609020204030204" pitchFamily="49" charset="0"/>
              </a:rPr>
              <a:t>Tak tez </a:t>
            </a:r>
            <a:r>
              <a:rPr lang="pl-PL" dirty="0" err="1">
                <a:latin typeface="Consolas" panose="020B0609020204030204" pitchFamily="49" charset="0"/>
              </a:rPr>
              <a:t>mozna</a:t>
            </a:r>
            <a:endParaRPr lang="en-US" dirty="0">
              <a:latin typeface="Consolas" panose="020B0609020204030204" pitchFamily="49" charset="0"/>
            </a:endParaRPr>
          </a:p>
          <a:p>
            <a:pPr marL="0" indent="0">
              <a:buNone/>
            </a:pPr>
            <a:r>
              <a:rPr lang="en-US" dirty="0">
                <a:latin typeface="Consolas" panose="020B0609020204030204" pitchFamily="49" charset="0"/>
              </a:rPr>
              <a:t>b[2,3] = 100</a:t>
            </a:r>
          </a:p>
          <a:p>
            <a:pPr marL="0" indent="0">
              <a:buNone/>
            </a:pPr>
            <a:r>
              <a:rPr lang="en-US" dirty="0">
                <a:latin typeface="Consolas" panose="020B0609020204030204" pitchFamily="49" charset="0"/>
              </a:rPr>
              <a:t>b[(2,3)] = 100</a:t>
            </a: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"b=\n",</a:t>
            </a:r>
            <a:r>
              <a:rPr lang="pl-PL" dirty="0">
                <a:latin typeface="Consolas" panose="020B0609020204030204" pitchFamily="49" charset="0"/>
              </a:rPr>
              <a:t> </a:t>
            </a:r>
            <a:r>
              <a:rPr lang="en-US" dirty="0">
                <a:latin typeface="Consolas" panose="020B0609020204030204" pitchFamily="49" charset="0"/>
              </a:rPr>
              <a:t>b</a:t>
            </a:r>
            <a:r>
              <a:rPr lang="pl-PL" dirty="0">
                <a:latin typeface="Consolas" panose="020B0609020204030204" pitchFamily="49" charset="0"/>
              </a:rPr>
              <a:t>)</a:t>
            </a: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73</a:t>
            </a:fld>
            <a:endParaRPr lang="en-GB" dirty="0"/>
          </a:p>
        </p:txBody>
      </p:sp>
    </p:spTree>
    <p:extLst>
      <p:ext uri="{BB962C8B-B14F-4D97-AF65-F5344CB8AC3E}">
        <p14:creationId xmlns:p14="http://schemas.microsoft.com/office/powerpoint/2010/main" val="3866045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Wymiary list</a:t>
            </a:r>
            <a:endParaRPr lang="en-US" dirty="0"/>
          </a:p>
        </p:txBody>
      </p:sp>
      <p:sp>
        <p:nvSpPr>
          <p:cNvPr id="3" name="Symbol zastępczy zawartości 2"/>
          <p:cNvSpPr>
            <a:spLocks noGrp="1"/>
          </p:cNvSpPr>
          <p:nvPr>
            <p:ph sz="quarter" idx="1"/>
          </p:nvPr>
        </p:nvSpPr>
        <p:spPr/>
        <p:txBody>
          <a:bodyPr>
            <a:normAutofit fontScale="77500" lnSpcReduction="20000"/>
          </a:bodyPr>
          <a:lstStyle/>
          <a:p>
            <a:pPr marL="0" indent="0">
              <a:buNone/>
            </a:pPr>
            <a:r>
              <a:rPr lang="en-US" dirty="0">
                <a:latin typeface="Consolas" panose="020B0609020204030204" pitchFamily="49" charset="0"/>
              </a:rPr>
              <a:t>import </a:t>
            </a:r>
            <a:r>
              <a:rPr lang="en-US" dirty="0" err="1">
                <a:latin typeface="Consolas" panose="020B0609020204030204" pitchFamily="49" charset="0"/>
              </a:rPr>
              <a:t>numpy</a:t>
            </a:r>
            <a:r>
              <a:rPr lang="en-US" dirty="0">
                <a:latin typeface="Consolas" panose="020B0609020204030204" pitchFamily="49" charset="0"/>
              </a:rPr>
              <a:t> as np</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vector = </a:t>
            </a:r>
            <a:r>
              <a:rPr lang="en-US" dirty="0" err="1">
                <a:latin typeface="Consolas" panose="020B0609020204030204" pitchFamily="49" charset="0"/>
              </a:rPr>
              <a:t>np.arange</a:t>
            </a:r>
            <a:r>
              <a:rPr lang="en-US" dirty="0">
                <a:latin typeface="Consolas" panose="020B0609020204030204" pitchFamily="49" charset="0"/>
              </a:rPr>
              <a:t>(15)  </a:t>
            </a:r>
          </a:p>
          <a:p>
            <a:pPr marL="0" indent="0">
              <a:buNone/>
            </a:pPr>
            <a:r>
              <a:rPr lang="en-US" dirty="0">
                <a:latin typeface="Consolas" panose="020B0609020204030204" pitchFamily="49" charset="0"/>
              </a:rPr>
              <a:t># the same can be achieved by </a:t>
            </a:r>
            <a:r>
              <a:rPr lang="en-US" dirty="0" err="1">
                <a:latin typeface="Consolas" panose="020B0609020204030204" pitchFamily="49" charset="0"/>
              </a:rPr>
              <a:t>np.array</a:t>
            </a:r>
            <a:r>
              <a:rPr lang="en-US" dirty="0">
                <a:latin typeface="Consolas" panose="020B0609020204030204" pitchFamily="49" charset="0"/>
              </a:rPr>
              <a:t>(range(15))</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a1 = </a:t>
            </a:r>
            <a:r>
              <a:rPr lang="en-US" dirty="0" err="1">
                <a:latin typeface="Consolas" panose="020B0609020204030204" pitchFamily="49" charset="0"/>
              </a:rPr>
              <a:t>np.reshape</a:t>
            </a:r>
            <a:r>
              <a:rPr lang="en-US" dirty="0">
                <a:latin typeface="Consolas" panose="020B0609020204030204" pitchFamily="49" charset="0"/>
              </a:rPr>
              <a:t>(vector,(3,5))</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a2 = </a:t>
            </a:r>
            <a:r>
              <a:rPr lang="en-US" dirty="0" err="1">
                <a:latin typeface="Consolas" panose="020B0609020204030204" pitchFamily="49" charset="0"/>
              </a:rPr>
              <a:t>np.array</a:t>
            </a:r>
            <a:r>
              <a:rPr lang="en-US" dirty="0">
                <a:latin typeface="Consolas" panose="020B0609020204030204" pitchFamily="49" charset="0"/>
              </a:rPr>
              <a:t>( [[1,2,3],[4,5,6]]  )</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"Dimension number of a1", a1.ndim</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"Dimensions ", a1.shape</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"Type a1", a1.dtype.name</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"Memory footprint", a1.itemsize</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"Number of elements in the array", a1.size</a:t>
            </a:r>
            <a:r>
              <a:rPr lang="pl-PL" dirty="0">
                <a:latin typeface="Consolas" panose="020B0609020204030204" pitchFamily="49" charset="0"/>
              </a:rPr>
              <a:t>)</a:t>
            </a:r>
            <a:endParaRPr lang="en-US" dirty="0">
              <a:latin typeface="Consolas" panose="020B06090202040302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74</a:t>
            </a:fld>
            <a:endParaRPr lang="en-GB" dirty="0"/>
          </a:p>
        </p:txBody>
      </p:sp>
    </p:spTree>
    <p:extLst>
      <p:ext uri="{BB962C8B-B14F-4D97-AF65-F5344CB8AC3E}">
        <p14:creationId xmlns:p14="http://schemas.microsoft.com/office/powerpoint/2010/main" val="3240511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Listy a macierze</a:t>
            </a:r>
            <a:endParaRPr lang="en-US" dirty="0"/>
          </a:p>
        </p:txBody>
      </p:sp>
      <p:sp>
        <p:nvSpPr>
          <p:cNvPr id="3" name="Symbol zastępczy zawartości 2"/>
          <p:cNvSpPr>
            <a:spLocks noGrp="1"/>
          </p:cNvSpPr>
          <p:nvPr>
            <p:ph sz="quarter" idx="1"/>
          </p:nvPr>
        </p:nvSpPr>
        <p:spPr>
          <a:xfrm>
            <a:off x="914400" y="1447800"/>
            <a:ext cx="7942076" cy="4572000"/>
          </a:xfrm>
        </p:spPr>
        <p:txBody>
          <a:bodyPr>
            <a:normAutofit fontScale="85000" lnSpcReduction="20000"/>
          </a:bodyPr>
          <a:lstStyle/>
          <a:p>
            <a:pPr marL="0" indent="0">
              <a:buNone/>
            </a:pPr>
            <a:r>
              <a:rPr lang="en-US" dirty="0">
                <a:latin typeface="Consolas" panose="020B0609020204030204" pitchFamily="49" charset="0"/>
              </a:rPr>
              <a:t># Arrays and matrix operators</a:t>
            </a: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"element by element multiplication", a1*a1</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"Matrix multiplication", </a:t>
            </a:r>
            <a:r>
              <a:rPr lang="en-US" dirty="0" err="1">
                <a:latin typeface="Consolas" panose="020B0609020204030204" pitchFamily="49" charset="0"/>
              </a:rPr>
              <a:t>np.transpose</a:t>
            </a:r>
            <a:r>
              <a:rPr lang="en-US" dirty="0">
                <a:latin typeface="Consolas" panose="020B0609020204030204" pitchFamily="49" charset="0"/>
              </a:rPr>
              <a:t>(a1).dot(a1)</a:t>
            </a:r>
            <a:r>
              <a:rPr lang="pl-PL" dirty="0">
                <a:latin typeface="Consolas" panose="020B0609020204030204" pitchFamily="49" charset="0"/>
              </a:rPr>
              <a:t>)</a:t>
            </a: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print </a:t>
            </a:r>
            <a:r>
              <a:rPr lang="pl-PL" dirty="0">
                <a:latin typeface="Consolas" panose="020B0609020204030204" pitchFamily="49" charset="0"/>
              </a:rPr>
              <a:t>(</a:t>
            </a:r>
            <a:r>
              <a:rPr lang="en-US" dirty="0">
                <a:latin typeface="Consolas" panose="020B0609020204030204" pitchFamily="49" charset="0"/>
              </a:rPr>
              <a:t>"Matrix of ones\n", </a:t>
            </a:r>
            <a:r>
              <a:rPr lang="en-US" dirty="0" err="1">
                <a:latin typeface="Consolas" panose="020B0609020204030204" pitchFamily="49" charset="0"/>
              </a:rPr>
              <a:t>np.ones</a:t>
            </a:r>
            <a:r>
              <a:rPr lang="en-US" dirty="0">
                <a:latin typeface="Consolas" panose="020B0609020204030204" pitchFamily="49" charset="0"/>
              </a:rPr>
              <a:t>((3,4),</a:t>
            </a:r>
            <a:r>
              <a:rPr lang="en-US" dirty="0" err="1">
                <a:latin typeface="Consolas" panose="020B0609020204030204" pitchFamily="49" charset="0"/>
              </a:rPr>
              <a:t>dtype</a:t>
            </a:r>
            <a:r>
              <a:rPr lang="en-US" dirty="0">
                <a:latin typeface="Consolas" panose="020B0609020204030204" pitchFamily="49" charset="0"/>
              </a:rPr>
              <a:t>="int64")</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"Matrix of ones\n", </a:t>
            </a:r>
            <a:r>
              <a:rPr lang="en-US" dirty="0" err="1">
                <a:latin typeface="Consolas" panose="020B0609020204030204" pitchFamily="49" charset="0"/>
              </a:rPr>
              <a:t>np.ones</a:t>
            </a:r>
            <a:r>
              <a:rPr lang="en-US" dirty="0">
                <a:latin typeface="Consolas" panose="020B0609020204030204" pitchFamily="49" charset="0"/>
              </a:rPr>
              <a:t>((3,4),</a:t>
            </a:r>
            <a:r>
              <a:rPr lang="en-US" dirty="0" err="1">
                <a:latin typeface="Consolas" panose="020B0609020204030204" pitchFamily="49" charset="0"/>
              </a:rPr>
              <a:t>dtype</a:t>
            </a:r>
            <a:r>
              <a:rPr lang="en-US" dirty="0">
                <a:latin typeface="Consolas" panose="020B0609020204030204" pitchFamily="49" charset="0"/>
              </a:rPr>
              <a:t>="float64"</a:t>
            </a:r>
            <a:r>
              <a:rPr lang="pl-PL" dirty="0">
                <a:latin typeface="Consolas" panose="020B0609020204030204" pitchFamily="49" charset="0"/>
              </a:rPr>
              <a:t>)</a:t>
            </a:r>
            <a:r>
              <a:rPr lang="en-US" dirty="0">
                <a:latin typeface="Consolas" panose="020B0609020204030204" pitchFamily="49" charset="0"/>
              </a:rPr>
              <a:t>)</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"Matrix of zeros\n", </a:t>
            </a:r>
            <a:r>
              <a:rPr lang="en-US" dirty="0" err="1">
                <a:latin typeface="Consolas" panose="020B0609020204030204" pitchFamily="49" charset="0"/>
              </a:rPr>
              <a:t>np.zeros</a:t>
            </a:r>
            <a:r>
              <a:rPr lang="en-US" dirty="0">
                <a:latin typeface="Consolas" panose="020B0609020204030204" pitchFamily="49" charset="0"/>
              </a:rPr>
              <a:t>((3,4),</a:t>
            </a:r>
            <a:r>
              <a:rPr lang="en-US" dirty="0" err="1">
                <a:latin typeface="Consolas" panose="020B0609020204030204" pitchFamily="49" charset="0"/>
              </a:rPr>
              <a:t>dtype</a:t>
            </a:r>
            <a:r>
              <a:rPr lang="en-US" dirty="0">
                <a:latin typeface="Consolas" panose="020B0609020204030204" pitchFamily="49" charset="0"/>
              </a:rPr>
              <a:t>="int64")</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"Matrix of zeros\n", </a:t>
            </a:r>
            <a:r>
              <a:rPr lang="en-US" dirty="0" err="1">
                <a:latin typeface="Consolas" panose="020B0609020204030204" pitchFamily="49" charset="0"/>
              </a:rPr>
              <a:t>np.zeros</a:t>
            </a:r>
            <a:r>
              <a:rPr lang="en-US" dirty="0">
                <a:latin typeface="Consolas" panose="020B0609020204030204" pitchFamily="49" charset="0"/>
              </a:rPr>
              <a:t>((3,4),</a:t>
            </a:r>
            <a:r>
              <a:rPr lang="en-US" dirty="0" err="1">
                <a:latin typeface="Consolas" panose="020B0609020204030204" pitchFamily="49" charset="0"/>
              </a:rPr>
              <a:t>dtype</a:t>
            </a:r>
            <a:r>
              <a:rPr lang="en-US" dirty="0">
                <a:latin typeface="Consolas" panose="020B0609020204030204" pitchFamily="49" charset="0"/>
              </a:rPr>
              <a:t>="float64")</a:t>
            </a:r>
            <a:r>
              <a:rPr lang="pl-PL" dirty="0">
                <a:latin typeface="Consolas" panose="020B0609020204030204" pitchFamily="49" charset="0"/>
              </a:rPr>
              <a:t>)</a:t>
            </a:r>
            <a:endParaRPr lang="en-US" dirty="0">
              <a:latin typeface="Consolas" panose="020B06090202040302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75</a:t>
            </a:fld>
            <a:endParaRPr lang="en-GB" dirty="0"/>
          </a:p>
        </p:txBody>
      </p:sp>
    </p:spTree>
    <p:extLst>
      <p:ext uri="{BB962C8B-B14F-4D97-AF65-F5344CB8AC3E}">
        <p14:creationId xmlns:p14="http://schemas.microsoft.com/office/powerpoint/2010/main" val="2929957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Typy elementów list</a:t>
            </a:r>
            <a:endParaRPr lang="en-US" dirty="0"/>
          </a:p>
        </p:txBody>
      </p:sp>
      <p:sp>
        <p:nvSpPr>
          <p:cNvPr id="3" name="Symbol zastępczy zawartości 2"/>
          <p:cNvSpPr>
            <a:spLocks noGrp="1"/>
          </p:cNvSpPr>
          <p:nvPr>
            <p:ph sz="quarter" idx="1"/>
          </p:nvPr>
        </p:nvSpPr>
        <p:spPr/>
        <p:txBody>
          <a:bodyPr>
            <a:normAutofit fontScale="92500" lnSpcReduction="10000"/>
          </a:bodyPr>
          <a:lstStyle/>
          <a:p>
            <a:pPr marL="0" indent="0">
              <a:buNone/>
            </a:pPr>
            <a:r>
              <a:rPr lang="en-US" dirty="0">
                <a:latin typeface="Consolas" panose="020B0609020204030204" pitchFamily="49" charset="0"/>
              </a:rPr>
              <a:t>import </a:t>
            </a:r>
            <a:r>
              <a:rPr lang="en-US" dirty="0" err="1">
                <a:latin typeface="Consolas" panose="020B0609020204030204" pitchFamily="49" charset="0"/>
              </a:rPr>
              <a:t>numpy</a:t>
            </a:r>
            <a:r>
              <a:rPr lang="en-US" dirty="0">
                <a:latin typeface="Consolas" panose="020B0609020204030204" pitchFamily="49" charset="0"/>
              </a:rPr>
              <a:t> as np</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threes = </a:t>
            </a:r>
            <a:r>
              <a:rPr lang="en-US" dirty="0" err="1">
                <a:latin typeface="Consolas" panose="020B0609020204030204" pitchFamily="49" charset="0"/>
              </a:rPr>
              <a:t>np.ones</a:t>
            </a:r>
            <a:r>
              <a:rPr lang="en-US" dirty="0">
                <a:latin typeface="Consolas" panose="020B0609020204030204" pitchFamily="49" charset="0"/>
              </a:rPr>
              <a:t>((3,4),</a:t>
            </a:r>
            <a:r>
              <a:rPr lang="en-US" dirty="0" err="1">
                <a:latin typeface="Consolas" panose="020B0609020204030204" pitchFamily="49" charset="0"/>
              </a:rPr>
              <a:t>dtype</a:t>
            </a:r>
            <a:r>
              <a:rPr lang="en-US" dirty="0">
                <a:latin typeface="Consolas" panose="020B0609020204030204" pitchFamily="49" charset="0"/>
              </a:rPr>
              <a:t>="int64")*3</a:t>
            </a:r>
          </a:p>
          <a:p>
            <a:pPr marL="0" indent="0">
              <a:buNone/>
            </a:pPr>
            <a:r>
              <a:rPr lang="en-US" dirty="0">
                <a:latin typeface="Consolas" panose="020B0609020204030204" pitchFamily="49" charset="0"/>
              </a:rPr>
              <a:t>fours = </a:t>
            </a:r>
            <a:r>
              <a:rPr lang="en-US" dirty="0" err="1">
                <a:latin typeface="Consolas" panose="020B0609020204030204" pitchFamily="49" charset="0"/>
              </a:rPr>
              <a:t>np.ones</a:t>
            </a:r>
            <a:r>
              <a:rPr lang="en-US" dirty="0">
                <a:latin typeface="Consolas" panose="020B0609020204030204" pitchFamily="49" charset="0"/>
              </a:rPr>
              <a:t>((3,4),</a:t>
            </a:r>
            <a:r>
              <a:rPr lang="en-US" dirty="0" err="1">
                <a:latin typeface="Consolas" panose="020B0609020204030204" pitchFamily="49" charset="0"/>
              </a:rPr>
              <a:t>dtype</a:t>
            </a:r>
            <a:r>
              <a:rPr lang="en-US" dirty="0">
                <a:latin typeface="Consolas" panose="020B0609020204030204" pitchFamily="49" charset="0"/>
              </a:rPr>
              <a:t>="int64")*4</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print (threes/fours)</a:t>
            </a:r>
          </a:p>
          <a:p>
            <a:pPr marL="0" indent="0">
              <a:buNone/>
            </a:pPr>
            <a:endParaRPr lang="en-US" dirty="0">
              <a:latin typeface="Consolas" panose="020B0609020204030204" pitchFamily="49" charset="0"/>
            </a:endParaRPr>
          </a:p>
          <a:p>
            <a:pPr marL="0" indent="0">
              <a:buNone/>
            </a:pPr>
            <a:r>
              <a:rPr lang="en-US" dirty="0" err="1">
                <a:latin typeface="Consolas" panose="020B0609020204030204" pitchFamily="49" charset="0"/>
              </a:rPr>
              <a:t>threesfloat</a:t>
            </a:r>
            <a:r>
              <a:rPr lang="en-US" dirty="0">
                <a:latin typeface="Consolas" panose="020B0609020204030204" pitchFamily="49" charset="0"/>
              </a:rPr>
              <a:t> = </a:t>
            </a:r>
            <a:r>
              <a:rPr lang="en-US" dirty="0" err="1">
                <a:latin typeface="Consolas" panose="020B0609020204030204" pitchFamily="49" charset="0"/>
              </a:rPr>
              <a:t>np.ones</a:t>
            </a:r>
            <a:r>
              <a:rPr lang="en-US" dirty="0">
                <a:latin typeface="Consolas" panose="020B0609020204030204" pitchFamily="49" charset="0"/>
              </a:rPr>
              <a:t>((3,4),</a:t>
            </a:r>
            <a:r>
              <a:rPr lang="en-US" dirty="0" err="1">
                <a:latin typeface="Consolas" panose="020B0609020204030204" pitchFamily="49" charset="0"/>
              </a:rPr>
              <a:t>dtype</a:t>
            </a:r>
            <a:r>
              <a:rPr lang="en-US" dirty="0">
                <a:latin typeface="Consolas" panose="020B0609020204030204" pitchFamily="49" charset="0"/>
              </a:rPr>
              <a:t>="float64")*3</a:t>
            </a:r>
          </a:p>
          <a:p>
            <a:pPr marL="0" indent="0">
              <a:buNone/>
            </a:pPr>
            <a:endParaRPr lang="en-US" dirty="0">
              <a:latin typeface="Consolas" panose="020B0609020204030204" pitchFamily="49" charset="0"/>
            </a:endParaRPr>
          </a:p>
          <a:p>
            <a:pPr marL="0" indent="0">
              <a:buNone/>
            </a:pPr>
            <a:r>
              <a:rPr lang="en-US" dirty="0" err="1">
                <a:latin typeface="Consolas" panose="020B0609020204030204" pitchFamily="49" charset="0"/>
              </a:rPr>
              <a:t>np.linspace</a:t>
            </a:r>
            <a:r>
              <a:rPr lang="en-US" dirty="0">
                <a:latin typeface="Consolas" panose="020B0609020204030204" pitchFamily="49" charset="0"/>
              </a:rPr>
              <a:t>(0,10,10)</a:t>
            </a:r>
          </a:p>
          <a:p>
            <a:pPr marL="0" indent="0">
              <a:buNone/>
            </a:pPr>
            <a:endParaRPr lang="en-US" dirty="0">
              <a:latin typeface="Consolas" panose="020B06090202040302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76</a:t>
            </a:fld>
            <a:endParaRPr lang="en-GB" dirty="0"/>
          </a:p>
        </p:txBody>
      </p:sp>
    </p:spTree>
    <p:extLst>
      <p:ext uri="{BB962C8B-B14F-4D97-AF65-F5344CB8AC3E}">
        <p14:creationId xmlns:p14="http://schemas.microsoft.com/office/powerpoint/2010/main" val="23703019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Prędkość obliczeniowa...</a:t>
            </a:r>
            <a:endParaRPr lang="en-US" dirty="0"/>
          </a:p>
        </p:txBody>
      </p:sp>
      <p:sp>
        <p:nvSpPr>
          <p:cNvPr id="3" name="Symbol zastępczy zawartości 2"/>
          <p:cNvSpPr>
            <a:spLocks noGrp="1"/>
          </p:cNvSpPr>
          <p:nvPr>
            <p:ph sz="quarter" idx="1"/>
          </p:nvPr>
        </p:nvSpPr>
        <p:spPr>
          <a:xfrm>
            <a:off x="914400" y="1447800"/>
            <a:ext cx="7772400" cy="5041540"/>
          </a:xfrm>
        </p:spPr>
        <p:txBody>
          <a:bodyPr>
            <a:normAutofit fontScale="92500" lnSpcReduction="20000"/>
          </a:bodyPr>
          <a:lstStyle/>
          <a:p>
            <a:pPr marL="0" indent="0">
              <a:buNone/>
            </a:pPr>
            <a:r>
              <a:rPr lang="en-US" dirty="0"/>
              <a:t>a = </a:t>
            </a:r>
            <a:r>
              <a:rPr lang="en-US" dirty="0" err="1"/>
              <a:t>np.random.random</a:t>
            </a:r>
            <a:r>
              <a:rPr lang="en-US" dirty="0"/>
              <a:t>((1000,1000))</a:t>
            </a:r>
          </a:p>
          <a:p>
            <a:pPr marL="0" indent="0">
              <a:buNone/>
            </a:pPr>
            <a:r>
              <a:rPr lang="en-US" dirty="0"/>
              <a:t>b= a*5</a:t>
            </a:r>
          </a:p>
          <a:p>
            <a:pPr marL="0" indent="0">
              <a:buNone/>
            </a:pPr>
            <a:r>
              <a:rPr lang="en-US" dirty="0"/>
              <a:t>del a</a:t>
            </a:r>
          </a:p>
          <a:p>
            <a:pPr marL="0" indent="0">
              <a:buNone/>
            </a:pPr>
            <a:r>
              <a:rPr lang="en-US" dirty="0"/>
              <a:t>del b</a:t>
            </a:r>
          </a:p>
          <a:p>
            <a:pPr marL="0" indent="0">
              <a:buNone/>
            </a:pPr>
            <a:endParaRPr lang="en-US" dirty="0"/>
          </a:p>
          <a:p>
            <a:pPr marL="0" indent="0">
              <a:buNone/>
            </a:pPr>
            <a:r>
              <a:rPr lang="en-US" dirty="0" err="1"/>
              <a:t>timeit.timeit</a:t>
            </a:r>
            <a:r>
              <a:rPr lang="en-US" dirty="0"/>
              <a:t>("import </a:t>
            </a:r>
            <a:r>
              <a:rPr lang="en-US" dirty="0" err="1"/>
              <a:t>numpy</a:t>
            </a:r>
            <a:r>
              <a:rPr lang="en-US" dirty="0"/>
              <a:t> as </a:t>
            </a:r>
            <a:r>
              <a:rPr lang="en-US" dirty="0" err="1"/>
              <a:t>np;a</a:t>
            </a:r>
            <a:r>
              <a:rPr lang="en-US" dirty="0"/>
              <a:t> = </a:t>
            </a:r>
            <a:r>
              <a:rPr lang="en-US" dirty="0" err="1"/>
              <a:t>np.random.random</a:t>
            </a:r>
            <a:r>
              <a:rPr lang="en-US" dirty="0"/>
              <a:t>((1000,10000));print(</a:t>
            </a:r>
            <a:r>
              <a:rPr lang="en-US" dirty="0" err="1"/>
              <a:t>np.sum</a:t>
            </a:r>
            <a:r>
              <a:rPr lang="en-US" dirty="0"/>
              <a:t>(a))",number=10)</a:t>
            </a:r>
            <a:endParaRPr lang="pl-PL" dirty="0"/>
          </a:p>
          <a:p>
            <a:pPr marL="0" indent="0">
              <a:buNone/>
            </a:pPr>
            <a:endParaRPr lang="pl-PL" dirty="0"/>
          </a:p>
          <a:p>
            <a:pPr marL="0" indent="0">
              <a:buNone/>
            </a:pPr>
            <a:r>
              <a:rPr lang="en-US" dirty="0" err="1"/>
              <a:t>timeit.timeit</a:t>
            </a:r>
            <a:r>
              <a:rPr lang="en-US" dirty="0"/>
              <a:t>(\</a:t>
            </a:r>
          </a:p>
          <a:p>
            <a:pPr marL="0" indent="0">
              <a:buNone/>
            </a:pPr>
            <a:r>
              <a:rPr lang="en-US" dirty="0"/>
              <a:t>   "import random as </a:t>
            </a:r>
            <a:r>
              <a:rPr lang="en-US" dirty="0" err="1"/>
              <a:t>rd;a</a:t>
            </a:r>
            <a:r>
              <a:rPr lang="en-US" dirty="0"/>
              <a:t> = \</a:t>
            </a:r>
          </a:p>
          <a:p>
            <a:pPr marL="0" indent="0">
              <a:buNone/>
            </a:pPr>
            <a:r>
              <a:rPr lang="en-US" dirty="0"/>
              <a:t>    [ </a:t>
            </a:r>
            <a:r>
              <a:rPr lang="en-US" dirty="0" err="1"/>
              <a:t>rd.random</a:t>
            </a:r>
            <a:r>
              <a:rPr lang="en-US" dirty="0"/>
              <a:t>() for i in range(10000000) ];\</a:t>
            </a:r>
          </a:p>
          <a:p>
            <a:pPr marL="0" indent="0">
              <a:buNone/>
            </a:pPr>
            <a:r>
              <a:rPr lang="en-US" dirty="0"/>
              <a:t>    print(sum(a))",number=10)</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77</a:t>
            </a:fld>
            <a:endParaRPr lang="en-GB" dirty="0"/>
          </a:p>
        </p:txBody>
      </p:sp>
    </p:spTree>
    <p:extLst>
      <p:ext uri="{BB962C8B-B14F-4D97-AF65-F5344CB8AC3E}">
        <p14:creationId xmlns:p14="http://schemas.microsoft.com/office/powerpoint/2010/main" val="4970307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Osie macierzy</a:t>
            </a:r>
            <a:endParaRPr lang="en-US" dirty="0"/>
          </a:p>
        </p:txBody>
      </p:sp>
      <p:sp>
        <p:nvSpPr>
          <p:cNvPr id="3" name="Symbol zastępczy zawartości 2"/>
          <p:cNvSpPr>
            <a:spLocks noGrp="1"/>
          </p:cNvSpPr>
          <p:nvPr>
            <p:ph sz="quarter" idx="1"/>
          </p:nvPr>
        </p:nvSpPr>
        <p:spPr>
          <a:xfrm>
            <a:off x="914400" y="1447800"/>
            <a:ext cx="8122096" cy="4572000"/>
          </a:xfrm>
        </p:spPr>
        <p:txBody>
          <a:bodyPr>
            <a:normAutofit lnSpcReduction="10000"/>
          </a:bodyPr>
          <a:lstStyle/>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b = </a:t>
            </a:r>
            <a:r>
              <a:rPr lang="en-US" dirty="0" err="1">
                <a:latin typeface="Consolas" panose="020B0609020204030204" pitchFamily="49" charset="0"/>
              </a:rPr>
              <a:t>np.arange</a:t>
            </a:r>
            <a:r>
              <a:rPr lang="en-US" dirty="0">
                <a:latin typeface="Consolas" panose="020B0609020204030204" pitchFamily="49" charset="0"/>
              </a:rPr>
              <a:t>(12).reshape(3,4)</a:t>
            </a: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"b=\</a:t>
            </a:r>
            <a:r>
              <a:rPr lang="en-US" dirty="0" err="1">
                <a:latin typeface="Consolas" panose="020B0609020204030204" pitchFamily="49" charset="0"/>
              </a:rPr>
              <a:t>n",b</a:t>
            </a:r>
            <a:r>
              <a:rPr lang="pl-PL" dirty="0">
                <a:latin typeface="Consolas" panose="020B0609020204030204" pitchFamily="49" charset="0"/>
              </a:rPr>
              <a:t>)</a:t>
            </a: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"b column sum=\n",</a:t>
            </a:r>
            <a:r>
              <a:rPr lang="en-US" dirty="0" err="1">
                <a:latin typeface="Consolas" panose="020B0609020204030204" pitchFamily="49" charset="0"/>
              </a:rPr>
              <a:t>b.sum</a:t>
            </a:r>
            <a:r>
              <a:rPr lang="en-US" dirty="0">
                <a:latin typeface="Consolas" panose="020B0609020204030204" pitchFamily="49" charset="0"/>
              </a:rPr>
              <a:t>(axis=0)</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a:latin typeface="Consolas" panose="020B0609020204030204" pitchFamily="49" charset="0"/>
              </a:rPr>
              <a:t>print</a:t>
            </a:r>
            <a:r>
              <a:rPr lang="pl-PL" dirty="0">
                <a:latin typeface="Consolas" panose="020B0609020204030204" pitchFamily="49" charset="0"/>
              </a:rPr>
              <a:t>(</a:t>
            </a:r>
            <a:r>
              <a:rPr lang="en-US" dirty="0">
                <a:latin typeface="Consolas" panose="020B0609020204030204" pitchFamily="49" charset="0"/>
              </a:rPr>
              <a:t>"b row min =\n",</a:t>
            </a:r>
            <a:r>
              <a:rPr lang="en-US" dirty="0" err="1">
                <a:latin typeface="Consolas" panose="020B0609020204030204" pitchFamily="49" charset="0"/>
              </a:rPr>
              <a:t>b.min</a:t>
            </a:r>
            <a:r>
              <a:rPr lang="en-US" dirty="0">
                <a:latin typeface="Consolas" panose="020B0609020204030204" pitchFamily="49" charset="0"/>
              </a:rPr>
              <a:t>(axis=1)</a:t>
            </a:r>
            <a:r>
              <a:rPr lang="pl-PL" dirty="0">
                <a:latin typeface="Consolas" panose="020B0609020204030204" pitchFamily="49" charset="0"/>
              </a:rPr>
              <a:t>)</a:t>
            </a: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print </a:t>
            </a:r>
            <a:r>
              <a:rPr lang="pl-PL" dirty="0">
                <a:latin typeface="Consolas" panose="020B0609020204030204" pitchFamily="49" charset="0"/>
              </a:rPr>
              <a:t>(</a:t>
            </a:r>
            <a:r>
              <a:rPr lang="en-US" dirty="0">
                <a:latin typeface="Consolas" panose="020B0609020204030204" pitchFamily="49" charset="0"/>
              </a:rPr>
              <a:t>"b cumulative row sum=\n",</a:t>
            </a:r>
            <a:r>
              <a:rPr lang="en-US" dirty="0" err="1">
                <a:latin typeface="Consolas" panose="020B0609020204030204" pitchFamily="49" charset="0"/>
              </a:rPr>
              <a:t>b.cumsum</a:t>
            </a:r>
            <a:r>
              <a:rPr lang="en-US" dirty="0">
                <a:latin typeface="Consolas" panose="020B0609020204030204" pitchFamily="49" charset="0"/>
              </a:rPr>
              <a:t>(axis=1)</a:t>
            </a:r>
            <a:r>
              <a:rPr lang="pl-PL" dirty="0">
                <a:latin typeface="Consolas" panose="020B0609020204030204" pitchFamily="49" charset="0"/>
              </a:rPr>
              <a:t>)</a:t>
            </a:r>
            <a:endParaRPr lang="en-US" dirty="0">
              <a:latin typeface="Consolas" panose="020B0609020204030204" pitchFamily="49" charset="0"/>
            </a:endParaRPr>
          </a:p>
          <a:p>
            <a:pPr marL="0" indent="0">
              <a:buNone/>
            </a:pPr>
            <a:endParaRPr lang="en-US" dirty="0">
              <a:latin typeface="Consolas" panose="020B06090202040302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78</a:t>
            </a:fld>
            <a:endParaRPr lang="en-GB" dirty="0"/>
          </a:p>
        </p:txBody>
      </p:sp>
    </p:spTree>
    <p:extLst>
      <p:ext uri="{BB962C8B-B14F-4D97-AF65-F5344CB8AC3E}">
        <p14:creationId xmlns:p14="http://schemas.microsoft.com/office/powerpoint/2010/main" val="3544172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Łączenie tablic</a:t>
            </a:r>
            <a:endParaRPr lang="en-US" dirty="0"/>
          </a:p>
        </p:txBody>
      </p:sp>
      <p:sp>
        <p:nvSpPr>
          <p:cNvPr id="3" name="Symbol zastępczy zawartości 2"/>
          <p:cNvSpPr>
            <a:spLocks noGrp="1"/>
          </p:cNvSpPr>
          <p:nvPr>
            <p:ph sz="quarter" idx="1"/>
          </p:nvPr>
        </p:nvSpPr>
        <p:spPr/>
        <p:txBody>
          <a:bodyPr>
            <a:normAutofit lnSpcReduction="10000"/>
          </a:bodyPr>
          <a:lstStyle/>
          <a:p>
            <a:pPr marL="0" indent="0">
              <a:buNone/>
            </a:pPr>
            <a:r>
              <a:rPr lang="en-US" dirty="0"/>
              <a:t>import </a:t>
            </a:r>
            <a:r>
              <a:rPr lang="en-US" dirty="0" err="1"/>
              <a:t>numpy</a:t>
            </a:r>
            <a:r>
              <a:rPr lang="en-US" dirty="0"/>
              <a:t> as np</a:t>
            </a:r>
          </a:p>
          <a:p>
            <a:pPr marL="0" indent="0">
              <a:buNone/>
            </a:pPr>
            <a:r>
              <a:rPr lang="en-US" dirty="0"/>
              <a:t>x = </a:t>
            </a:r>
            <a:r>
              <a:rPr lang="en-US" dirty="0" err="1"/>
              <a:t>np.array</a:t>
            </a:r>
            <a:r>
              <a:rPr lang="en-US" dirty="0"/>
              <a:t>([1,2,3,4,5])</a:t>
            </a:r>
          </a:p>
          <a:p>
            <a:pPr marL="0" indent="0">
              <a:buNone/>
            </a:pPr>
            <a:r>
              <a:rPr lang="en-US" dirty="0"/>
              <a:t>y = </a:t>
            </a:r>
            <a:r>
              <a:rPr lang="en-US" dirty="0" err="1"/>
              <a:t>np.array</a:t>
            </a:r>
            <a:r>
              <a:rPr lang="en-US" dirty="0"/>
              <a:t>(range(6,11))</a:t>
            </a:r>
          </a:p>
          <a:p>
            <a:pPr marL="0" indent="0">
              <a:buNone/>
            </a:pPr>
            <a:r>
              <a:rPr lang="en-US" dirty="0" err="1"/>
              <a:t>Zv</a:t>
            </a:r>
            <a:r>
              <a:rPr lang="en-US" dirty="0"/>
              <a:t> = </a:t>
            </a:r>
            <a:r>
              <a:rPr lang="en-US" dirty="0" err="1"/>
              <a:t>np.vstack</a:t>
            </a:r>
            <a:r>
              <a:rPr lang="en-US" dirty="0"/>
              <a:t>((</a:t>
            </a:r>
            <a:r>
              <a:rPr lang="en-US" dirty="0" err="1"/>
              <a:t>x,y</a:t>
            </a:r>
            <a:r>
              <a:rPr lang="en-US" dirty="0"/>
              <a:t>))</a:t>
            </a:r>
          </a:p>
          <a:p>
            <a:pPr marL="0" indent="0">
              <a:buNone/>
            </a:pPr>
            <a:r>
              <a:rPr lang="en-US" dirty="0" err="1"/>
              <a:t>Zh</a:t>
            </a:r>
            <a:r>
              <a:rPr lang="en-US" dirty="0"/>
              <a:t> = </a:t>
            </a:r>
            <a:r>
              <a:rPr lang="en-US" dirty="0" err="1"/>
              <a:t>np.hstack</a:t>
            </a:r>
            <a:r>
              <a:rPr lang="en-US" dirty="0"/>
              <a:t>((</a:t>
            </a:r>
            <a:r>
              <a:rPr lang="en-US" dirty="0" err="1"/>
              <a:t>x,y</a:t>
            </a:r>
            <a:r>
              <a:rPr lang="en-US" dirty="0"/>
              <a:t>))</a:t>
            </a:r>
          </a:p>
          <a:p>
            <a:pPr marL="0" indent="0">
              <a:buNone/>
            </a:pPr>
            <a:endParaRPr lang="en-US" dirty="0"/>
          </a:p>
          <a:p>
            <a:pPr marL="0" indent="0">
              <a:buNone/>
            </a:pPr>
            <a:r>
              <a:rPr lang="en-US" dirty="0"/>
              <a:t>x1 = </a:t>
            </a:r>
            <a:r>
              <a:rPr lang="en-US" dirty="0" err="1"/>
              <a:t>np.array</a:t>
            </a:r>
            <a:r>
              <a:rPr lang="en-US" dirty="0"/>
              <a:t>([[1,2],[3,4]])</a:t>
            </a:r>
          </a:p>
          <a:p>
            <a:pPr marL="0" indent="0">
              <a:buNone/>
            </a:pPr>
            <a:r>
              <a:rPr lang="en-US" dirty="0"/>
              <a:t>y1 = </a:t>
            </a:r>
            <a:r>
              <a:rPr lang="en-US" dirty="0" err="1"/>
              <a:t>np.array</a:t>
            </a:r>
            <a:r>
              <a:rPr lang="en-US" dirty="0"/>
              <a:t>([[5,6],[7,8]])</a:t>
            </a:r>
          </a:p>
          <a:p>
            <a:pPr marL="0" indent="0">
              <a:buNone/>
            </a:pPr>
            <a:r>
              <a:rPr lang="en-US" dirty="0"/>
              <a:t>Zv1 = </a:t>
            </a:r>
            <a:r>
              <a:rPr lang="en-US" dirty="0" err="1"/>
              <a:t>np.vstack</a:t>
            </a:r>
            <a:r>
              <a:rPr lang="en-US" dirty="0"/>
              <a:t>((x1,y1))</a:t>
            </a:r>
          </a:p>
          <a:p>
            <a:pPr marL="0" indent="0">
              <a:buNone/>
            </a:pPr>
            <a:r>
              <a:rPr lang="en-US" dirty="0"/>
              <a:t>Zh1 = </a:t>
            </a:r>
            <a:r>
              <a:rPr lang="en-US" dirty="0" err="1"/>
              <a:t>np.hstack</a:t>
            </a:r>
            <a:r>
              <a:rPr lang="en-US" dirty="0"/>
              <a:t>((x1,y1))</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79</a:t>
            </a:fld>
            <a:endParaRPr lang="en-GB" dirty="0"/>
          </a:p>
        </p:txBody>
      </p:sp>
    </p:spTree>
    <p:extLst>
      <p:ext uri="{BB962C8B-B14F-4D97-AF65-F5344CB8AC3E}">
        <p14:creationId xmlns:p14="http://schemas.microsoft.com/office/powerpoint/2010/main" val="34703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noProof="1"/>
              <a:t>Agenda i zasady zaliczeń</a:t>
            </a:r>
          </a:p>
        </p:txBody>
      </p:sp>
      <p:sp>
        <p:nvSpPr>
          <p:cNvPr id="6" name="Symbol zastępczy tekstu 5"/>
          <p:cNvSpPr>
            <a:spLocks noGrp="1"/>
          </p:cNvSpPr>
          <p:nvPr>
            <p:ph type="body" idx="1"/>
          </p:nvPr>
        </p:nvSpPr>
        <p:spPr/>
        <p:txBody>
          <a:bodyPr/>
          <a:lstStyle/>
          <a:p>
            <a:endParaRPr lang="en-US"/>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8</a:t>
            </a:fld>
            <a:endParaRPr lang="en-GB" dirty="0"/>
          </a:p>
        </p:txBody>
      </p:sp>
    </p:spTree>
    <p:extLst>
      <p:ext uri="{BB962C8B-B14F-4D97-AF65-F5344CB8AC3E}">
        <p14:creationId xmlns:p14="http://schemas.microsoft.com/office/powerpoint/2010/main" val="34649901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S</a:t>
            </a:r>
            <a:r>
              <a:rPr lang="en-US" dirty="0"/>
              <a:t>craping</a:t>
            </a:r>
            <a:r>
              <a:rPr lang="pl-PL" dirty="0"/>
              <a:t> WWW</a:t>
            </a:r>
            <a:endParaRPr lang="en-US" dirty="0"/>
          </a:p>
        </p:txBody>
      </p:sp>
      <p:sp>
        <p:nvSpPr>
          <p:cNvPr id="6" name="Symbol zastępczy tekstu 5"/>
          <p:cNvSpPr>
            <a:spLocks noGrp="1"/>
          </p:cNvSpPr>
          <p:nvPr>
            <p:ph type="body" idx="1"/>
          </p:nvPr>
        </p:nvSpPr>
        <p:spPr/>
        <p:txBody>
          <a:bodyPr/>
          <a:lstStyle/>
          <a:p>
            <a:r>
              <a:rPr lang="pl-PL" dirty="0"/>
              <a:t>Automatyzacja zbierania danych z </a:t>
            </a:r>
            <a:r>
              <a:rPr lang="pl-PL" dirty="0" err="1"/>
              <a:t>internetu</a:t>
            </a:r>
            <a:endParaRPr lang="en-US" dirty="0"/>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80</a:t>
            </a:fld>
            <a:endParaRPr lang="en-GB" dirty="0"/>
          </a:p>
        </p:txBody>
      </p:sp>
    </p:spTree>
    <p:extLst>
      <p:ext uri="{BB962C8B-B14F-4D97-AF65-F5344CB8AC3E}">
        <p14:creationId xmlns:p14="http://schemas.microsoft.com/office/powerpoint/2010/main" val="720392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 co?</a:t>
            </a:r>
            <a:endParaRPr lang="en-US" dirty="0"/>
          </a:p>
        </p:txBody>
      </p:sp>
      <p:sp>
        <p:nvSpPr>
          <p:cNvPr id="3" name="Symbol zastępczy zawartości 2"/>
          <p:cNvSpPr>
            <a:spLocks noGrp="1"/>
          </p:cNvSpPr>
          <p:nvPr>
            <p:ph sz="quarter" idx="1"/>
          </p:nvPr>
        </p:nvSpPr>
        <p:spPr/>
        <p:txBody>
          <a:bodyPr>
            <a:normAutofit lnSpcReduction="10000"/>
          </a:bodyPr>
          <a:lstStyle/>
          <a:p>
            <a:r>
              <a:rPr lang="en-US" dirty="0"/>
              <a:t>Web data extraction</a:t>
            </a:r>
          </a:p>
          <a:p>
            <a:r>
              <a:rPr lang="pl-PL" dirty="0"/>
              <a:t>Analityka Big Data</a:t>
            </a:r>
          </a:p>
          <a:p>
            <a:r>
              <a:rPr lang="pl-PL" dirty="0"/>
              <a:t>Dane do modeli symulacyjnych</a:t>
            </a:r>
          </a:p>
          <a:p>
            <a:r>
              <a:rPr lang="pl-PL" dirty="0"/>
              <a:t>Emulowanie oprogramowania</a:t>
            </a:r>
          </a:p>
          <a:p>
            <a:endParaRPr lang="pl-PL" dirty="0"/>
          </a:p>
          <a:p>
            <a:pPr marL="0" indent="0">
              <a:buNone/>
            </a:pPr>
            <a:r>
              <a:rPr lang="pl-PL" sz="3600" b="1" dirty="0">
                <a:solidFill>
                  <a:schemeClr val="tx2"/>
                </a:solidFill>
                <a:latin typeface="+mj-lt"/>
                <a:ea typeface="+mj-ea"/>
                <a:cs typeface="+mj-cs"/>
              </a:rPr>
              <a:t>Jak?</a:t>
            </a:r>
            <a:endParaRPr lang="en-US" sz="3600" b="1" dirty="0">
              <a:solidFill>
                <a:schemeClr val="tx2"/>
              </a:solidFill>
              <a:latin typeface="+mj-lt"/>
              <a:ea typeface="+mj-ea"/>
              <a:cs typeface="+mj-cs"/>
            </a:endParaRPr>
          </a:p>
          <a:p>
            <a:r>
              <a:rPr lang="pl-PL" dirty="0"/>
              <a:t>Odwiedzanie szeregu stron WWW w uporządkowany sposób</a:t>
            </a:r>
            <a:endParaRPr lang="en-US" dirty="0"/>
          </a:p>
          <a:p>
            <a:pPr lvl="1"/>
            <a:r>
              <a:rPr lang="pl-PL" dirty="0"/>
              <a:t>Bezpośrednio przez protokół </a:t>
            </a:r>
            <a:r>
              <a:rPr lang="en-US" dirty="0"/>
              <a:t>HTTP</a:t>
            </a:r>
            <a:r>
              <a:rPr lang="pl-PL" dirty="0"/>
              <a:t> (scrapy)</a:t>
            </a:r>
            <a:endParaRPr lang="en-US" dirty="0"/>
          </a:p>
          <a:p>
            <a:pPr lvl="1"/>
            <a:r>
              <a:rPr lang="pl-PL" dirty="0"/>
              <a:t>Poprzez automatyzację przeglądarki (</a:t>
            </a:r>
            <a:r>
              <a:rPr lang="pl-PL" dirty="0" err="1"/>
              <a:t>selenium</a:t>
            </a:r>
            <a:r>
              <a:rPr lang="pl-PL" dirty="0"/>
              <a:t>)</a:t>
            </a:r>
            <a:endParaRPr lang="en-US" dirty="0"/>
          </a:p>
          <a:p>
            <a:endParaRPr lang="en-US" dirty="0"/>
          </a:p>
          <a:p>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81</a:t>
            </a:fld>
            <a:endParaRPr lang="en-GB" dirty="0"/>
          </a:p>
        </p:txBody>
      </p:sp>
    </p:spTree>
    <p:extLst>
      <p:ext uri="{BB962C8B-B14F-4D97-AF65-F5344CB8AC3E}">
        <p14:creationId xmlns:p14="http://schemas.microsoft.com/office/powerpoint/2010/main" val="2319135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Web scraping - </a:t>
            </a:r>
            <a:r>
              <a:rPr lang="en-US" dirty="0" err="1"/>
              <a:t>pakiety</a:t>
            </a:r>
            <a:endParaRPr lang="en-US" dirty="0"/>
          </a:p>
        </p:txBody>
      </p:sp>
      <p:sp>
        <p:nvSpPr>
          <p:cNvPr id="3" name="Symbol zastępczy zawartości 2"/>
          <p:cNvSpPr>
            <a:spLocks noGrp="1"/>
          </p:cNvSpPr>
          <p:nvPr>
            <p:ph sz="quarter" idx="1"/>
          </p:nvPr>
        </p:nvSpPr>
        <p:spPr/>
        <p:txBody>
          <a:bodyPr>
            <a:normAutofit fontScale="92500" lnSpcReduction="20000"/>
          </a:bodyPr>
          <a:lstStyle/>
          <a:p>
            <a:r>
              <a:rPr lang="en-US" dirty="0" err="1"/>
              <a:t>Scrapy</a:t>
            </a:r>
            <a:endParaRPr lang="en-US" dirty="0"/>
          </a:p>
          <a:p>
            <a:pPr lvl="1"/>
            <a:r>
              <a:rPr lang="pl-PL" dirty="0" err="1">
                <a:latin typeface="Consolas" panose="020B0609020204030204" pitchFamily="49" charset="0"/>
              </a:rPr>
              <a:t>conda</a:t>
            </a:r>
            <a:r>
              <a:rPr lang="pl-PL" dirty="0">
                <a:latin typeface="Consolas" panose="020B0609020204030204" pitchFamily="49" charset="0"/>
              </a:rPr>
              <a:t> </a:t>
            </a:r>
            <a:r>
              <a:rPr lang="pl-PL" dirty="0" err="1">
                <a:latin typeface="Consolas" panose="020B0609020204030204" pitchFamily="49" charset="0"/>
              </a:rPr>
              <a:t>install</a:t>
            </a:r>
            <a:r>
              <a:rPr lang="pl-PL" dirty="0">
                <a:latin typeface="Consolas" panose="020B0609020204030204" pitchFamily="49" charset="0"/>
              </a:rPr>
              <a:t> -c </a:t>
            </a:r>
            <a:r>
              <a:rPr lang="pl-PL" dirty="0" err="1">
                <a:latin typeface="Consolas" panose="020B0609020204030204" pitchFamily="49" charset="0"/>
              </a:rPr>
              <a:t>conda-forge</a:t>
            </a:r>
            <a:r>
              <a:rPr lang="pl-PL" dirty="0">
                <a:latin typeface="Consolas" panose="020B0609020204030204" pitchFamily="49" charset="0"/>
              </a:rPr>
              <a:t> </a:t>
            </a:r>
            <a:r>
              <a:rPr lang="pl-PL" dirty="0" err="1">
                <a:latin typeface="Consolas" panose="020B0609020204030204" pitchFamily="49" charset="0"/>
              </a:rPr>
              <a:t>scrapy</a:t>
            </a:r>
            <a:endParaRPr lang="pl-PL" dirty="0">
              <a:latin typeface="Consolas" panose="020B0609020204030204" pitchFamily="49" charset="0"/>
            </a:endParaRPr>
          </a:p>
          <a:p>
            <a:pPr marL="319087" lvl="1" indent="0">
              <a:buNone/>
            </a:pPr>
            <a:r>
              <a:rPr lang="pl-PL" dirty="0">
                <a:latin typeface="Consolas" panose="020B0609020204030204" pitchFamily="49" charset="0"/>
              </a:rPr>
              <a:t>ALBO</a:t>
            </a:r>
          </a:p>
          <a:p>
            <a:pPr lvl="1"/>
            <a:r>
              <a:rPr lang="en-US" dirty="0">
                <a:latin typeface="Consolas" panose="020B0609020204030204" pitchFamily="49" charset="0"/>
              </a:rPr>
              <a:t>pip install </a:t>
            </a:r>
            <a:r>
              <a:rPr lang="pl-PL" dirty="0">
                <a:solidFill>
                  <a:schemeClr val="accent6">
                    <a:lumMod val="75000"/>
                  </a:schemeClr>
                </a:solidFill>
                <a:latin typeface="Consolas" panose="020B0609020204030204" pitchFamily="49" charset="0"/>
              </a:rPr>
              <a:t>--</a:t>
            </a:r>
            <a:r>
              <a:rPr lang="pl-PL" dirty="0" err="1">
                <a:solidFill>
                  <a:schemeClr val="accent6">
                    <a:lumMod val="75000"/>
                  </a:schemeClr>
                </a:solidFill>
                <a:latin typeface="Consolas" panose="020B0609020204030204" pitchFamily="49" charset="0"/>
              </a:rPr>
              <a:t>user</a:t>
            </a:r>
            <a:r>
              <a:rPr lang="pl-PL" dirty="0">
                <a:latin typeface="Consolas" panose="020B0609020204030204" pitchFamily="49" charset="0"/>
              </a:rPr>
              <a:t> </a:t>
            </a:r>
            <a:r>
              <a:rPr lang="en-US" dirty="0">
                <a:latin typeface="Consolas" panose="020B0609020204030204" pitchFamily="49" charset="0"/>
              </a:rPr>
              <a:t>scrapy</a:t>
            </a:r>
          </a:p>
          <a:p>
            <a:pPr lvl="2"/>
            <a:r>
              <a:rPr lang="en-US" dirty="0"/>
              <a:t>np. </a:t>
            </a:r>
            <a:r>
              <a:rPr lang="en-US" dirty="0" err="1"/>
              <a:t>polecenie</a:t>
            </a:r>
            <a:r>
              <a:rPr lang="en-US" dirty="0"/>
              <a:t> Windows </a:t>
            </a:r>
            <a:r>
              <a:rPr lang="en-US" dirty="0" err="1"/>
              <a:t>moze</a:t>
            </a:r>
            <a:r>
              <a:rPr lang="en-US" dirty="0"/>
              <a:t> </a:t>
            </a:r>
            <a:r>
              <a:rPr lang="en-US" dirty="0" err="1"/>
              <a:t>wygladac</a:t>
            </a:r>
            <a:r>
              <a:rPr lang="en-US" dirty="0"/>
              <a:t> </a:t>
            </a:r>
            <a:r>
              <a:rPr lang="en-US" dirty="0" err="1"/>
              <a:t>tak</a:t>
            </a:r>
            <a:r>
              <a:rPr lang="en-US" dirty="0"/>
              <a:t>:</a:t>
            </a:r>
            <a:br>
              <a:rPr lang="en-US" dirty="0"/>
            </a:br>
            <a:r>
              <a:rPr lang="en-US" dirty="0"/>
              <a:t> c:\ProgramData\Anaconda3\Scripts\pip install </a:t>
            </a:r>
            <a:r>
              <a:rPr lang="en-US" dirty="0" err="1"/>
              <a:t>scrapy</a:t>
            </a:r>
            <a:endParaRPr lang="en-US" dirty="0"/>
          </a:p>
          <a:p>
            <a:r>
              <a:rPr lang="en-US" dirty="0"/>
              <a:t>Selenium</a:t>
            </a:r>
          </a:p>
          <a:p>
            <a:pPr lvl="1"/>
            <a:r>
              <a:rPr lang="pl-PL" dirty="0" err="1">
                <a:latin typeface="Consolas" panose="020B0609020204030204" pitchFamily="49" charset="0"/>
              </a:rPr>
              <a:t>conda</a:t>
            </a:r>
            <a:r>
              <a:rPr lang="pl-PL" dirty="0">
                <a:latin typeface="Consolas" panose="020B0609020204030204" pitchFamily="49" charset="0"/>
              </a:rPr>
              <a:t> </a:t>
            </a:r>
            <a:r>
              <a:rPr lang="pl-PL" dirty="0" err="1">
                <a:latin typeface="Consolas" panose="020B0609020204030204" pitchFamily="49" charset="0"/>
              </a:rPr>
              <a:t>install</a:t>
            </a:r>
            <a:r>
              <a:rPr lang="pl-PL" dirty="0">
                <a:latin typeface="Consolas" panose="020B0609020204030204" pitchFamily="49" charset="0"/>
              </a:rPr>
              <a:t> -c </a:t>
            </a:r>
            <a:r>
              <a:rPr lang="pl-PL" dirty="0" err="1">
                <a:latin typeface="Consolas" panose="020B0609020204030204" pitchFamily="49" charset="0"/>
              </a:rPr>
              <a:t>conda-forge</a:t>
            </a:r>
            <a:r>
              <a:rPr lang="pl-PL" dirty="0">
                <a:latin typeface="Consolas" panose="020B0609020204030204" pitchFamily="49" charset="0"/>
              </a:rPr>
              <a:t> </a:t>
            </a:r>
            <a:r>
              <a:rPr lang="pl-PL" dirty="0" err="1">
                <a:latin typeface="Consolas" panose="020B0609020204030204" pitchFamily="49" charset="0"/>
              </a:rPr>
              <a:t>selenium</a:t>
            </a:r>
            <a:r>
              <a:rPr lang="pl-PL" dirty="0">
                <a:latin typeface="Consolas" panose="020B0609020204030204" pitchFamily="49" charset="0"/>
              </a:rPr>
              <a:t> </a:t>
            </a:r>
          </a:p>
          <a:p>
            <a:pPr marL="319087" lvl="1" indent="0">
              <a:buNone/>
            </a:pPr>
            <a:r>
              <a:rPr lang="pl-PL" dirty="0">
                <a:latin typeface="Consolas" panose="020B0609020204030204" pitchFamily="49" charset="0"/>
              </a:rPr>
              <a:t>ALBO</a:t>
            </a:r>
          </a:p>
          <a:p>
            <a:pPr lvl="1"/>
            <a:r>
              <a:rPr lang="pl-PL" dirty="0">
                <a:latin typeface="Consolas" panose="020B0609020204030204" pitchFamily="49" charset="0"/>
              </a:rPr>
              <a:t>pip </a:t>
            </a:r>
            <a:r>
              <a:rPr lang="pl-PL" dirty="0" err="1">
                <a:latin typeface="Consolas" panose="020B0609020204030204" pitchFamily="49" charset="0"/>
              </a:rPr>
              <a:t>install</a:t>
            </a:r>
            <a:r>
              <a:rPr lang="pl-PL" dirty="0">
                <a:latin typeface="Consolas" panose="020B0609020204030204" pitchFamily="49" charset="0"/>
              </a:rPr>
              <a:t> </a:t>
            </a:r>
            <a:r>
              <a:rPr lang="pl-PL" dirty="0">
                <a:solidFill>
                  <a:schemeClr val="accent6">
                    <a:lumMod val="75000"/>
                  </a:schemeClr>
                </a:solidFill>
                <a:latin typeface="Consolas" panose="020B0609020204030204" pitchFamily="49" charset="0"/>
              </a:rPr>
              <a:t>--</a:t>
            </a:r>
            <a:r>
              <a:rPr lang="pl-PL" dirty="0" err="1">
                <a:solidFill>
                  <a:schemeClr val="accent6">
                    <a:lumMod val="75000"/>
                  </a:schemeClr>
                </a:solidFill>
                <a:latin typeface="Consolas" panose="020B0609020204030204" pitchFamily="49" charset="0"/>
              </a:rPr>
              <a:t>user</a:t>
            </a:r>
            <a:r>
              <a:rPr lang="pl-PL" dirty="0">
                <a:solidFill>
                  <a:schemeClr val="accent6">
                    <a:lumMod val="75000"/>
                  </a:schemeClr>
                </a:solidFill>
                <a:latin typeface="Consolas" panose="020B0609020204030204" pitchFamily="49" charset="0"/>
              </a:rPr>
              <a:t> </a:t>
            </a:r>
            <a:r>
              <a:rPr lang="pl-PL" dirty="0" err="1">
                <a:latin typeface="Consolas" panose="020B0609020204030204" pitchFamily="49" charset="0"/>
              </a:rPr>
              <a:t>selenium</a:t>
            </a:r>
            <a:endParaRPr lang="en-US" dirty="0">
              <a:latin typeface="Consolas" panose="020B0609020204030204" pitchFamily="49" charset="0"/>
            </a:endParaRPr>
          </a:p>
          <a:p>
            <a:pPr lvl="1"/>
            <a:r>
              <a:rPr lang="en-US" dirty="0" err="1"/>
              <a:t>Krok</a:t>
            </a:r>
            <a:r>
              <a:rPr lang="en-US" dirty="0"/>
              <a:t> </a:t>
            </a:r>
            <a:r>
              <a:rPr lang="en-US" dirty="0" err="1"/>
              <a:t>drugi</a:t>
            </a:r>
            <a:r>
              <a:rPr lang="en-US" dirty="0"/>
              <a:t> – </a:t>
            </a:r>
            <a:r>
              <a:rPr lang="en-US" dirty="0" err="1"/>
              <a:t>zdob</a:t>
            </a:r>
            <a:r>
              <a:rPr lang="pl-PL" dirty="0" err="1"/>
              <a:t>ądź</a:t>
            </a:r>
            <a:r>
              <a:rPr lang="pl-PL" dirty="0"/>
              <a:t> plik </a:t>
            </a:r>
            <a:r>
              <a:rPr lang="pl-PL" dirty="0">
                <a:latin typeface="Consolas" panose="020B0609020204030204" pitchFamily="49" charset="0"/>
              </a:rPr>
              <a:t>geckodriver.exe</a:t>
            </a:r>
          </a:p>
          <a:p>
            <a:pPr lvl="2"/>
            <a:r>
              <a:rPr lang="pl-PL" dirty="0">
                <a:hlinkClick r:id="rId2"/>
              </a:rPr>
              <a:t>https://github.com/mozilla/geckodriver/releases</a:t>
            </a:r>
            <a:endParaRPr lang="pl-PL" dirty="0"/>
          </a:p>
          <a:p>
            <a:pPr lvl="2"/>
            <a:r>
              <a:rPr lang="pl-PL" dirty="0" err="1"/>
              <a:t>Rozzipuj</a:t>
            </a:r>
            <a:r>
              <a:rPr lang="pl-PL" dirty="0"/>
              <a:t> i skopiuj *.exe do </a:t>
            </a:r>
            <a:r>
              <a:rPr lang="en-US" dirty="0" err="1"/>
              <a:t>katalogu</a:t>
            </a:r>
            <a:r>
              <a:rPr lang="en-US" dirty="0"/>
              <a:t> Anaconda</a:t>
            </a:r>
            <a:br>
              <a:rPr lang="en-US" dirty="0"/>
            </a:br>
            <a:r>
              <a:rPr lang="en-US" dirty="0"/>
              <a:t>np.  c:\ProgramData\Anaconda3</a:t>
            </a:r>
          </a:p>
          <a:p>
            <a:pPr lvl="1"/>
            <a:endParaRPr lang="en-US" dirty="0"/>
          </a:p>
          <a:p>
            <a:pPr lvl="1"/>
            <a:endParaRPr lang="pl-PL" dirty="0"/>
          </a:p>
          <a:p>
            <a:pPr lvl="1"/>
            <a:endParaRPr lang="en-US" dirty="0"/>
          </a:p>
          <a:p>
            <a:pPr marL="0" indent="0">
              <a:buNone/>
            </a:pPr>
            <a:endParaRPr lang="en-US" dirty="0"/>
          </a:p>
          <a:p>
            <a:pPr marL="0" indent="0">
              <a:buNone/>
            </a:pPr>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82</a:t>
            </a:fld>
            <a:endParaRPr lang="en-GB" dirty="0"/>
          </a:p>
        </p:txBody>
      </p:sp>
      <p:sp>
        <p:nvSpPr>
          <p:cNvPr id="6" name="Prostokąt 5">
            <a:extLst>
              <a:ext uri="{FF2B5EF4-FFF2-40B4-BE49-F238E27FC236}">
                <a16:creationId xmlns:a16="http://schemas.microsoft.com/office/drawing/2014/main" id="{46DAA99C-8D6A-4D2F-9EE1-B1672B45E983}"/>
              </a:ext>
            </a:extLst>
          </p:cNvPr>
          <p:cNvSpPr/>
          <p:nvPr/>
        </p:nvSpPr>
        <p:spPr>
          <a:xfrm>
            <a:off x="1390161" y="6439125"/>
            <a:ext cx="7771679" cy="338554"/>
          </a:xfrm>
          <a:prstGeom prst="rect">
            <a:avLst/>
          </a:prstGeom>
        </p:spPr>
        <p:txBody>
          <a:bodyPr wrap="none">
            <a:spAutoFit/>
          </a:bodyPr>
          <a:lstStyle/>
          <a:p>
            <a:r>
              <a:rPr lang="pl-PL" sz="1600" dirty="0">
                <a:latin typeface="+mj-lt"/>
              </a:rPr>
              <a:t>* opcja </a:t>
            </a:r>
            <a:r>
              <a:rPr lang="pl-PL" sz="1600" dirty="0">
                <a:solidFill>
                  <a:schemeClr val="accent6">
                    <a:lumMod val="75000"/>
                  </a:schemeClr>
                </a:solidFill>
                <a:latin typeface="Consolas" panose="020B0609020204030204" pitchFamily="49" charset="0"/>
              </a:rPr>
              <a:t> --</a:t>
            </a:r>
            <a:r>
              <a:rPr lang="pl-PL" sz="1600" dirty="0" err="1">
                <a:solidFill>
                  <a:schemeClr val="accent6">
                    <a:lumMod val="75000"/>
                  </a:schemeClr>
                </a:solidFill>
                <a:latin typeface="Consolas" panose="020B0609020204030204" pitchFamily="49" charset="0"/>
              </a:rPr>
              <a:t>user</a:t>
            </a:r>
            <a:r>
              <a:rPr lang="pl-PL" sz="1600" dirty="0">
                <a:solidFill>
                  <a:schemeClr val="accent6">
                    <a:lumMod val="75000"/>
                  </a:schemeClr>
                </a:solidFill>
                <a:latin typeface="Consolas" panose="020B0609020204030204" pitchFamily="49" charset="0"/>
              </a:rPr>
              <a:t>  </a:t>
            </a:r>
            <a:r>
              <a:rPr lang="pl-PL" sz="1600" dirty="0"/>
              <a:t>jest potrzebna na komputerze bez uprawnień administracyjnych</a:t>
            </a:r>
            <a:r>
              <a:rPr lang="pl-PL" sz="1600" dirty="0">
                <a:solidFill>
                  <a:schemeClr val="accent6">
                    <a:lumMod val="75000"/>
                  </a:schemeClr>
                </a:solidFill>
                <a:latin typeface="Consolas" panose="020B0609020204030204" pitchFamily="49" charset="0"/>
              </a:rPr>
              <a:t> </a:t>
            </a:r>
            <a:endParaRPr lang="pl-PL" sz="1600" dirty="0"/>
          </a:p>
        </p:txBody>
      </p:sp>
    </p:spTree>
    <p:extLst>
      <p:ext uri="{BB962C8B-B14F-4D97-AF65-F5344CB8AC3E}">
        <p14:creationId xmlns:p14="http://schemas.microsoft.com/office/powerpoint/2010/main" val="3902834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Web </a:t>
            </a:r>
            <a:r>
              <a:rPr lang="pl-PL" dirty="0" err="1"/>
              <a:t>scraping</a:t>
            </a:r>
            <a:r>
              <a:rPr lang="pl-PL" dirty="0"/>
              <a:t> ze scrapy (Python 3)</a:t>
            </a:r>
          </a:p>
        </p:txBody>
      </p:sp>
      <p:sp>
        <p:nvSpPr>
          <p:cNvPr id="3" name="Symbol zastępczy zawartości 2"/>
          <p:cNvSpPr>
            <a:spLocks noGrp="1"/>
          </p:cNvSpPr>
          <p:nvPr>
            <p:ph sz="quarter" idx="1"/>
          </p:nvPr>
        </p:nvSpPr>
        <p:spPr/>
        <p:txBody>
          <a:bodyPr/>
          <a:lstStyle/>
          <a:p>
            <a:r>
              <a:rPr lang="pl-PL" dirty="0"/>
              <a:t>Uwaga na platformie Windows w </a:t>
            </a:r>
            <a:r>
              <a:rPr lang="pl-PL" dirty="0" err="1"/>
              <a:t>Pythonie</a:t>
            </a:r>
            <a:r>
              <a:rPr lang="pl-PL" dirty="0"/>
              <a:t> 3 czasami może </a:t>
            </a:r>
            <a:r>
              <a:rPr lang="pl-PL" dirty="0" err="1"/>
              <a:t>sie</a:t>
            </a:r>
            <a:r>
              <a:rPr lang="pl-PL" dirty="0"/>
              <a:t> okazać że przed instalacją scrapy trzeba pobrać i zainstalować „</a:t>
            </a:r>
            <a:r>
              <a:rPr lang="en-US" dirty="0"/>
              <a:t>Visual C++ 2015 Build Tools</a:t>
            </a:r>
            <a:r>
              <a:rPr lang="pl-PL" dirty="0"/>
              <a:t>”</a:t>
            </a:r>
          </a:p>
          <a:p>
            <a:r>
              <a:rPr lang="pl-PL" dirty="0">
                <a:hlinkClick r:id="rId2"/>
              </a:rPr>
              <a:t>https://visualstudio.microsoft.com/vs/older-downloads/</a:t>
            </a:r>
            <a:endParaRPr lang="pl-PL" dirty="0"/>
          </a:p>
          <a:p>
            <a:endParaRPr lang="pl-PL" dirty="0"/>
          </a:p>
          <a:p>
            <a:pPr marL="0" indent="0">
              <a:buNone/>
            </a:pPr>
            <a:endParaRPr lang="pl-PL" dirty="0"/>
          </a:p>
          <a:p>
            <a:r>
              <a:rPr lang="pl-PL" dirty="0">
                <a:latin typeface="Consolas" panose="020B0609020204030204" pitchFamily="49" charset="0"/>
              </a:rPr>
              <a:t>pip </a:t>
            </a:r>
            <a:r>
              <a:rPr lang="pl-PL" dirty="0" err="1">
                <a:latin typeface="Consolas" panose="020B0609020204030204" pitchFamily="49" charset="0"/>
              </a:rPr>
              <a:t>install</a:t>
            </a:r>
            <a:r>
              <a:rPr lang="en-US" dirty="0">
                <a:latin typeface="Consolas" panose="020B0609020204030204" pitchFamily="49" charset="0"/>
              </a:rPr>
              <a:t> --user</a:t>
            </a:r>
            <a:r>
              <a:rPr lang="pl-PL" dirty="0">
                <a:latin typeface="Consolas" panose="020B0609020204030204" pitchFamily="49" charset="0"/>
              </a:rPr>
              <a:t> scrapy</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83</a:t>
            </a:fld>
            <a:endParaRPr lang="en-GB" dirty="0"/>
          </a:p>
        </p:txBody>
      </p:sp>
    </p:spTree>
    <p:extLst>
      <p:ext uri="{BB962C8B-B14F-4D97-AF65-F5344CB8AC3E}">
        <p14:creationId xmlns:p14="http://schemas.microsoft.com/office/powerpoint/2010/main" val="29896755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2BCE8-588A-443E-9211-BD40A34B0F0E}"/>
              </a:ext>
            </a:extLst>
          </p:cNvPr>
          <p:cNvSpPr>
            <a:spLocks noGrp="1"/>
          </p:cNvSpPr>
          <p:nvPr>
            <p:ph type="title"/>
          </p:nvPr>
        </p:nvSpPr>
        <p:spPr/>
        <p:txBody>
          <a:bodyPr/>
          <a:lstStyle/>
          <a:p>
            <a:r>
              <a:rPr lang="en-US" dirty="0" err="1"/>
              <a:t>Eksploracja</a:t>
            </a:r>
            <a:r>
              <a:rPr lang="en-US" dirty="0"/>
              <a:t> </a:t>
            </a:r>
            <a:r>
              <a:rPr lang="en-US" dirty="0" err="1"/>
              <a:t>strony</a:t>
            </a:r>
            <a:endParaRPr lang="pl-PL" dirty="0"/>
          </a:p>
        </p:txBody>
      </p:sp>
      <p:sp>
        <p:nvSpPr>
          <p:cNvPr id="3" name="Symbol zastępczy zawartości 2">
            <a:extLst>
              <a:ext uri="{FF2B5EF4-FFF2-40B4-BE49-F238E27FC236}">
                <a16:creationId xmlns:a16="http://schemas.microsoft.com/office/drawing/2014/main" id="{C21069B1-EDF2-4303-9F9F-CCD569FC770C}"/>
              </a:ext>
            </a:extLst>
          </p:cNvPr>
          <p:cNvSpPr>
            <a:spLocks noGrp="1"/>
          </p:cNvSpPr>
          <p:nvPr>
            <p:ph sz="quarter" idx="1"/>
          </p:nvPr>
        </p:nvSpPr>
        <p:spPr/>
        <p:txBody>
          <a:bodyPr/>
          <a:lstStyle/>
          <a:p>
            <a:r>
              <a:rPr lang="en-US" dirty="0" err="1"/>
              <a:t>scrapy</a:t>
            </a:r>
            <a:r>
              <a:rPr lang="pl-PL" dirty="0"/>
              <a:t> </a:t>
            </a:r>
            <a:r>
              <a:rPr lang="pl-PL" dirty="0" err="1"/>
              <a:t>shell</a:t>
            </a:r>
            <a:r>
              <a:rPr lang="en-US" dirty="0"/>
              <a:t> </a:t>
            </a:r>
            <a:r>
              <a:rPr lang="pl-PL" dirty="0"/>
              <a:t>https://github.com/python</a:t>
            </a:r>
            <a:endParaRPr lang="en-US" dirty="0"/>
          </a:p>
          <a:p>
            <a:endParaRPr lang="en-US" dirty="0"/>
          </a:p>
          <a:p>
            <a:r>
              <a:rPr lang="en-US" dirty="0"/>
              <a:t>Np. </a:t>
            </a:r>
            <a:r>
              <a:rPr lang="en-US" dirty="0" err="1"/>
              <a:t>dla</a:t>
            </a:r>
            <a:r>
              <a:rPr lang="en-US" dirty="0"/>
              <a:t> Windows (Komenda w </a:t>
            </a:r>
            <a:r>
              <a:rPr lang="en-US" dirty="0" err="1"/>
              <a:t>jednej</a:t>
            </a:r>
            <a:r>
              <a:rPr lang="en-US" dirty="0"/>
              <a:t> </a:t>
            </a:r>
            <a:r>
              <a:rPr lang="en-US" dirty="0" err="1"/>
              <a:t>linii</a:t>
            </a:r>
            <a:r>
              <a:rPr lang="en-US" dirty="0"/>
              <a:t>):</a:t>
            </a:r>
            <a:br>
              <a:rPr lang="en-US" dirty="0"/>
            </a:br>
            <a:r>
              <a:rPr lang="en-US" dirty="0"/>
              <a:t>c:\Anaconda3\Scripts\scrapy.exe</a:t>
            </a:r>
            <a:r>
              <a:rPr lang="pl-PL" dirty="0"/>
              <a:t> </a:t>
            </a:r>
            <a:r>
              <a:rPr lang="pl-PL" dirty="0" err="1"/>
              <a:t>shell</a:t>
            </a:r>
            <a:r>
              <a:rPr lang="en-US" dirty="0"/>
              <a:t> </a:t>
            </a:r>
            <a:r>
              <a:rPr lang="pl-PL" dirty="0">
                <a:hlinkClick r:id="rId2"/>
              </a:rPr>
              <a:t>https://github.com/python</a:t>
            </a:r>
            <a:endParaRPr lang="pl-PL" dirty="0"/>
          </a:p>
          <a:p>
            <a:endParaRPr lang="pl-PL" dirty="0"/>
          </a:p>
          <a:p>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7579F6C4-E1F0-4BE9-97BC-A46A619E1B5D}"/>
              </a:ext>
            </a:extLst>
          </p:cNvPr>
          <p:cNvSpPr>
            <a:spLocks noGrp="1"/>
          </p:cNvSpPr>
          <p:nvPr>
            <p:ph type="sldNum" sz="quarter" idx="10"/>
          </p:nvPr>
        </p:nvSpPr>
        <p:spPr/>
        <p:txBody>
          <a:bodyPr/>
          <a:lstStyle/>
          <a:p>
            <a:fld id="{DCB6F979-1682-4FAD-969F-D0E2E534A1AB}" type="slidenum">
              <a:rPr lang="en-GB" smtClean="0"/>
              <a:pPr/>
              <a:t>84</a:t>
            </a:fld>
            <a:endParaRPr lang="en-GB" dirty="0"/>
          </a:p>
        </p:txBody>
      </p:sp>
      <p:sp>
        <p:nvSpPr>
          <p:cNvPr id="5" name="Prostokąt 4">
            <a:extLst>
              <a:ext uri="{FF2B5EF4-FFF2-40B4-BE49-F238E27FC236}">
                <a16:creationId xmlns:a16="http://schemas.microsoft.com/office/drawing/2014/main" id="{FCCBC172-06A8-4D74-881D-6901D1AA516F}"/>
              </a:ext>
            </a:extLst>
          </p:cNvPr>
          <p:cNvSpPr/>
          <p:nvPr/>
        </p:nvSpPr>
        <p:spPr>
          <a:xfrm>
            <a:off x="1202327" y="4689140"/>
            <a:ext cx="6739345" cy="584775"/>
          </a:xfrm>
          <a:prstGeom prst="rect">
            <a:avLst/>
          </a:prstGeom>
        </p:spPr>
        <p:txBody>
          <a:bodyPr wrap="none">
            <a:spAutoFit/>
          </a:bodyPr>
          <a:lstStyle/>
          <a:p>
            <a:r>
              <a:rPr lang="pl-PL" sz="3200" dirty="0">
                <a:latin typeface="Consolas" panose="020B0609020204030204" pitchFamily="49" charset="0"/>
              </a:rPr>
              <a:t>pip.exe </a:t>
            </a:r>
            <a:r>
              <a:rPr lang="pl-PL" sz="3200" dirty="0" err="1">
                <a:latin typeface="Consolas" panose="020B0609020204030204" pitchFamily="49" charset="0"/>
              </a:rPr>
              <a:t>install</a:t>
            </a:r>
            <a:r>
              <a:rPr lang="en-US" sz="3200" dirty="0">
                <a:latin typeface="Consolas" panose="020B0609020204030204" pitchFamily="49" charset="0"/>
              </a:rPr>
              <a:t> --user</a:t>
            </a:r>
            <a:r>
              <a:rPr lang="pl-PL" sz="3200" dirty="0">
                <a:latin typeface="Consolas" panose="020B0609020204030204" pitchFamily="49" charset="0"/>
              </a:rPr>
              <a:t> scrapy</a:t>
            </a:r>
          </a:p>
        </p:txBody>
      </p:sp>
    </p:spTree>
    <p:extLst>
      <p:ext uri="{BB962C8B-B14F-4D97-AF65-F5344CB8AC3E}">
        <p14:creationId xmlns:p14="http://schemas.microsoft.com/office/powerpoint/2010/main" val="42557708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0E5F9F-D647-4943-B46F-C412298E2509}"/>
              </a:ext>
            </a:extLst>
          </p:cNvPr>
          <p:cNvSpPr>
            <a:spLocks noGrp="1"/>
          </p:cNvSpPr>
          <p:nvPr>
            <p:ph type="title"/>
          </p:nvPr>
        </p:nvSpPr>
        <p:spPr/>
        <p:txBody>
          <a:bodyPr/>
          <a:lstStyle/>
          <a:p>
            <a:r>
              <a:rPr lang="pl-PL" dirty="0" err="1"/>
              <a:t>Scrapy</a:t>
            </a:r>
            <a:r>
              <a:rPr lang="pl-PL" dirty="0"/>
              <a:t> </a:t>
            </a:r>
            <a:r>
              <a:rPr lang="pl-PL" dirty="0" err="1"/>
              <a:t>shell</a:t>
            </a:r>
            <a:endParaRPr lang="pl-PL" dirty="0"/>
          </a:p>
        </p:txBody>
      </p:sp>
      <p:sp>
        <p:nvSpPr>
          <p:cNvPr id="3" name="Symbol zastępczy zawartości 2">
            <a:extLst>
              <a:ext uri="{FF2B5EF4-FFF2-40B4-BE49-F238E27FC236}">
                <a16:creationId xmlns:a16="http://schemas.microsoft.com/office/drawing/2014/main" id="{54D35B93-3671-4E84-9403-7784754A81D8}"/>
              </a:ext>
            </a:extLst>
          </p:cNvPr>
          <p:cNvSpPr>
            <a:spLocks noGrp="1"/>
          </p:cNvSpPr>
          <p:nvPr>
            <p:ph sz="quarter" idx="1"/>
          </p:nvPr>
        </p:nvSpPr>
        <p:spPr>
          <a:xfrm>
            <a:off x="287524" y="1447800"/>
            <a:ext cx="8399276" cy="5329572"/>
          </a:xfrm>
        </p:spPr>
        <p:txBody>
          <a:bodyPr>
            <a:normAutofit fontScale="62500" lnSpcReduction="20000"/>
          </a:bodyPr>
          <a:lstStyle/>
          <a:p>
            <a:pPr marL="0" indent="0">
              <a:buNone/>
            </a:pPr>
            <a:r>
              <a:rPr lang="pl-PL" dirty="0">
                <a:latin typeface="Consolas" panose="020B0609020204030204" pitchFamily="49" charset="0"/>
              </a:rPr>
              <a:t>2019-04-16 01:26:47 [</a:t>
            </a:r>
            <a:r>
              <a:rPr lang="pl-PL" dirty="0" err="1">
                <a:latin typeface="Consolas" panose="020B0609020204030204" pitchFamily="49" charset="0"/>
              </a:rPr>
              <a:t>scrapy.core.engine</a:t>
            </a:r>
            <a:r>
              <a:rPr lang="pl-PL" dirty="0">
                <a:latin typeface="Consolas" panose="020B0609020204030204" pitchFamily="49" charset="0"/>
              </a:rPr>
              <a:t>] DEBUG: </a:t>
            </a:r>
            <a:r>
              <a:rPr lang="pl-PL" dirty="0" err="1">
                <a:latin typeface="Consolas" panose="020B0609020204030204" pitchFamily="49" charset="0"/>
              </a:rPr>
              <a:t>Crawled</a:t>
            </a:r>
            <a:r>
              <a:rPr lang="pl-PL" dirty="0">
                <a:latin typeface="Consolas" panose="020B0609020204030204" pitchFamily="49" charset="0"/>
              </a:rPr>
              <a:t> (200) &lt;GET https://github.com/python&gt; (</a:t>
            </a:r>
            <a:r>
              <a:rPr lang="pl-PL" dirty="0" err="1">
                <a:latin typeface="Consolas" panose="020B0609020204030204" pitchFamily="49" charset="0"/>
              </a:rPr>
              <a:t>referer</a:t>
            </a:r>
            <a:r>
              <a:rPr lang="pl-PL" dirty="0">
                <a:latin typeface="Consolas" panose="020B0609020204030204" pitchFamily="49" charset="0"/>
              </a:rPr>
              <a:t>: </a:t>
            </a:r>
            <a:r>
              <a:rPr lang="pl-PL" dirty="0" err="1">
                <a:latin typeface="Consolas" panose="020B0609020204030204" pitchFamily="49" charset="0"/>
              </a:rPr>
              <a:t>None</a:t>
            </a:r>
            <a:r>
              <a:rPr lang="pl-PL" dirty="0">
                <a:latin typeface="Consolas" panose="020B0609020204030204" pitchFamily="49" charset="0"/>
              </a:rPr>
              <a:t>)</a:t>
            </a:r>
          </a:p>
          <a:p>
            <a:pPr marL="0" indent="0">
              <a:buNone/>
            </a:pPr>
            <a:r>
              <a:rPr lang="pl-PL" dirty="0">
                <a:latin typeface="Consolas" panose="020B0609020204030204" pitchFamily="49" charset="0"/>
              </a:rPr>
              <a:t>[s] </a:t>
            </a:r>
            <a:r>
              <a:rPr lang="pl-PL" dirty="0" err="1">
                <a:latin typeface="Consolas" panose="020B0609020204030204" pitchFamily="49" charset="0"/>
              </a:rPr>
              <a:t>Available</a:t>
            </a:r>
            <a:r>
              <a:rPr lang="pl-PL" dirty="0">
                <a:latin typeface="Consolas" panose="020B0609020204030204" pitchFamily="49" charset="0"/>
              </a:rPr>
              <a:t> </a:t>
            </a:r>
            <a:r>
              <a:rPr lang="pl-PL" dirty="0" err="1">
                <a:latin typeface="Consolas" panose="020B0609020204030204" pitchFamily="49" charset="0"/>
              </a:rPr>
              <a:t>Scrapy</a:t>
            </a:r>
            <a:r>
              <a:rPr lang="pl-PL" dirty="0">
                <a:latin typeface="Consolas" panose="020B0609020204030204" pitchFamily="49" charset="0"/>
              </a:rPr>
              <a:t> </a:t>
            </a:r>
            <a:r>
              <a:rPr lang="pl-PL" dirty="0" err="1">
                <a:latin typeface="Consolas" panose="020B0609020204030204" pitchFamily="49" charset="0"/>
              </a:rPr>
              <a:t>objects</a:t>
            </a:r>
            <a:r>
              <a:rPr lang="pl-PL" dirty="0">
                <a:latin typeface="Consolas" panose="020B0609020204030204" pitchFamily="49" charset="0"/>
              </a:rPr>
              <a:t>:</a:t>
            </a:r>
          </a:p>
          <a:p>
            <a:pPr marL="0" indent="0">
              <a:buNone/>
            </a:pPr>
            <a:r>
              <a:rPr lang="pl-PL" dirty="0">
                <a:latin typeface="Consolas" panose="020B0609020204030204" pitchFamily="49" charset="0"/>
              </a:rPr>
              <a:t>[s]   </a:t>
            </a:r>
            <a:r>
              <a:rPr lang="pl-PL" dirty="0" err="1">
                <a:latin typeface="Consolas" panose="020B0609020204030204" pitchFamily="49" charset="0"/>
              </a:rPr>
              <a:t>scrapy</a:t>
            </a:r>
            <a:r>
              <a:rPr lang="pl-PL" dirty="0">
                <a:latin typeface="Consolas" panose="020B0609020204030204" pitchFamily="49" charset="0"/>
              </a:rPr>
              <a:t>     </a:t>
            </a:r>
            <a:r>
              <a:rPr lang="pl-PL" dirty="0" err="1">
                <a:latin typeface="Consolas" panose="020B0609020204030204" pitchFamily="49" charset="0"/>
              </a:rPr>
              <a:t>scrapy</a:t>
            </a:r>
            <a:r>
              <a:rPr lang="pl-PL" dirty="0">
                <a:latin typeface="Consolas" panose="020B0609020204030204" pitchFamily="49" charset="0"/>
              </a:rPr>
              <a:t> module (</a:t>
            </a:r>
            <a:r>
              <a:rPr lang="pl-PL" dirty="0" err="1">
                <a:latin typeface="Consolas" panose="020B0609020204030204" pitchFamily="49" charset="0"/>
              </a:rPr>
              <a:t>contains</a:t>
            </a:r>
            <a:r>
              <a:rPr lang="pl-PL" dirty="0">
                <a:latin typeface="Consolas" panose="020B0609020204030204" pitchFamily="49" charset="0"/>
              </a:rPr>
              <a:t> </a:t>
            </a:r>
            <a:r>
              <a:rPr lang="pl-PL" dirty="0" err="1">
                <a:latin typeface="Consolas" panose="020B0609020204030204" pitchFamily="49" charset="0"/>
              </a:rPr>
              <a:t>scrapy.Request</a:t>
            </a:r>
            <a:r>
              <a:rPr lang="pl-PL" dirty="0">
                <a:latin typeface="Consolas" panose="020B0609020204030204" pitchFamily="49" charset="0"/>
              </a:rPr>
              <a:t>, </a:t>
            </a:r>
            <a:r>
              <a:rPr lang="pl-PL" dirty="0" err="1">
                <a:latin typeface="Consolas" panose="020B0609020204030204" pitchFamily="49" charset="0"/>
              </a:rPr>
              <a:t>scrapy.Selector</a:t>
            </a:r>
            <a:r>
              <a:rPr lang="pl-PL" dirty="0">
                <a:latin typeface="Consolas" panose="020B0609020204030204" pitchFamily="49" charset="0"/>
              </a:rPr>
              <a:t>, </a:t>
            </a:r>
            <a:r>
              <a:rPr lang="pl-PL" dirty="0" err="1">
                <a:latin typeface="Consolas" panose="020B0609020204030204" pitchFamily="49" charset="0"/>
              </a:rPr>
              <a:t>etc</a:t>
            </a:r>
            <a:r>
              <a:rPr lang="pl-PL" dirty="0">
                <a:latin typeface="Consolas" panose="020B0609020204030204" pitchFamily="49" charset="0"/>
              </a:rPr>
              <a:t>)</a:t>
            </a:r>
          </a:p>
          <a:p>
            <a:pPr marL="0" indent="0">
              <a:buNone/>
            </a:pPr>
            <a:r>
              <a:rPr lang="pl-PL" dirty="0">
                <a:latin typeface="Consolas" panose="020B0609020204030204" pitchFamily="49" charset="0"/>
              </a:rPr>
              <a:t>[s]   </a:t>
            </a:r>
            <a:r>
              <a:rPr lang="pl-PL" dirty="0" err="1">
                <a:latin typeface="Consolas" panose="020B0609020204030204" pitchFamily="49" charset="0"/>
              </a:rPr>
              <a:t>crawler</a:t>
            </a:r>
            <a:r>
              <a:rPr lang="pl-PL" dirty="0">
                <a:latin typeface="Consolas" panose="020B0609020204030204" pitchFamily="49" charset="0"/>
              </a:rPr>
              <a:t>    &lt;</a:t>
            </a:r>
            <a:r>
              <a:rPr lang="pl-PL" dirty="0" err="1">
                <a:latin typeface="Consolas" panose="020B0609020204030204" pitchFamily="49" charset="0"/>
              </a:rPr>
              <a:t>scrapy.crawler.Crawler</a:t>
            </a:r>
            <a:r>
              <a:rPr lang="pl-PL" dirty="0">
                <a:latin typeface="Consolas" panose="020B0609020204030204" pitchFamily="49" charset="0"/>
              </a:rPr>
              <a:t> </a:t>
            </a:r>
            <a:r>
              <a:rPr lang="pl-PL" dirty="0" err="1">
                <a:latin typeface="Consolas" panose="020B0609020204030204" pitchFamily="49" charset="0"/>
              </a:rPr>
              <a:t>object</a:t>
            </a:r>
            <a:r>
              <a:rPr lang="pl-PL" dirty="0">
                <a:latin typeface="Consolas" panose="020B0609020204030204" pitchFamily="49" charset="0"/>
              </a:rPr>
              <a:t> </a:t>
            </a:r>
            <a:r>
              <a:rPr lang="pl-PL" dirty="0" err="1">
                <a:latin typeface="Consolas" panose="020B0609020204030204" pitchFamily="49" charset="0"/>
              </a:rPr>
              <a:t>at</a:t>
            </a:r>
            <a:r>
              <a:rPr lang="pl-PL" dirty="0">
                <a:latin typeface="Consolas" panose="020B0609020204030204" pitchFamily="49" charset="0"/>
              </a:rPr>
              <a:t> 0x000002AB4A0C9908&gt;</a:t>
            </a:r>
          </a:p>
          <a:p>
            <a:pPr marL="0" indent="0">
              <a:buNone/>
            </a:pPr>
            <a:r>
              <a:rPr lang="pl-PL" dirty="0">
                <a:latin typeface="Consolas" panose="020B0609020204030204" pitchFamily="49" charset="0"/>
              </a:rPr>
              <a:t>[s]   </a:t>
            </a:r>
            <a:r>
              <a:rPr lang="pl-PL" dirty="0" err="1">
                <a:latin typeface="Consolas" panose="020B0609020204030204" pitchFamily="49" charset="0"/>
              </a:rPr>
              <a:t>item</a:t>
            </a:r>
            <a:r>
              <a:rPr lang="pl-PL" dirty="0">
                <a:latin typeface="Consolas" panose="020B0609020204030204" pitchFamily="49" charset="0"/>
              </a:rPr>
              <a:t>       {}</a:t>
            </a:r>
          </a:p>
          <a:p>
            <a:pPr marL="0" indent="0">
              <a:buNone/>
            </a:pPr>
            <a:r>
              <a:rPr lang="pl-PL" dirty="0">
                <a:latin typeface="Consolas" panose="020B0609020204030204" pitchFamily="49" charset="0"/>
              </a:rPr>
              <a:t>[s]   </a:t>
            </a:r>
            <a:r>
              <a:rPr lang="pl-PL" dirty="0" err="1">
                <a:latin typeface="Consolas" panose="020B0609020204030204" pitchFamily="49" charset="0"/>
              </a:rPr>
              <a:t>request</a:t>
            </a:r>
            <a:r>
              <a:rPr lang="pl-PL" dirty="0">
                <a:latin typeface="Consolas" panose="020B0609020204030204" pitchFamily="49" charset="0"/>
              </a:rPr>
              <a:t>    &lt;GET https://github.com/python&gt;</a:t>
            </a:r>
          </a:p>
          <a:p>
            <a:pPr marL="0" indent="0">
              <a:buNone/>
            </a:pPr>
            <a:r>
              <a:rPr lang="pl-PL" dirty="0">
                <a:latin typeface="Consolas" panose="020B0609020204030204" pitchFamily="49" charset="0"/>
              </a:rPr>
              <a:t>[s]   </a:t>
            </a:r>
            <a:r>
              <a:rPr lang="pl-PL" dirty="0" err="1">
                <a:latin typeface="Consolas" panose="020B0609020204030204" pitchFamily="49" charset="0"/>
              </a:rPr>
              <a:t>response</a:t>
            </a:r>
            <a:r>
              <a:rPr lang="pl-PL" dirty="0">
                <a:latin typeface="Consolas" panose="020B0609020204030204" pitchFamily="49" charset="0"/>
              </a:rPr>
              <a:t>   &lt;200 https://github.com/python&gt;</a:t>
            </a:r>
          </a:p>
          <a:p>
            <a:pPr marL="0" indent="0">
              <a:buNone/>
            </a:pPr>
            <a:r>
              <a:rPr lang="pl-PL" dirty="0">
                <a:latin typeface="Consolas" panose="020B0609020204030204" pitchFamily="49" charset="0"/>
              </a:rPr>
              <a:t>[s]   </a:t>
            </a:r>
            <a:r>
              <a:rPr lang="pl-PL" dirty="0" err="1">
                <a:latin typeface="Consolas" panose="020B0609020204030204" pitchFamily="49" charset="0"/>
              </a:rPr>
              <a:t>settings</a:t>
            </a:r>
            <a:r>
              <a:rPr lang="pl-PL" dirty="0">
                <a:latin typeface="Consolas" panose="020B0609020204030204" pitchFamily="49" charset="0"/>
              </a:rPr>
              <a:t>   &lt;</a:t>
            </a:r>
            <a:r>
              <a:rPr lang="pl-PL" dirty="0" err="1">
                <a:latin typeface="Consolas" panose="020B0609020204030204" pitchFamily="49" charset="0"/>
              </a:rPr>
              <a:t>scrapy.settings.Settings</a:t>
            </a:r>
            <a:r>
              <a:rPr lang="pl-PL" dirty="0">
                <a:latin typeface="Consolas" panose="020B0609020204030204" pitchFamily="49" charset="0"/>
              </a:rPr>
              <a:t> </a:t>
            </a:r>
            <a:r>
              <a:rPr lang="pl-PL" dirty="0" err="1">
                <a:latin typeface="Consolas" panose="020B0609020204030204" pitchFamily="49" charset="0"/>
              </a:rPr>
              <a:t>object</a:t>
            </a:r>
            <a:r>
              <a:rPr lang="pl-PL" dirty="0">
                <a:latin typeface="Consolas" panose="020B0609020204030204" pitchFamily="49" charset="0"/>
              </a:rPr>
              <a:t> </a:t>
            </a:r>
            <a:r>
              <a:rPr lang="pl-PL" dirty="0" err="1">
                <a:latin typeface="Consolas" panose="020B0609020204030204" pitchFamily="49" charset="0"/>
              </a:rPr>
              <a:t>at</a:t>
            </a:r>
            <a:r>
              <a:rPr lang="pl-PL" dirty="0">
                <a:latin typeface="Consolas" panose="020B0609020204030204" pitchFamily="49" charset="0"/>
              </a:rPr>
              <a:t> 0x000002AB4A0C9A58&gt;</a:t>
            </a:r>
          </a:p>
          <a:p>
            <a:pPr marL="0" indent="0">
              <a:buNone/>
            </a:pPr>
            <a:r>
              <a:rPr lang="pl-PL" dirty="0">
                <a:latin typeface="Consolas" panose="020B0609020204030204" pitchFamily="49" charset="0"/>
              </a:rPr>
              <a:t>[s]   </a:t>
            </a:r>
            <a:r>
              <a:rPr lang="pl-PL" dirty="0" err="1">
                <a:latin typeface="Consolas" panose="020B0609020204030204" pitchFamily="49" charset="0"/>
              </a:rPr>
              <a:t>spider</a:t>
            </a:r>
            <a:r>
              <a:rPr lang="pl-PL" dirty="0">
                <a:latin typeface="Consolas" panose="020B0609020204030204" pitchFamily="49" charset="0"/>
              </a:rPr>
              <a:t>     &lt;</a:t>
            </a:r>
            <a:r>
              <a:rPr lang="pl-PL" dirty="0" err="1">
                <a:latin typeface="Consolas" panose="020B0609020204030204" pitchFamily="49" charset="0"/>
              </a:rPr>
              <a:t>DefaultSpider</a:t>
            </a:r>
            <a:r>
              <a:rPr lang="pl-PL" dirty="0">
                <a:latin typeface="Consolas" panose="020B0609020204030204" pitchFamily="49" charset="0"/>
              </a:rPr>
              <a:t> '</a:t>
            </a:r>
            <a:r>
              <a:rPr lang="pl-PL" dirty="0" err="1">
                <a:latin typeface="Consolas" panose="020B0609020204030204" pitchFamily="49" charset="0"/>
              </a:rPr>
              <a:t>default</a:t>
            </a:r>
            <a:r>
              <a:rPr lang="pl-PL" dirty="0">
                <a:latin typeface="Consolas" panose="020B0609020204030204" pitchFamily="49" charset="0"/>
              </a:rPr>
              <a:t>' </a:t>
            </a:r>
            <a:r>
              <a:rPr lang="pl-PL" dirty="0" err="1">
                <a:latin typeface="Consolas" panose="020B0609020204030204" pitchFamily="49" charset="0"/>
              </a:rPr>
              <a:t>at</a:t>
            </a:r>
            <a:r>
              <a:rPr lang="pl-PL" dirty="0">
                <a:latin typeface="Consolas" panose="020B0609020204030204" pitchFamily="49" charset="0"/>
              </a:rPr>
              <a:t> 0x2ab4a326978&gt;</a:t>
            </a:r>
          </a:p>
          <a:p>
            <a:pPr marL="0" indent="0">
              <a:buNone/>
            </a:pPr>
            <a:r>
              <a:rPr lang="pl-PL" dirty="0">
                <a:latin typeface="Consolas" panose="020B0609020204030204" pitchFamily="49" charset="0"/>
              </a:rPr>
              <a:t>[s] </a:t>
            </a:r>
            <a:r>
              <a:rPr lang="pl-PL" dirty="0" err="1">
                <a:latin typeface="Consolas" panose="020B0609020204030204" pitchFamily="49" charset="0"/>
              </a:rPr>
              <a:t>Useful</a:t>
            </a:r>
            <a:r>
              <a:rPr lang="pl-PL" dirty="0">
                <a:latin typeface="Consolas" panose="020B0609020204030204" pitchFamily="49" charset="0"/>
              </a:rPr>
              <a:t> </a:t>
            </a:r>
            <a:r>
              <a:rPr lang="pl-PL" dirty="0" err="1">
                <a:latin typeface="Consolas" panose="020B0609020204030204" pitchFamily="49" charset="0"/>
              </a:rPr>
              <a:t>shortcuts</a:t>
            </a:r>
            <a:r>
              <a:rPr lang="pl-PL" dirty="0">
                <a:latin typeface="Consolas" panose="020B0609020204030204" pitchFamily="49" charset="0"/>
              </a:rPr>
              <a:t>:</a:t>
            </a:r>
          </a:p>
          <a:p>
            <a:pPr marL="0" indent="0">
              <a:buNone/>
            </a:pPr>
            <a:r>
              <a:rPr lang="pl-PL" dirty="0">
                <a:latin typeface="Consolas" panose="020B0609020204030204" pitchFamily="49" charset="0"/>
              </a:rPr>
              <a:t>[s]   </a:t>
            </a:r>
            <a:r>
              <a:rPr lang="pl-PL" dirty="0" err="1">
                <a:latin typeface="Consolas" panose="020B0609020204030204" pitchFamily="49" charset="0"/>
              </a:rPr>
              <a:t>fetch</a:t>
            </a:r>
            <a:r>
              <a:rPr lang="pl-PL" dirty="0">
                <a:latin typeface="Consolas" panose="020B0609020204030204" pitchFamily="49" charset="0"/>
              </a:rPr>
              <a:t>(</a:t>
            </a:r>
            <a:r>
              <a:rPr lang="pl-PL" dirty="0" err="1">
                <a:latin typeface="Consolas" panose="020B0609020204030204" pitchFamily="49" charset="0"/>
              </a:rPr>
              <a:t>url</a:t>
            </a:r>
            <a:r>
              <a:rPr lang="pl-PL" dirty="0">
                <a:latin typeface="Consolas" panose="020B0609020204030204" pitchFamily="49" charset="0"/>
              </a:rPr>
              <a:t>[, </a:t>
            </a:r>
            <a:r>
              <a:rPr lang="pl-PL" dirty="0" err="1">
                <a:latin typeface="Consolas" panose="020B0609020204030204" pitchFamily="49" charset="0"/>
              </a:rPr>
              <a:t>redirect</a:t>
            </a:r>
            <a:r>
              <a:rPr lang="pl-PL" dirty="0">
                <a:latin typeface="Consolas" panose="020B0609020204030204" pitchFamily="49" charset="0"/>
              </a:rPr>
              <a:t>=True]) </a:t>
            </a:r>
            <a:r>
              <a:rPr lang="pl-PL" dirty="0" err="1">
                <a:latin typeface="Consolas" panose="020B0609020204030204" pitchFamily="49" charset="0"/>
              </a:rPr>
              <a:t>Fetch</a:t>
            </a:r>
            <a:r>
              <a:rPr lang="pl-PL" dirty="0">
                <a:latin typeface="Consolas" panose="020B0609020204030204" pitchFamily="49" charset="0"/>
              </a:rPr>
              <a:t> URL and update </a:t>
            </a:r>
            <a:r>
              <a:rPr lang="pl-PL" dirty="0" err="1">
                <a:latin typeface="Consolas" panose="020B0609020204030204" pitchFamily="49" charset="0"/>
              </a:rPr>
              <a:t>local</a:t>
            </a:r>
            <a:r>
              <a:rPr lang="pl-PL" dirty="0">
                <a:latin typeface="Consolas" panose="020B0609020204030204" pitchFamily="49" charset="0"/>
              </a:rPr>
              <a:t> </a:t>
            </a:r>
            <a:r>
              <a:rPr lang="pl-PL" dirty="0" err="1">
                <a:latin typeface="Consolas" panose="020B0609020204030204" pitchFamily="49" charset="0"/>
              </a:rPr>
              <a:t>objects</a:t>
            </a:r>
            <a:r>
              <a:rPr lang="pl-PL" dirty="0">
                <a:latin typeface="Consolas" panose="020B0609020204030204" pitchFamily="49" charset="0"/>
              </a:rPr>
              <a:t> (by </a:t>
            </a:r>
            <a:r>
              <a:rPr lang="pl-PL" dirty="0" err="1">
                <a:latin typeface="Consolas" panose="020B0609020204030204" pitchFamily="49" charset="0"/>
              </a:rPr>
              <a:t>default</a:t>
            </a:r>
            <a:r>
              <a:rPr lang="pl-PL" dirty="0">
                <a:latin typeface="Consolas" panose="020B0609020204030204" pitchFamily="49" charset="0"/>
              </a:rPr>
              <a:t>, </a:t>
            </a:r>
            <a:r>
              <a:rPr lang="pl-PL" dirty="0" err="1">
                <a:latin typeface="Consolas" panose="020B0609020204030204" pitchFamily="49" charset="0"/>
              </a:rPr>
              <a:t>redirects</a:t>
            </a:r>
            <a:r>
              <a:rPr lang="pl-PL" dirty="0">
                <a:latin typeface="Consolas" panose="020B0609020204030204" pitchFamily="49" charset="0"/>
              </a:rPr>
              <a:t> </a:t>
            </a:r>
            <a:r>
              <a:rPr lang="pl-PL" dirty="0" err="1">
                <a:latin typeface="Consolas" panose="020B0609020204030204" pitchFamily="49" charset="0"/>
              </a:rPr>
              <a:t>are</a:t>
            </a:r>
            <a:r>
              <a:rPr lang="pl-PL" dirty="0">
                <a:latin typeface="Consolas" panose="020B0609020204030204" pitchFamily="49" charset="0"/>
              </a:rPr>
              <a:t> </a:t>
            </a:r>
            <a:r>
              <a:rPr lang="pl-PL" dirty="0" err="1">
                <a:latin typeface="Consolas" panose="020B0609020204030204" pitchFamily="49" charset="0"/>
              </a:rPr>
              <a:t>followed</a:t>
            </a:r>
            <a:r>
              <a:rPr lang="pl-PL" dirty="0">
                <a:latin typeface="Consolas" panose="020B0609020204030204" pitchFamily="49" charset="0"/>
              </a:rPr>
              <a:t>)</a:t>
            </a:r>
          </a:p>
          <a:p>
            <a:pPr marL="0" indent="0">
              <a:buNone/>
            </a:pPr>
            <a:r>
              <a:rPr lang="pl-PL" dirty="0">
                <a:latin typeface="Consolas" panose="020B0609020204030204" pitchFamily="49" charset="0"/>
              </a:rPr>
              <a:t>[s]   </a:t>
            </a:r>
            <a:r>
              <a:rPr lang="pl-PL" dirty="0" err="1">
                <a:latin typeface="Consolas" panose="020B0609020204030204" pitchFamily="49" charset="0"/>
              </a:rPr>
              <a:t>fetch</a:t>
            </a:r>
            <a:r>
              <a:rPr lang="pl-PL" dirty="0">
                <a:latin typeface="Consolas" panose="020B0609020204030204" pitchFamily="49" charset="0"/>
              </a:rPr>
              <a:t>(</a:t>
            </a:r>
            <a:r>
              <a:rPr lang="pl-PL" dirty="0" err="1">
                <a:latin typeface="Consolas" panose="020B0609020204030204" pitchFamily="49" charset="0"/>
              </a:rPr>
              <a:t>req</a:t>
            </a:r>
            <a:r>
              <a:rPr lang="pl-PL" dirty="0">
                <a:latin typeface="Consolas" panose="020B0609020204030204" pitchFamily="49" charset="0"/>
              </a:rPr>
              <a:t>)                  </a:t>
            </a:r>
            <a:r>
              <a:rPr lang="pl-PL" dirty="0" err="1">
                <a:latin typeface="Consolas" panose="020B0609020204030204" pitchFamily="49" charset="0"/>
              </a:rPr>
              <a:t>Fetch</a:t>
            </a:r>
            <a:r>
              <a:rPr lang="pl-PL" dirty="0">
                <a:latin typeface="Consolas" panose="020B0609020204030204" pitchFamily="49" charset="0"/>
              </a:rPr>
              <a:t> a </a:t>
            </a:r>
            <a:r>
              <a:rPr lang="pl-PL" dirty="0" err="1">
                <a:latin typeface="Consolas" panose="020B0609020204030204" pitchFamily="49" charset="0"/>
              </a:rPr>
              <a:t>scrapy.Request</a:t>
            </a:r>
            <a:r>
              <a:rPr lang="pl-PL" dirty="0">
                <a:latin typeface="Consolas" panose="020B0609020204030204" pitchFamily="49" charset="0"/>
              </a:rPr>
              <a:t> and update </a:t>
            </a:r>
            <a:r>
              <a:rPr lang="pl-PL" dirty="0" err="1">
                <a:latin typeface="Consolas" panose="020B0609020204030204" pitchFamily="49" charset="0"/>
              </a:rPr>
              <a:t>local</a:t>
            </a:r>
            <a:r>
              <a:rPr lang="pl-PL" dirty="0">
                <a:latin typeface="Consolas" panose="020B0609020204030204" pitchFamily="49" charset="0"/>
              </a:rPr>
              <a:t> </a:t>
            </a:r>
            <a:r>
              <a:rPr lang="pl-PL" dirty="0" err="1">
                <a:latin typeface="Consolas" panose="020B0609020204030204" pitchFamily="49" charset="0"/>
              </a:rPr>
              <a:t>objects</a:t>
            </a:r>
            <a:endParaRPr lang="pl-PL" dirty="0">
              <a:latin typeface="Consolas" panose="020B0609020204030204" pitchFamily="49" charset="0"/>
            </a:endParaRPr>
          </a:p>
          <a:p>
            <a:pPr marL="0" indent="0">
              <a:buNone/>
            </a:pPr>
            <a:r>
              <a:rPr lang="pl-PL" dirty="0">
                <a:latin typeface="Consolas" panose="020B0609020204030204" pitchFamily="49" charset="0"/>
              </a:rPr>
              <a:t>[s]   </a:t>
            </a:r>
            <a:r>
              <a:rPr lang="pl-PL" dirty="0" err="1">
                <a:latin typeface="Consolas" panose="020B0609020204030204" pitchFamily="49" charset="0"/>
              </a:rPr>
              <a:t>shelp</a:t>
            </a:r>
            <a:r>
              <a:rPr lang="pl-PL" dirty="0">
                <a:latin typeface="Consolas" panose="020B0609020204030204" pitchFamily="49" charset="0"/>
              </a:rPr>
              <a:t>()           Shell </a:t>
            </a:r>
            <a:r>
              <a:rPr lang="pl-PL" dirty="0" err="1">
                <a:latin typeface="Consolas" panose="020B0609020204030204" pitchFamily="49" charset="0"/>
              </a:rPr>
              <a:t>help</a:t>
            </a:r>
            <a:r>
              <a:rPr lang="pl-PL" dirty="0">
                <a:latin typeface="Consolas" panose="020B0609020204030204" pitchFamily="49" charset="0"/>
              </a:rPr>
              <a:t> (</a:t>
            </a:r>
            <a:r>
              <a:rPr lang="pl-PL" dirty="0" err="1">
                <a:latin typeface="Consolas" panose="020B0609020204030204" pitchFamily="49" charset="0"/>
              </a:rPr>
              <a:t>print</a:t>
            </a:r>
            <a:r>
              <a:rPr lang="pl-PL" dirty="0">
                <a:latin typeface="Consolas" panose="020B0609020204030204" pitchFamily="49" charset="0"/>
              </a:rPr>
              <a:t> </a:t>
            </a:r>
            <a:r>
              <a:rPr lang="pl-PL" dirty="0" err="1">
                <a:latin typeface="Consolas" panose="020B0609020204030204" pitchFamily="49" charset="0"/>
              </a:rPr>
              <a:t>this</a:t>
            </a:r>
            <a:r>
              <a:rPr lang="pl-PL" dirty="0">
                <a:latin typeface="Consolas" panose="020B0609020204030204" pitchFamily="49" charset="0"/>
              </a:rPr>
              <a:t> </a:t>
            </a:r>
            <a:r>
              <a:rPr lang="pl-PL" dirty="0" err="1">
                <a:latin typeface="Consolas" panose="020B0609020204030204" pitchFamily="49" charset="0"/>
              </a:rPr>
              <a:t>help</a:t>
            </a:r>
            <a:r>
              <a:rPr lang="pl-PL" dirty="0">
                <a:latin typeface="Consolas" panose="020B0609020204030204" pitchFamily="49" charset="0"/>
              </a:rPr>
              <a:t>)</a:t>
            </a:r>
          </a:p>
          <a:p>
            <a:pPr marL="0" indent="0">
              <a:buNone/>
            </a:pPr>
            <a:r>
              <a:rPr lang="pl-PL" dirty="0">
                <a:latin typeface="Consolas" panose="020B0609020204030204" pitchFamily="49" charset="0"/>
              </a:rPr>
              <a:t>[s]   </a:t>
            </a:r>
            <a:r>
              <a:rPr lang="pl-PL" dirty="0" err="1">
                <a:latin typeface="Consolas" panose="020B0609020204030204" pitchFamily="49" charset="0"/>
              </a:rPr>
              <a:t>view</a:t>
            </a:r>
            <a:r>
              <a:rPr lang="pl-PL" dirty="0">
                <a:latin typeface="Consolas" panose="020B0609020204030204" pitchFamily="49" charset="0"/>
              </a:rPr>
              <a:t>(</a:t>
            </a:r>
            <a:r>
              <a:rPr lang="pl-PL" dirty="0" err="1">
                <a:latin typeface="Consolas" panose="020B0609020204030204" pitchFamily="49" charset="0"/>
              </a:rPr>
              <a:t>response</a:t>
            </a:r>
            <a:r>
              <a:rPr lang="pl-PL" dirty="0">
                <a:latin typeface="Consolas" panose="020B0609020204030204" pitchFamily="49" charset="0"/>
              </a:rPr>
              <a:t>)    </a:t>
            </a:r>
            <a:r>
              <a:rPr lang="pl-PL" dirty="0" err="1">
                <a:latin typeface="Consolas" panose="020B0609020204030204" pitchFamily="49" charset="0"/>
              </a:rPr>
              <a:t>View</a:t>
            </a:r>
            <a:r>
              <a:rPr lang="pl-PL" dirty="0">
                <a:latin typeface="Consolas" panose="020B0609020204030204" pitchFamily="49" charset="0"/>
              </a:rPr>
              <a:t> </a:t>
            </a:r>
            <a:r>
              <a:rPr lang="pl-PL" dirty="0" err="1">
                <a:latin typeface="Consolas" panose="020B0609020204030204" pitchFamily="49" charset="0"/>
              </a:rPr>
              <a:t>response</a:t>
            </a:r>
            <a:r>
              <a:rPr lang="pl-PL" dirty="0">
                <a:latin typeface="Consolas" panose="020B0609020204030204" pitchFamily="49" charset="0"/>
              </a:rPr>
              <a:t> in a </a:t>
            </a:r>
            <a:r>
              <a:rPr lang="pl-PL" dirty="0" err="1">
                <a:latin typeface="Consolas" panose="020B0609020204030204" pitchFamily="49" charset="0"/>
              </a:rPr>
              <a:t>browser</a:t>
            </a:r>
            <a:endParaRPr lang="pl-PL" dirty="0">
              <a:latin typeface="Consolas" panose="020B0609020204030204" pitchFamily="49" charset="0"/>
            </a:endParaRPr>
          </a:p>
        </p:txBody>
      </p:sp>
      <p:sp>
        <p:nvSpPr>
          <p:cNvPr id="4" name="Symbol zastępczy numeru slajdu 3">
            <a:extLst>
              <a:ext uri="{FF2B5EF4-FFF2-40B4-BE49-F238E27FC236}">
                <a16:creationId xmlns:a16="http://schemas.microsoft.com/office/drawing/2014/main" id="{E3D40970-F8B3-46BD-A1D4-C7458517208E}"/>
              </a:ext>
            </a:extLst>
          </p:cNvPr>
          <p:cNvSpPr>
            <a:spLocks noGrp="1"/>
          </p:cNvSpPr>
          <p:nvPr>
            <p:ph type="sldNum" sz="quarter" idx="10"/>
          </p:nvPr>
        </p:nvSpPr>
        <p:spPr/>
        <p:txBody>
          <a:bodyPr/>
          <a:lstStyle/>
          <a:p>
            <a:fld id="{DCB6F979-1682-4FAD-969F-D0E2E534A1AB}" type="slidenum">
              <a:rPr lang="en-GB" smtClean="0"/>
              <a:pPr/>
              <a:t>85</a:t>
            </a:fld>
            <a:endParaRPr lang="en-GB" dirty="0"/>
          </a:p>
        </p:txBody>
      </p:sp>
    </p:spTree>
    <p:extLst>
      <p:ext uri="{BB962C8B-B14F-4D97-AF65-F5344CB8AC3E}">
        <p14:creationId xmlns:p14="http://schemas.microsoft.com/office/powerpoint/2010/main" val="2658011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u="sng" dirty="0" err="1"/>
              <a:t>Firefox</a:t>
            </a:r>
            <a:r>
              <a:rPr lang="pl-PL" u="sng" dirty="0"/>
              <a:t>: </a:t>
            </a:r>
            <a:r>
              <a:rPr lang="pl-PL" dirty="0"/>
              <a:t>Tools -&gt; Web Developer -&gt; </a:t>
            </a:r>
            <a:r>
              <a:rPr lang="pl-PL" dirty="0" err="1"/>
              <a:t>Inspector</a:t>
            </a:r>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86</a:t>
            </a:fld>
            <a:endParaRPr lang="en-GB" dirty="0"/>
          </a:p>
        </p:txBody>
      </p:sp>
      <p:sp>
        <p:nvSpPr>
          <p:cNvPr id="6" name="Rectangle 5"/>
          <p:cNvSpPr/>
          <p:nvPr/>
        </p:nvSpPr>
        <p:spPr>
          <a:xfrm>
            <a:off x="1043608" y="1246112"/>
            <a:ext cx="6976540" cy="369332"/>
          </a:xfrm>
          <a:prstGeom prst="rect">
            <a:avLst/>
          </a:prstGeom>
        </p:spPr>
        <p:txBody>
          <a:bodyPr wrap="square">
            <a:spAutoFit/>
          </a:bodyPr>
          <a:lstStyle/>
          <a:p>
            <a:r>
              <a:rPr lang="en-US" b="1" dirty="0"/>
              <a:t>https://github.com/python</a:t>
            </a:r>
          </a:p>
        </p:txBody>
      </p:sp>
      <p:pic>
        <p:nvPicPr>
          <p:cNvPr id="3" name="Obraz 2">
            <a:extLst>
              <a:ext uri="{FF2B5EF4-FFF2-40B4-BE49-F238E27FC236}">
                <a16:creationId xmlns:a16="http://schemas.microsoft.com/office/drawing/2014/main" id="{2531FB94-711C-49EF-BD17-3B8A82B98ACC}"/>
              </a:ext>
            </a:extLst>
          </p:cNvPr>
          <p:cNvPicPr>
            <a:picLocks noChangeAspect="1"/>
          </p:cNvPicPr>
          <p:nvPr/>
        </p:nvPicPr>
        <p:blipFill>
          <a:blip r:embed="rId2"/>
          <a:stretch>
            <a:fillRect/>
          </a:stretch>
        </p:blipFill>
        <p:spPr>
          <a:xfrm>
            <a:off x="1261194" y="1615444"/>
            <a:ext cx="7092280" cy="4979535"/>
          </a:xfrm>
          <a:prstGeom prst="rect">
            <a:avLst/>
          </a:prstGeom>
        </p:spPr>
      </p:pic>
    </p:spTree>
    <p:extLst>
      <p:ext uri="{BB962C8B-B14F-4D97-AF65-F5344CB8AC3E}">
        <p14:creationId xmlns:p14="http://schemas.microsoft.com/office/powerpoint/2010/main" val="8628203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Praca z treścią strony</a:t>
            </a:r>
          </a:p>
        </p:txBody>
      </p:sp>
      <p:sp>
        <p:nvSpPr>
          <p:cNvPr id="3" name="Symbol zastępczy zawartości 2"/>
          <p:cNvSpPr>
            <a:spLocks noGrp="1"/>
          </p:cNvSpPr>
          <p:nvPr>
            <p:ph sz="quarter" idx="1"/>
          </p:nvPr>
        </p:nvSpPr>
        <p:spPr/>
        <p:txBody>
          <a:bodyPr>
            <a:normAutofit lnSpcReduction="10000"/>
          </a:bodyPr>
          <a:lstStyle/>
          <a:p>
            <a:r>
              <a:rPr lang="pl-PL" dirty="0"/>
              <a:t>Python (lub wewnątrz konsoli scrapy)</a:t>
            </a:r>
          </a:p>
          <a:p>
            <a:pPr lvl="1"/>
            <a:r>
              <a:rPr lang="pl-PL" dirty="0" err="1"/>
              <a:t>response.body</a:t>
            </a:r>
            <a:endParaRPr lang="pl-PL" dirty="0"/>
          </a:p>
          <a:p>
            <a:pPr lvl="1"/>
            <a:endParaRPr lang="pl-PL" dirty="0"/>
          </a:p>
          <a:p>
            <a:pPr lvl="1"/>
            <a:r>
              <a:rPr lang="en-US" dirty="0"/>
              <a:t>s = </a:t>
            </a:r>
            <a:r>
              <a:rPr lang="en-US" dirty="0" err="1"/>
              <a:t>scrapy.Selector</a:t>
            </a:r>
            <a:r>
              <a:rPr lang="en-US" dirty="0"/>
              <a:t>(text=</a:t>
            </a:r>
            <a:r>
              <a:rPr lang="en-US" dirty="0" err="1"/>
              <a:t>response.body</a:t>
            </a:r>
            <a:r>
              <a:rPr lang="en-US" dirty="0"/>
              <a:t>)</a:t>
            </a:r>
            <a:endParaRPr lang="pl-PL" dirty="0"/>
          </a:p>
          <a:p>
            <a:pPr lvl="1"/>
            <a:endParaRPr lang="pl-PL" dirty="0"/>
          </a:p>
          <a:p>
            <a:pPr lvl="1"/>
            <a:r>
              <a:rPr lang="pl-PL" dirty="0" err="1"/>
              <a:t>elems</a:t>
            </a:r>
            <a:r>
              <a:rPr lang="pl-PL" dirty="0"/>
              <a:t> = </a:t>
            </a:r>
            <a:r>
              <a:rPr lang="pl-PL" dirty="0" err="1"/>
              <a:t>s.xpath</a:t>
            </a:r>
            <a:r>
              <a:rPr lang="pl-PL" dirty="0"/>
              <a:t>("//a[</a:t>
            </a:r>
            <a:r>
              <a:rPr lang="pl-PL" dirty="0" err="1"/>
              <a:t>contains</a:t>
            </a:r>
            <a:r>
              <a:rPr lang="pl-PL" dirty="0"/>
              <a:t>(@itemprop, '</a:t>
            </a:r>
            <a:r>
              <a:rPr lang="pl-PL" dirty="0" err="1"/>
              <a:t>codeRepository</a:t>
            </a:r>
            <a:r>
              <a:rPr lang="pl-PL" dirty="0"/>
              <a:t>')]")</a:t>
            </a:r>
            <a:endParaRPr lang="en-US" dirty="0"/>
          </a:p>
          <a:p>
            <a:pPr marL="319087" lvl="1" indent="0">
              <a:buNone/>
            </a:pPr>
            <a:endParaRPr lang="pl-PL" dirty="0"/>
          </a:p>
          <a:p>
            <a:pPr lvl="1"/>
            <a:r>
              <a:rPr lang="en-US" dirty="0" err="1"/>
              <a:t>elems</a:t>
            </a:r>
            <a:r>
              <a:rPr lang="en-US" dirty="0"/>
              <a:t>[0].</a:t>
            </a:r>
            <a:r>
              <a:rPr lang="en-US" dirty="0" err="1"/>
              <a:t>xpath</a:t>
            </a:r>
            <a:r>
              <a:rPr lang="en-US" dirty="0"/>
              <a:t>("text()")[0].extract().strip()</a:t>
            </a:r>
            <a:endParaRPr lang="pl-PL" dirty="0"/>
          </a:p>
          <a:p>
            <a:pPr lvl="1"/>
            <a:endParaRPr lang="pl-PL" dirty="0"/>
          </a:p>
          <a:p>
            <a:pPr lvl="1"/>
            <a:r>
              <a:rPr lang="en-US" dirty="0"/>
              <a:t> [</a:t>
            </a:r>
            <a:r>
              <a:rPr lang="en-US" dirty="0" err="1"/>
              <a:t>elem.xpath</a:t>
            </a:r>
            <a:r>
              <a:rPr lang="en-US" dirty="0"/>
              <a:t>("text()")[0].extract().strip() for </a:t>
            </a:r>
            <a:r>
              <a:rPr lang="en-US" dirty="0" err="1"/>
              <a:t>elem</a:t>
            </a:r>
            <a:r>
              <a:rPr lang="en-US" dirty="0"/>
              <a:t> in </a:t>
            </a:r>
            <a:r>
              <a:rPr lang="en-US" dirty="0" err="1"/>
              <a:t>elems</a:t>
            </a:r>
            <a:r>
              <a:rPr lang="en-US" dirty="0"/>
              <a:t>]</a:t>
            </a:r>
            <a:endParaRPr lang="pl-PL" dirty="0"/>
          </a:p>
          <a:p>
            <a:pPr lvl="1"/>
            <a:endParaRPr lang="pl-PL" dirty="0"/>
          </a:p>
          <a:p>
            <a:pPr lvl="1"/>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87</a:t>
            </a:fld>
            <a:endParaRPr lang="en-GB" dirty="0"/>
          </a:p>
        </p:txBody>
      </p:sp>
      <p:sp>
        <p:nvSpPr>
          <p:cNvPr id="5" name="Prostokąt 4"/>
          <p:cNvSpPr/>
          <p:nvPr/>
        </p:nvSpPr>
        <p:spPr>
          <a:xfrm>
            <a:off x="2286000" y="2136339"/>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8398014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Scrapy – w </a:t>
            </a:r>
            <a:r>
              <a:rPr lang="pl-PL" dirty="0" err="1"/>
              <a:t>Jupyter</a:t>
            </a:r>
            <a:r>
              <a:rPr lang="pl-PL" dirty="0"/>
              <a:t> notebook/</a:t>
            </a:r>
            <a:r>
              <a:rPr lang="pl-PL" dirty="0" err="1"/>
              <a:t>Spyder</a:t>
            </a:r>
            <a:endParaRPr lang="en-US" dirty="0"/>
          </a:p>
        </p:txBody>
      </p:sp>
      <p:sp>
        <p:nvSpPr>
          <p:cNvPr id="3" name="Symbol zastępczy zawartości 2"/>
          <p:cNvSpPr>
            <a:spLocks noGrp="1"/>
          </p:cNvSpPr>
          <p:nvPr>
            <p:ph sz="quarter" idx="1"/>
          </p:nvPr>
        </p:nvSpPr>
        <p:spPr/>
        <p:txBody>
          <a:bodyPr/>
          <a:lstStyle/>
          <a:p>
            <a:pPr marL="0" indent="0">
              <a:buNone/>
            </a:pPr>
            <a:r>
              <a:rPr lang="en-US" dirty="0">
                <a:latin typeface="Consolas" panose="020B0609020204030204" pitchFamily="49" charset="0"/>
              </a:rPr>
              <a:t>import requests</a:t>
            </a:r>
          </a:p>
          <a:p>
            <a:pPr marL="0" indent="0">
              <a:buNone/>
            </a:pPr>
            <a:r>
              <a:rPr lang="en-US" dirty="0">
                <a:latin typeface="Consolas" panose="020B0609020204030204" pitchFamily="49" charset="0"/>
              </a:rPr>
              <a:t>from </a:t>
            </a:r>
            <a:r>
              <a:rPr lang="en-US" dirty="0" err="1">
                <a:latin typeface="Consolas" panose="020B0609020204030204" pitchFamily="49" charset="0"/>
              </a:rPr>
              <a:t>scrapy.http</a:t>
            </a:r>
            <a:r>
              <a:rPr lang="en-US" dirty="0">
                <a:latin typeface="Consolas" panose="020B0609020204030204" pitchFamily="49" charset="0"/>
              </a:rPr>
              <a:t> import </a:t>
            </a:r>
            <a:r>
              <a:rPr lang="en-US" dirty="0" err="1">
                <a:latin typeface="Consolas" panose="020B0609020204030204" pitchFamily="49" charset="0"/>
              </a:rPr>
              <a:t>TextResponse</a:t>
            </a: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r = </a:t>
            </a:r>
            <a:r>
              <a:rPr lang="en-US" dirty="0" err="1">
                <a:latin typeface="Consolas" panose="020B0609020204030204" pitchFamily="49" charset="0"/>
              </a:rPr>
              <a:t>requests.get</a:t>
            </a:r>
            <a:r>
              <a:rPr lang="en-US" dirty="0">
                <a:latin typeface="Consolas" panose="020B0609020204030204" pitchFamily="49" charset="0"/>
              </a:rPr>
              <a:t>(</a:t>
            </a:r>
            <a:r>
              <a:rPr lang="pl-PL" dirty="0">
                <a:latin typeface="Consolas" panose="020B0609020204030204" pitchFamily="49" charset="0"/>
              </a:rPr>
              <a:t>'https://github.com/python'</a:t>
            </a:r>
            <a:r>
              <a:rPr lang="en-US" dirty="0">
                <a:latin typeface="Consolas" panose="020B0609020204030204" pitchFamily="49" charset="0"/>
              </a:rPr>
              <a:t>)</a:t>
            </a:r>
            <a:endParaRPr lang="pl-PL"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response = </a:t>
            </a:r>
            <a:r>
              <a:rPr lang="en-US" dirty="0" err="1">
                <a:latin typeface="Consolas" panose="020B0609020204030204" pitchFamily="49" charset="0"/>
              </a:rPr>
              <a:t>TextResponse</a:t>
            </a:r>
            <a:r>
              <a:rPr lang="en-US" dirty="0">
                <a:latin typeface="Consolas" panose="020B0609020204030204" pitchFamily="49" charset="0"/>
              </a:rPr>
              <a:t>(r.url, body=</a:t>
            </a:r>
            <a:r>
              <a:rPr lang="en-US" dirty="0" err="1">
                <a:latin typeface="Consolas" panose="020B0609020204030204" pitchFamily="49" charset="0"/>
              </a:rPr>
              <a:t>r.text</a:t>
            </a:r>
            <a:r>
              <a:rPr lang="en-US" dirty="0">
                <a:latin typeface="Consolas" panose="020B0609020204030204" pitchFamily="49" charset="0"/>
              </a:rPr>
              <a:t>, encoding='utf-8')</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88</a:t>
            </a:fld>
            <a:endParaRPr lang="en-GB" dirty="0"/>
          </a:p>
        </p:txBody>
      </p:sp>
    </p:spTree>
    <p:extLst>
      <p:ext uri="{BB962C8B-B14F-4D97-AF65-F5344CB8AC3E}">
        <p14:creationId xmlns:p14="http://schemas.microsoft.com/office/powerpoint/2010/main" val="1252999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0"/>
            <a:ext cx="7772400" cy="800708"/>
          </a:xfrm>
        </p:spPr>
        <p:txBody>
          <a:bodyPr>
            <a:normAutofit/>
          </a:bodyPr>
          <a:lstStyle/>
          <a:p>
            <a:r>
              <a:rPr lang="pl-PL" dirty="0"/>
              <a:t>Budowa  pająka internetowego</a:t>
            </a:r>
            <a:endParaRPr lang="en-US" dirty="0"/>
          </a:p>
        </p:txBody>
      </p:sp>
      <p:sp>
        <p:nvSpPr>
          <p:cNvPr id="3" name="Symbol zastępczy zawartości 2"/>
          <p:cNvSpPr>
            <a:spLocks noGrp="1"/>
          </p:cNvSpPr>
          <p:nvPr>
            <p:ph sz="quarter" idx="1"/>
          </p:nvPr>
        </p:nvSpPr>
        <p:spPr>
          <a:xfrm>
            <a:off x="617743" y="792816"/>
            <a:ext cx="7772400" cy="5874683"/>
          </a:xfrm>
        </p:spPr>
        <p:txBody>
          <a:bodyPr>
            <a:normAutofit fontScale="47500" lnSpcReduction="20000"/>
          </a:bodyPr>
          <a:lstStyle/>
          <a:p>
            <a:pPr marL="0" indent="0">
              <a:buNone/>
            </a:pPr>
            <a:r>
              <a:rPr lang="en-US" dirty="0"/>
              <a:t>import </a:t>
            </a:r>
            <a:r>
              <a:rPr lang="en-US" dirty="0" err="1"/>
              <a:t>scrapy</a:t>
            </a:r>
            <a:endParaRPr lang="en-US" dirty="0"/>
          </a:p>
          <a:p>
            <a:pPr marL="0" indent="0">
              <a:buNone/>
            </a:pPr>
            <a:r>
              <a:rPr lang="en-US" dirty="0"/>
              <a:t>import </a:t>
            </a:r>
            <a:r>
              <a:rPr lang="en-US" dirty="0" err="1"/>
              <a:t>scrapy.http</a:t>
            </a:r>
            <a:endParaRPr lang="en-US" dirty="0"/>
          </a:p>
          <a:p>
            <a:pPr marL="0" indent="0">
              <a:buNone/>
            </a:pPr>
            <a:r>
              <a:rPr lang="en-US" dirty="0"/>
              <a:t>class </a:t>
            </a:r>
            <a:r>
              <a:rPr lang="en-US" dirty="0" err="1"/>
              <a:t>GitHubItem</a:t>
            </a:r>
            <a:r>
              <a:rPr lang="en-US" dirty="0"/>
              <a:t>(</a:t>
            </a:r>
            <a:r>
              <a:rPr lang="en-US" dirty="0" err="1"/>
              <a:t>scrapy.Item</a:t>
            </a:r>
            <a:r>
              <a:rPr lang="en-US" dirty="0"/>
              <a:t>):</a:t>
            </a:r>
          </a:p>
          <a:p>
            <a:pPr marL="0" indent="0">
              <a:buNone/>
            </a:pPr>
            <a:r>
              <a:rPr lang="en-US" dirty="0"/>
              <a:t>    name = </a:t>
            </a:r>
            <a:r>
              <a:rPr lang="en-US" dirty="0" err="1"/>
              <a:t>scrapy.Field</a:t>
            </a:r>
            <a:r>
              <a:rPr lang="en-US" dirty="0"/>
              <a:t>()</a:t>
            </a:r>
          </a:p>
          <a:p>
            <a:pPr marL="0" indent="0">
              <a:buNone/>
            </a:pPr>
            <a:r>
              <a:rPr lang="en-US" dirty="0"/>
              <a:t>    stars = </a:t>
            </a:r>
            <a:r>
              <a:rPr lang="en-US" dirty="0" err="1"/>
              <a:t>scrapy.Field</a:t>
            </a:r>
            <a:r>
              <a:rPr lang="en-US" dirty="0"/>
              <a:t>()</a:t>
            </a:r>
          </a:p>
          <a:p>
            <a:pPr marL="0" indent="0">
              <a:buNone/>
            </a:pPr>
            <a:r>
              <a:rPr lang="en-US" dirty="0"/>
              <a:t>    </a:t>
            </a:r>
          </a:p>
          <a:p>
            <a:pPr marL="0" indent="0">
              <a:buNone/>
            </a:pPr>
            <a:r>
              <a:rPr lang="en-US" dirty="0"/>
              <a:t>class </a:t>
            </a:r>
            <a:r>
              <a:rPr lang="en-US" dirty="0" err="1"/>
              <a:t>GitHubSpider</a:t>
            </a:r>
            <a:r>
              <a:rPr lang="en-US" dirty="0"/>
              <a:t>(</a:t>
            </a:r>
            <a:r>
              <a:rPr lang="en-US" dirty="0" err="1"/>
              <a:t>scrapy.Spider</a:t>
            </a:r>
            <a:r>
              <a:rPr lang="en-US" dirty="0"/>
              <a:t>):</a:t>
            </a:r>
          </a:p>
          <a:p>
            <a:pPr marL="0" indent="0">
              <a:buNone/>
            </a:pPr>
            <a:r>
              <a:rPr lang="en-US" dirty="0"/>
              <a:t>    name = "</a:t>
            </a:r>
            <a:r>
              <a:rPr lang="en-US" dirty="0" err="1"/>
              <a:t>githubspider</a:t>
            </a:r>
            <a:r>
              <a:rPr lang="en-US" dirty="0"/>
              <a:t>"</a:t>
            </a:r>
          </a:p>
          <a:p>
            <a:pPr marL="0" indent="0">
              <a:buNone/>
            </a:pPr>
            <a:r>
              <a:rPr lang="en-US" dirty="0"/>
              <a:t>    </a:t>
            </a:r>
            <a:r>
              <a:rPr lang="en-US" dirty="0" err="1"/>
              <a:t>allowed_domains</a:t>
            </a:r>
            <a:r>
              <a:rPr lang="en-US" dirty="0"/>
              <a:t> = ["github.com"]</a:t>
            </a:r>
          </a:p>
          <a:p>
            <a:pPr marL="0" indent="0">
              <a:buNone/>
            </a:pPr>
            <a:r>
              <a:rPr lang="en-US" dirty="0"/>
              <a:t>    </a:t>
            </a:r>
            <a:r>
              <a:rPr lang="en-US" dirty="0" err="1"/>
              <a:t>start_urls</a:t>
            </a:r>
            <a:r>
              <a:rPr lang="en-US" dirty="0"/>
              <a:t> = ["https://github.com/python"]</a:t>
            </a:r>
          </a:p>
          <a:p>
            <a:pPr marL="0" indent="0">
              <a:buNone/>
            </a:pPr>
            <a:r>
              <a:rPr lang="en-US" dirty="0"/>
              <a:t>    </a:t>
            </a:r>
          </a:p>
          <a:p>
            <a:pPr marL="0" indent="0">
              <a:buNone/>
            </a:pPr>
            <a:r>
              <a:rPr lang="en-US" dirty="0"/>
              <a:t>    def parse(self, response):</a:t>
            </a:r>
          </a:p>
          <a:p>
            <a:pPr marL="0" indent="0">
              <a:buNone/>
            </a:pPr>
            <a:r>
              <a:rPr lang="en-US" dirty="0"/>
              <a:t>        print ("Site visited:"+response.url)</a:t>
            </a:r>
          </a:p>
          <a:p>
            <a:pPr marL="0" indent="0">
              <a:buNone/>
            </a:pPr>
            <a:r>
              <a:rPr lang="en-US" dirty="0"/>
              <a:t>        s = </a:t>
            </a:r>
            <a:r>
              <a:rPr lang="en-US" dirty="0" err="1"/>
              <a:t>scrapy.Selector</a:t>
            </a:r>
            <a:r>
              <a:rPr lang="en-US" dirty="0"/>
              <a:t>(text=</a:t>
            </a:r>
            <a:r>
              <a:rPr lang="en-US" dirty="0" err="1"/>
              <a:t>response.body</a:t>
            </a:r>
            <a:r>
              <a:rPr lang="en-US" dirty="0"/>
              <a:t>)</a:t>
            </a:r>
          </a:p>
          <a:p>
            <a:pPr marL="0" indent="0">
              <a:buNone/>
            </a:pPr>
            <a:r>
              <a:rPr lang="en-US" dirty="0"/>
              <a:t>        for </a:t>
            </a:r>
            <a:r>
              <a:rPr lang="en-US" dirty="0" err="1"/>
              <a:t>dblock</a:t>
            </a:r>
            <a:r>
              <a:rPr lang="en-US" dirty="0"/>
              <a:t> in </a:t>
            </a:r>
            <a:r>
              <a:rPr lang="en-US" dirty="0" err="1"/>
              <a:t>s.xpath</a:t>
            </a:r>
            <a:r>
              <a:rPr lang="en-US" dirty="0"/>
              <a:t>("//li[contains(@class, 'd-block')]"):</a:t>
            </a:r>
          </a:p>
          <a:p>
            <a:pPr marL="0" indent="0">
              <a:buNone/>
            </a:pPr>
            <a:r>
              <a:rPr lang="en-US" dirty="0"/>
              <a:t>            </a:t>
            </a:r>
            <a:r>
              <a:rPr lang="en-US" dirty="0" err="1"/>
              <a:t>newurl</a:t>
            </a:r>
            <a:r>
              <a:rPr lang="en-US" dirty="0"/>
              <a:t> = </a:t>
            </a:r>
            <a:r>
              <a:rPr lang="en-US" dirty="0" err="1"/>
              <a:t>dblock.xpath</a:t>
            </a:r>
            <a:r>
              <a:rPr lang="en-US" dirty="0"/>
              <a:t>(".//@</a:t>
            </a:r>
            <a:r>
              <a:rPr lang="en-US" dirty="0" err="1"/>
              <a:t>href</a:t>
            </a:r>
            <a:r>
              <a:rPr lang="en-US" dirty="0"/>
              <a:t>")[0].extract().strip()</a:t>
            </a:r>
          </a:p>
          <a:p>
            <a:pPr marL="0" indent="0">
              <a:buNone/>
            </a:pPr>
            <a:r>
              <a:rPr lang="en-US" dirty="0"/>
              <a:t>            yield </a:t>
            </a:r>
            <a:r>
              <a:rPr lang="en-US" dirty="0" err="1"/>
              <a:t>scrapy.http.Request</a:t>
            </a:r>
            <a:r>
              <a:rPr lang="en-US" dirty="0"/>
              <a:t>("https://github.com"+</a:t>
            </a:r>
            <a:r>
              <a:rPr lang="en-US" dirty="0" err="1"/>
              <a:t>newurl,self.parsepage</a:t>
            </a:r>
            <a:r>
              <a:rPr lang="en-US" dirty="0"/>
              <a:t>)</a:t>
            </a:r>
          </a:p>
          <a:p>
            <a:pPr marL="0" indent="0">
              <a:buNone/>
            </a:pPr>
            <a:r>
              <a:rPr lang="en-US" dirty="0"/>
              <a:t>    def </a:t>
            </a:r>
            <a:r>
              <a:rPr lang="en-US" dirty="0" err="1"/>
              <a:t>parsepage</a:t>
            </a:r>
            <a:r>
              <a:rPr lang="en-US" dirty="0"/>
              <a:t>(self, response):</a:t>
            </a:r>
          </a:p>
          <a:p>
            <a:pPr marL="0" indent="0">
              <a:buNone/>
            </a:pPr>
            <a:r>
              <a:rPr lang="en-US" dirty="0"/>
              <a:t>        print ("Site visited:"+response.url)</a:t>
            </a:r>
          </a:p>
          <a:p>
            <a:pPr marL="0" indent="0">
              <a:buNone/>
            </a:pPr>
            <a:r>
              <a:rPr lang="en-US" dirty="0"/>
              <a:t>        s = </a:t>
            </a:r>
            <a:r>
              <a:rPr lang="en-US" dirty="0" err="1"/>
              <a:t>scrapy.Selector</a:t>
            </a:r>
            <a:r>
              <a:rPr lang="en-US" dirty="0"/>
              <a:t>(text=</a:t>
            </a:r>
            <a:r>
              <a:rPr lang="en-US" dirty="0" err="1"/>
              <a:t>response.body</a:t>
            </a:r>
            <a:r>
              <a:rPr lang="en-US" dirty="0"/>
              <a:t>)</a:t>
            </a:r>
          </a:p>
          <a:p>
            <a:pPr marL="0" indent="0">
              <a:buNone/>
            </a:pPr>
            <a:r>
              <a:rPr lang="en-US" dirty="0"/>
              <a:t>        item = </a:t>
            </a:r>
            <a:r>
              <a:rPr lang="en-US" dirty="0" err="1"/>
              <a:t>GitHubItem</a:t>
            </a:r>
            <a:r>
              <a:rPr lang="en-US" dirty="0"/>
              <a:t>()</a:t>
            </a:r>
          </a:p>
          <a:p>
            <a:pPr marL="0" indent="0">
              <a:buNone/>
            </a:pPr>
            <a:r>
              <a:rPr lang="en-US" dirty="0"/>
              <a:t>        item["name"] = </a:t>
            </a:r>
            <a:r>
              <a:rPr lang="en-US" dirty="0" err="1"/>
              <a:t>s.xpath</a:t>
            </a:r>
            <a:r>
              <a:rPr lang="en-US" dirty="0"/>
              <a:t>("//strong[@itemprop='name']/a/text()")[0].extract()</a:t>
            </a:r>
          </a:p>
          <a:p>
            <a:pPr marL="0" indent="0">
              <a:buNone/>
            </a:pPr>
            <a:r>
              <a:rPr lang="en-US" dirty="0"/>
              <a:t>        item["stars"] = </a:t>
            </a:r>
            <a:r>
              <a:rPr lang="en-US" dirty="0" err="1"/>
              <a:t>s.xpath</a:t>
            </a:r>
            <a:r>
              <a:rPr lang="en-US" dirty="0"/>
              <a:t>("//a[contains(@class, 'social-count')]/text()")[0].extract().strip()</a:t>
            </a:r>
          </a:p>
          <a:p>
            <a:pPr marL="0" indent="0">
              <a:buNone/>
            </a:pPr>
            <a:r>
              <a:rPr lang="en-US" dirty="0"/>
              <a:t>        yield item        </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89</a:t>
            </a:fld>
            <a:endParaRPr lang="en-GB" dirty="0"/>
          </a:p>
        </p:txBody>
      </p:sp>
    </p:spTree>
    <p:extLst>
      <p:ext uri="{BB962C8B-B14F-4D97-AF65-F5344CB8AC3E}">
        <p14:creationId xmlns:p14="http://schemas.microsoft.com/office/powerpoint/2010/main" val="61618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noProof="1"/>
              <a:t>Agenda</a:t>
            </a:r>
          </a:p>
        </p:txBody>
      </p:sp>
      <p:sp>
        <p:nvSpPr>
          <p:cNvPr id="3" name="Symbol zastępczy zawartości 2"/>
          <p:cNvSpPr>
            <a:spLocks noGrp="1"/>
          </p:cNvSpPr>
          <p:nvPr>
            <p:ph sz="quarter" idx="1"/>
          </p:nvPr>
        </p:nvSpPr>
        <p:spPr>
          <a:xfrm>
            <a:off x="914400" y="1447800"/>
            <a:ext cx="7772400" cy="5005536"/>
          </a:xfrm>
        </p:spPr>
        <p:txBody>
          <a:bodyPr>
            <a:normAutofit lnSpcReduction="10000"/>
          </a:bodyPr>
          <a:lstStyle/>
          <a:p>
            <a:pPr marL="514350" indent="-514350">
              <a:buFont typeface="+mj-lt"/>
              <a:buAutoNum type="arabicPeriod"/>
            </a:pPr>
            <a:r>
              <a:rPr lang="en-US" noProof="1"/>
              <a:t>Sprawy organizacyjno-zaliczeniowe</a:t>
            </a:r>
          </a:p>
          <a:p>
            <a:pPr marL="514350" indent="-514350">
              <a:buFont typeface="+mj-lt"/>
              <a:buAutoNum type="arabicPeriod"/>
            </a:pPr>
            <a:r>
              <a:rPr lang="en-US" noProof="1"/>
              <a:t>Programowanie w języku Python </a:t>
            </a:r>
          </a:p>
          <a:p>
            <a:pPr marL="776287" lvl="1" indent="-457200">
              <a:buFont typeface="+mj-lt"/>
              <a:buAutoNum type="arabicPeriod"/>
            </a:pPr>
            <a:r>
              <a:rPr lang="en-US" noProof="1"/>
              <a:t>środowisko programisty </a:t>
            </a:r>
          </a:p>
          <a:p>
            <a:pPr marL="776287" lvl="1" indent="-457200">
              <a:buFont typeface="+mj-lt"/>
              <a:buAutoNum type="arabicPeriod"/>
            </a:pPr>
            <a:r>
              <a:rPr lang="en-US" noProof="1"/>
              <a:t>składania języka podstawowe polecenia języka</a:t>
            </a:r>
          </a:p>
          <a:p>
            <a:pPr marL="776287" lvl="1" indent="-457200">
              <a:buFont typeface="+mj-lt"/>
              <a:buAutoNum type="arabicPeriod"/>
            </a:pPr>
            <a:r>
              <a:rPr lang="en-US" noProof="1"/>
              <a:t>analiza i wizualizacja zbiorów danych</a:t>
            </a:r>
          </a:p>
          <a:p>
            <a:pPr marL="514350" indent="-514350">
              <a:buFont typeface="+mj-lt"/>
              <a:buAutoNum type="arabicPeriod"/>
            </a:pPr>
            <a:r>
              <a:rPr lang="en-US" noProof="1"/>
              <a:t>Teoria symulacji</a:t>
            </a:r>
          </a:p>
          <a:p>
            <a:pPr marL="514350" indent="-514350">
              <a:buFont typeface="+mj-lt"/>
              <a:buAutoNum type="arabicPeriod"/>
            </a:pPr>
            <a:r>
              <a:rPr lang="en-US" noProof="1"/>
              <a:t>Analiza danych z modeli symulacyjnych</a:t>
            </a:r>
          </a:p>
          <a:p>
            <a:pPr marL="514350" indent="-514350">
              <a:buFont typeface="+mj-lt"/>
              <a:buAutoNum type="arabicPeriod"/>
            </a:pPr>
            <a:r>
              <a:rPr lang="en-US" noProof="1"/>
              <a:t>Symulacje systemów sieciowych </a:t>
            </a:r>
          </a:p>
          <a:p>
            <a:pPr marL="514350" indent="-514350">
              <a:buFont typeface="+mj-lt"/>
              <a:buAutoNum type="arabicPeriod"/>
            </a:pPr>
            <a:r>
              <a:rPr lang="en-US" noProof="1"/>
              <a:t>Wprowadzenie do symulacji wieloagentowych</a:t>
            </a:r>
          </a:p>
          <a:p>
            <a:pPr marL="514350" indent="-514350">
              <a:buFont typeface="+mj-lt"/>
              <a:buAutoNum type="arabicPeriod"/>
            </a:pPr>
            <a:r>
              <a:rPr lang="en-US" noProof="1"/>
              <a:t>Prowadzenie obliczeń symulacyjnych i przetwarzanie danych w chmurze Amazon AWS w języku Python </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a:t>
            </a:fld>
            <a:endParaRPr lang="en-GB" dirty="0"/>
          </a:p>
        </p:txBody>
      </p:sp>
    </p:spTree>
    <p:extLst>
      <p:ext uri="{BB962C8B-B14F-4D97-AF65-F5344CB8AC3E}">
        <p14:creationId xmlns:p14="http://schemas.microsoft.com/office/powerpoint/2010/main" val="27516326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Scrapy uruchomienie procesu w notebooku</a:t>
            </a:r>
            <a:endParaRPr lang="en-US" dirty="0"/>
          </a:p>
        </p:txBody>
      </p:sp>
      <p:sp>
        <p:nvSpPr>
          <p:cNvPr id="3" name="Symbol zastępczy zawartości 2"/>
          <p:cNvSpPr>
            <a:spLocks noGrp="1"/>
          </p:cNvSpPr>
          <p:nvPr>
            <p:ph sz="quarter" idx="1"/>
          </p:nvPr>
        </p:nvSpPr>
        <p:spPr>
          <a:xfrm>
            <a:off x="914400" y="1447800"/>
            <a:ext cx="7772400" cy="5135562"/>
          </a:xfrm>
        </p:spPr>
        <p:txBody>
          <a:bodyPr>
            <a:normAutofit/>
          </a:bodyPr>
          <a:lstStyle/>
          <a:p>
            <a:pPr marL="0" indent="0">
              <a:buNone/>
            </a:pPr>
            <a:r>
              <a:rPr lang="en-US" dirty="0"/>
              <a:t>from </a:t>
            </a:r>
            <a:r>
              <a:rPr lang="en-US" dirty="0" err="1"/>
              <a:t>scrapy.crawler</a:t>
            </a:r>
            <a:r>
              <a:rPr lang="en-US" dirty="0"/>
              <a:t> import </a:t>
            </a:r>
            <a:r>
              <a:rPr lang="en-US" dirty="0" err="1"/>
              <a:t>CrawlerProcess</a:t>
            </a:r>
            <a:endParaRPr lang="en-US" dirty="0"/>
          </a:p>
          <a:p>
            <a:pPr marL="0" indent="0">
              <a:buNone/>
            </a:pPr>
            <a:endParaRPr lang="en-US" dirty="0"/>
          </a:p>
          <a:p>
            <a:pPr marL="0" indent="0">
              <a:buNone/>
            </a:pPr>
            <a:r>
              <a:rPr lang="en-US" dirty="0"/>
              <a:t>process = </a:t>
            </a:r>
            <a:r>
              <a:rPr lang="en-US" dirty="0" err="1"/>
              <a:t>CrawlerProcess</a:t>
            </a:r>
            <a:r>
              <a:rPr lang="en-US" dirty="0"/>
              <a:t>({</a:t>
            </a:r>
          </a:p>
          <a:p>
            <a:pPr marL="0" indent="0">
              <a:buNone/>
            </a:pPr>
            <a:r>
              <a:rPr lang="en-US" dirty="0"/>
              <a:t>    'USER_AGENT': 'Mozilla/4.0 (compatible; MSIE 7.0; Windows NT 5.1)'</a:t>
            </a:r>
          </a:p>
          <a:p>
            <a:pPr marL="0" indent="0">
              <a:buNone/>
            </a:pPr>
            <a:r>
              <a:rPr lang="en-US" dirty="0"/>
              <a:t>})</a:t>
            </a:r>
          </a:p>
          <a:p>
            <a:pPr marL="0" indent="0">
              <a:buNone/>
            </a:pPr>
            <a:r>
              <a:rPr lang="en-US" dirty="0"/>
              <a:t>spider = </a:t>
            </a:r>
            <a:r>
              <a:rPr lang="pl-PL" dirty="0"/>
              <a:t>GitHub</a:t>
            </a:r>
            <a:r>
              <a:rPr lang="en-US" dirty="0"/>
              <a:t>Spider</a:t>
            </a:r>
          </a:p>
          <a:p>
            <a:pPr marL="0" indent="0">
              <a:buNone/>
            </a:pPr>
            <a:r>
              <a:rPr lang="en-US" dirty="0" err="1"/>
              <a:t>process.crawl</a:t>
            </a:r>
            <a:r>
              <a:rPr lang="en-US" dirty="0"/>
              <a:t>(spider)</a:t>
            </a:r>
          </a:p>
          <a:p>
            <a:pPr marL="0" indent="0">
              <a:buNone/>
            </a:pPr>
            <a:r>
              <a:rPr lang="en-US" dirty="0" err="1"/>
              <a:t>process.start</a:t>
            </a:r>
            <a:r>
              <a:rPr lang="en-US" dirty="0"/>
              <a:t>()</a:t>
            </a:r>
          </a:p>
          <a:p>
            <a:pPr marL="0" indent="0">
              <a:buNone/>
            </a:pPr>
            <a:endParaRPr lang="pl-PL"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90</a:t>
            </a:fld>
            <a:endParaRPr lang="en-GB" dirty="0"/>
          </a:p>
        </p:txBody>
      </p:sp>
    </p:spTree>
    <p:extLst>
      <p:ext uri="{BB962C8B-B14F-4D97-AF65-F5344CB8AC3E}">
        <p14:creationId xmlns:p14="http://schemas.microsoft.com/office/powerpoint/2010/main" val="7584712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Tworzenie projektu scrapy w konsoli....</a:t>
            </a:r>
            <a:endParaRPr lang="en-US" dirty="0"/>
          </a:p>
        </p:txBody>
      </p:sp>
      <p:sp>
        <p:nvSpPr>
          <p:cNvPr id="3" name="Symbol zastępczy zawartości 2"/>
          <p:cNvSpPr>
            <a:spLocks noGrp="1"/>
          </p:cNvSpPr>
          <p:nvPr>
            <p:ph sz="quarter" idx="1"/>
          </p:nvPr>
        </p:nvSpPr>
        <p:spPr/>
        <p:txBody>
          <a:bodyPr>
            <a:normAutofit fontScale="92500"/>
          </a:bodyPr>
          <a:lstStyle/>
          <a:p>
            <a:pPr marL="0" indent="0">
              <a:buNone/>
            </a:pPr>
            <a:r>
              <a:rPr lang="pl-PL" dirty="0"/>
              <a:t>1. Utwórz</a:t>
            </a:r>
          </a:p>
          <a:p>
            <a:r>
              <a:rPr lang="pl-PL" dirty="0"/>
              <a:t>scrapy </a:t>
            </a:r>
            <a:r>
              <a:rPr lang="pl-PL" dirty="0" err="1"/>
              <a:t>startproject</a:t>
            </a:r>
            <a:r>
              <a:rPr lang="pl-PL" dirty="0"/>
              <a:t> </a:t>
            </a:r>
            <a:r>
              <a:rPr lang="pl-PL" dirty="0" err="1"/>
              <a:t>github</a:t>
            </a:r>
            <a:endParaRPr lang="pl-PL" dirty="0"/>
          </a:p>
          <a:p>
            <a:r>
              <a:rPr lang="pl-PL" dirty="0"/>
              <a:t>cd </a:t>
            </a:r>
            <a:r>
              <a:rPr lang="pl-PL" dirty="0" err="1"/>
              <a:t>github</a:t>
            </a:r>
            <a:endParaRPr lang="pl-PL" dirty="0"/>
          </a:p>
          <a:p>
            <a:pPr marL="0" indent="0">
              <a:buNone/>
            </a:pPr>
            <a:r>
              <a:rPr lang="pl-PL" dirty="0"/>
              <a:t>2. Edytuj plik items.py file – dodaj element </a:t>
            </a:r>
            <a:r>
              <a:rPr lang="pl-PL" dirty="0" err="1"/>
              <a:t>GithubItem</a:t>
            </a:r>
            <a:endParaRPr lang="en-US" dirty="0"/>
          </a:p>
          <a:p>
            <a:pPr marL="0" indent="0">
              <a:buNone/>
            </a:pPr>
            <a:r>
              <a:rPr lang="pl-PL" dirty="0"/>
              <a:t>3. Utwórz w katalogu </a:t>
            </a:r>
            <a:r>
              <a:rPr lang="pl-PL" dirty="0" err="1">
                <a:latin typeface="Consolas" panose="020B0609020204030204" pitchFamily="49" charset="0"/>
              </a:rPr>
              <a:t>spiders</a:t>
            </a:r>
            <a:r>
              <a:rPr lang="pl-PL" dirty="0"/>
              <a:t> plik </a:t>
            </a:r>
            <a:r>
              <a:rPr lang="pl-PL" dirty="0">
                <a:latin typeface="Consolas" panose="020B0609020204030204" pitchFamily="49" charset="0"/>
              </a:rPr>
              <a:t>githubspider.py</a:t>
            </a:r>
          </a:p>
          <a:p>
            <a:pPr marL="0" indent="0">
              <a:buNone/>
            </a:pPr>
            <a:r>
              <a:rPr lang="pl-PL" dirty="0"/>
              <a:t>     (następny slajd)</a:t>
            </a:r>
            <a:br>
              <a:rPr lang="pl-PL" dirty="0"/>
            </a:br>
            <a:r>
              <a:rPr lang="pl-PL" dirty="0"/>
              <a:t>        </a:t>
            </a:r>
          </a:p>
          <a:p>
            <a:pPr marL="0" indent="0">
              <a:buNone/>
            </a:pPr>
            <a:r>
              <a:rPr lang="pl-PL" dirty="0"/>
              <a:t>4. Uruchom:</a:t>
            </a:r>
          </a:p>
          <a:p>
            <a:r>
              <a:rPr lang="pl-PL" dirty="0" err="1"/>
              <a:t>scrapy</a:t>
            </a:r>
            <a:r>
              <a:rPr lang="pl-PL" dirty="0"/>
              <a:t> crawl -t </a:t>
            </a:r>
            <a:r>
              <a:rPr lang="pl-PL" dirty="0" err="1"/>
              <a:t>json</a:t>
            </a:r>
            <a:r>
              <a:rPr lang="pl-PL" dirty="0"/>
              <a:t> -o res.txt </a:t>
            </a:r>
            <a:r>
              <a:rPr lang="pl-PL" dirty="0" err="1"/>
              <a:t>githubspider</a:t>
            </a:r>
            <a:endParaRPr lang="pl-PL" dirty="0"/>
          </a:p>
          <a:p>
            <a:pPr marL="0" indent="0">
              <a:buNone/>
            </a:pPr>
            <a:r>
              <a:rPr lang="pl-PL" dirty="0"/>
              <a:t>5. Sprawdź ustawienia ROBOTS.TXT w settings.py</a:t>
            </a:r>
          </a:p>
          <a:p>
            <a:endParaRPr lang="en-US" dirty="0"/>
          </a:p>
          <a:p>
            <a:endParaRPr lang="en-US" dirty="0"/>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91</a:t>
            </a:fld>
            <a:endParaRPr lang="en-GB" dirty="0"/>
          </a:p>
        </p:txBody>
      </p:sp>
    </p:spTree>
    <p:extLst>
      <p:ext uri="{BB962C8B-B14F-4D97-AF65-F5344CB8AC3E}">
        <p14:creationId xmlns:p14="http://schemas.microsoft.com/office/powerpoint/2010/main" val="3294719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githubspider.py</a:t>
            </a:r>
            <a:br>
              <a:rPr lang="pl-PL" dirty="0"/>
            </a:br>
            <a:r>
              <a:rPr lang="pl-PL" sz="3100" dirty="0"/>
              <a:t>(kod w ramach </a:t>
            </a:r>
            <a:r>
              <a:rPr lang="pl-PL" sz="3100" dirty="0" err="1"/>
              <a:t>scrapera</a:t>
            </a:r>
            <a:r>
              <a:rPr lang="pl-PL" sz="3100" dirty="0"/>
              <a:t> dla konsoli)</a:t>
            </a:r>
            <a:endParaRPr lang="pl-PL" dirty="0"/>
          </a:p>
        </p:txBody>
      </p:sp>
      <p:sp>
        <p:nvSpPr>
          <p:cNvPr id="3" name="Symbol zastępczy zawartości 2"/>
          <p:cNvSpPr>
            <a:spLocks noGrp="1"/>
          </p:cNvSpPr>
          <p:nvPr>
            <p:ph sz="quarter" idx="1"/>
          </p:nvPr>
        </p:nvSpPr>
        <p:spPr>
          <a:xfrm>
            <a:off x="914400" y="1447800"/>
            <a:ext cx="7772400" cy="5219700"/>
          </a:xfrm>
        </p:spPr>
        <p:txBody>
          <a:bodyPr>
            <a:normAutofit fontScale="40000" lnSpcReduction="20000"/>
          </a:bodyPr>
          <a:lstStyle/>
          <a:p>
            <a:pPr marL="0" indent="0">
              <a:buNone/>
            </a:pPr>
            <a:r>
              <a:rPr lang="en-US" dirty="0"/>
              <a:t>import </a:t>
            </a:r>
            <a:r>
              <a:rPr lang="en-US" dirty="0" err="1"/>
              <a:t>scrapy</a:t>
            </a:r>
            <a:endParaRPr lang="en-US" dirty="0"/>
          </a:p>
          <a:p>
            <a:pPr marL="0" indent="0">
              <a:buNone/>
            </a:pPr>
            <a:r>
              <a:rPr lang="en-US" dirty="0"/>
              <a:t>import </a:t>
            </a:r>
            <a:r>
              <a:rPr lang="en-US" dirty="0" err="1"/>
              <a:t>scrapy.http</a:t>
            </a:r>
            <a:endParaRPr lang="en-US" dirty="0"/>
          </a:p>
          <a:p>
            <a:pPr marL="0" indent="0">
              <a:buNone/>
            </a:pPr>
            <a:r>
              <a:rPr lang="en-US" dirty="0"/>
              <a:t>from </a:t>
            </a:r>
            <a:r>
              <a:rPr lang="en-US" dirty="0" err="1"/>
              <a:t>github.items</a:t>
            </a:r>
            <a:r>
              <a:rPr lang="en-US" dirty="0"/>
              <a:t> import *</a:t>
            </a:r>
          </a:p>
          <a:p>
            <a:pPr marL="0" indent="0">
              <a:buNone/>
            </a:pPr>
            <a:r>
              <a:rPr lang="en-US" dirty="0"/>
              <a:t>    </a:t>
            </a:r>
          </a:p>
          <a:p>
            <a:pPr marL="0" indent="0">
              <a:buNone/>
            </a:pPr>
            <a:r>
              <a:rPr lang="en-US" dirty="0"/>
              <a:t>class </a:t>
            </a:r>
            <a:r>
              <a:rPr lang="en-US" dirty="0" err="1"/>
              <a:t>GitHubSpider</a:t>
            </a:r>
            <a:r>
              <a:rPr lang="en-US" dirty="0"/>
              <a:t>(</a:t>
            </a:r>
            <a:r>
              <a:rPr lang="en-US" dirty="0" err="1"/>
              <a:t>scrapy.Spider</a:t>
            </a:r>
            <a:r>
              <a:rPr lang="en-US" dirty="0"/>
              <a:t>):</a:t>
            </a:r>
          </a:p>
          <a:p>
            <a:pPr marL="0" indent="0">
              <a:buNone/>
            </a:pPr>
            <a:r>
              <a:rPr lang="en-US" dirty="0"/>
              <a:t>    name = "</a:t>
            </a:r>
            <a:r>
              <a:rPr lang="en-US" dirty="0" err="1"/>
              <a:t>githubspider</a:t>
            </a:r>
            <a:r>
              <a:rPr lang="en-US" dirty="0"/>
              <a:t>"</a:t>
            </a:r>
          </a:p>
          <a:p>
            <a:pPr marL="0" indent="0">
              <a:buNone/>
            </a:pPr>
            <a:r>
              <a:rPr lang="en-US" dirty="0"/>
              <a:t>    </a:t>
            </a:r>
            <a:r>
              <a:rPr lang="en-US" dirty="0" err="1"/>
              <a:t>allowed_domains</a:t>
            </a:r>
            <a:r>
              <a:rPr lang="en-US" dirty="0"/>
              <a:t> = ["github.com"]</a:t>
            </a:r>
          </a:p>
          <a:p>
            <a:pPr marL="0" indent="0">
              <a:buNone/>
            </a:pPr>
            <a:r>
              <a:rPr lang="en-US" dirty="0"/>
              <a:t>    </a:t>
            </a:r>
            <a:r>
              <a:rPr lang="en-US" dirty="0" err="1"/>
              <a:t>start_urls</a:t>
            </a:r>
            <a:r>
              <a:rPr lang="en-US" dirty="0"/>
              <a:t> = ["https://github.com/python"]</a:t>
            </a:r>
          </a:p>
          <a:p>
            <a:pPr marL="0" indent="0">
              <a:buNone/>
            </a:pPr>
            <a:r>
              <a:rPr lang="en-US" dirty="0"/>
              <a:t>    def parse(self, response):</a:t>
            </a:r>
          </a:p>
          <a:p>
            <a:pPr marL="0" indent="0">
              <a:buNone/>
            </a:pPr>
            <a:r>
              <a:rPr lang="en-US" dirty="0"/>
              <a:t>        print ("Site visited:"+response.url)</a:t>
            </a:r>
          </a:p>
          <a:p>
            <a:pPr marL="0" indent="0">
              <a:buNone/>
            </a:pPr>
            <a:r>
              <a:rPr lang="en-US" dirty="0"/>
              <a:t>        s = </a:t>
            </a:r>
            <a:r>
              <a:rPr lang="en-US" dirty="0" err="1"/>
              <a:t>scrapy.Selector</a:t>
            </a:r>
            <a:r>
              <a:rPr lang="en-US" dirty="0"/>
              <a:t>(text=</a:t>
            </a:r>
            <a:r>
              <a:rPr lang="en-US" dirty="0" err="1"/>
              <a:t>response.body</a:t>
            </a:r>
            <a:r>
              <a:rPr lang="en-US" dirty="0"/>
              <a:t>)</a:t>
            </a:r>
          </a:p>
          <a:p>
            <a:pPr marL="0" indent="0">
              <a:buNone/>
            </a:pPr>
            <a:r>
              <a:rPr lang="en-US" dirty="0"/>
              <a:t>        for </a:t>
            </a:r>
            <a:r>
              <a:rPr lang="en-US" dirty="0" err="1"/>
              <a:t>dblock</a:t>
            </a:r>
            <a:r>
              <a:rPr lang="en-US" dirty="0"/>
              <a:t> in </a:t>
            </a:r>
            <a:r>
              <a:rPr lang="en-US" dirty="0" err="1"/>
              <a:t>s.xpath</a:t>
            </a:r>
            <a:r>
              <a:rPr lang="en-US" dirty="0"/>
              <a:t>("//a[contains(@itemprop, '</a:t>
            </a:r>
            <a:r>
              <a:rPr lang="en-US" dirty="0" err="1"/>
              <a:t>codeRepository</a:t>
            </a:r>
            <a:r>
              <a:rPr lang="en-US" dirty="0"/>
              <a:t>')]"):</a:t>
            </a:r>
          </a:p>
          <a:p>
            <a:pPr marL="0" indent="0">
              <a:buNone/>
            </a:pPr>
            <a:r>
              <a:rPr lang="en-US" dirty="0"/>
              <a:t>            </a:t>
            </a:r>
            <a:r>
              <a:rPr lang="en-US" dirty="0" err="1"/>
              <a:t>newurls</a:t>
            </a:r>
            <a:r>
              <a:rPr lang="en-US" dirty="0"/>
              <a:t> = </a:t>
            </a:r>
            <a:r>
              <a:rPr lang="en-US" dirty="0" err="1"/>
              <a:t>dblock.xpath</a:t>
            </a:r>
            <a:r>
              <a:rPr lang="en-US" dirty="0"/>
              <a:t>(".//@href")</a:t>
            </a:r>
          </a:p>
          <a:p>
            <a:pPr marL="0" indent="0">
              <a:buNone/>
            </a:pPr>
            <a:r>
              <a:rPr lang="en-US" dirty="0"/>
              <a:t>            if </a:t>
            </a:r>
            <a:r>
              <a:rPr lang="en-US" dirty="0" err="1"/>
              <a:t>len</a:t>
            </a:r>
            <a:r>
              <a:rPr lang="en-US" dirty="0"/>
              <a:t>(</a:t>
            </a:r>
            <a:r>
              <a:rPr lang="en-US" dirty="0" err="1"/>
              <a:t>newurls</a:t>
            </a:r>
            <a:r>
              <a:rPr lang="en-US" dirty="0"/>
              <a:t>) &gt; 0:</a:t>
            </a:r>
          </a:p>
          <a:p>
            <a:pPr marL="0" indent="0">
              <a:buNone/>
            </a:pPr>
            <a:r>
              <a:rPr lang="en-US" dirty="0"/>
              <a:t>                </a:t>
            </a:r>
            <a:r>
              <a:rPr lang="en-US" dirty="0" err="1"/>
              <a:t>newurl</a:t>
            </a:r>
            <a:r>
              <a:rPr lang="en-US" dirty="0"/>
              <a:t> = </a:t>
            </a:r>
            <a:r>
              <a:rPr lang="en-US" dirty="0" err="1"/>
              <a:t>newurls</a:t>
            </a:r>
            <a:r>
              <a:rPr lang="en-US" dirty="0"/>
              <a:t>[0].extract().strip()</a:t>
            </a:r>
          </a:p>
          <a:p>
            <a:pPr marL="0" indent="0">
              <a:buNone/>
            </a:pPr>
            <a:r>
              <a:rPr lang="en-US" dirty="0"/>
              <a:t>                yield </a:t>
            </a:r>
            <a:r>
              <a:rPr lang="en-US" dirty="0" err="1"/>
              <a:t>scrapy.http.Request</a:t>
            </a:r>
            <a:r>
              <a:rPr lang="en-US" dirty="0"/>
              <a:t>("https://github.com"+</a:t>
            </a:r>
            <a:r>
              <a:rPr lang="en-US" dirty="0" err="1"/>
              <a:t>newurl,self.parsepage</a:t>
            </a:r>
            <a:r>
              <a:rPr lang="en-US" dirty="0"/>
              <a:t>)</a:t>
            </a:r>
          </a:p>
          <a:p>
            <a:pPr marL="0" indent="0">
              <a:buNone/>
            </a:pPr>
            <a:r>
              <a:rPr lang="en-US" dirty="0"/>
              <a:t>    def </a:t>
            </a:r>
            <a:r>
              <a:rPr lang="en-US" dirty="0" err="1"/>
              <a:t>parsepage</a:t>
            </a:r>
            <a:r>
              <a:rPr lang="en-US" dirty="0"/>
              <a:t>(self, response):</a:t>
            </a:r>
          </a:p>
          <a:p>
            <a:pPr marL="0" indent="0">
              <a:buNone/>
            </a:pPr>
            <a:r>
              <a:rPr lang="en-US" dirty="0"/>
              <a:t>        print ("Site visited:"+response.url)</a:t>
            </a:r>
          </a:p>
          <a:p>
            <a:pPr marL="0" indent="0">
              <a:buNone/>
            </a:pPr>
            <a:r>
              <a:rPr lang="en-US" dirty="0"/>
              <a:t>        s = </a:t>
            </a:r>
            <a:r>
              <a:rPr lang="en-US" dirty="0" err="1"/>
              <a:t>scrapy.Selector</a:t>
            </a:r>
            <a:r>
              <a:rPr lang="en-US" dirty="0"/>
              <a:t>(text=</a:t>
            </a:r>
            <a:r>
              <a:rPr lang="en-US" dirty="0" err="1"/>
              <a:t>response.body</a:t>
            </a:r>
            <a:r>
              <a:rPr lang="en-US" dirty="0"/>
              <a:t>)</a:t>
            </a:r>
          </a:p>
          <a:p>
            <a:pPr marL="0" indent="0">
              <a:buNone/>
            </a:pPr>
            <a:r>
              <a:rPr lang="en-US" dirty="0"/>
              <a:t>        item = </a:t>
            </a:r>
            <a:r>
              <a:rPr lang="en-US" dirty="0" err="1"/>
              <a:t>GitHubItem</a:t>
            </a:r>
            <a:r>
              <a:rPr lang="en-US" dirty="0"/>
              <a:t>()</a:t>
            </a:r>
          </a:p>
          <a:p>
            <a:pPr marL="0" indent="0">
              <a:buNone/>
            </a:pPr>
            <a:r>
              <a:rPr lang="en-US" dirty="0"/>
              <a:t>        </a:t>
            </a:r>
            <a:r>
              <a:rPr lang="en-US" dirty="0" err="1"/>
              <a:t>xpathname</a:t>
            </a:r>
            <a:r>
              <a:rPr lang="en-US" dirty="0"/>
              <a:t>=</a:t>
            </a:r>
            <a:r>
              <a:rPr lang="en-US" dirty="0" err="1"/>
              <a:t>s.xpath</a:t>
            </a:r>
            <a:r>
              <a:rPr lang="en-US" dirty="0"/>
              <a:t>("//strong[@itemprop='name']/a/text()")</a:t>
            </a:r>
          </a:p>
          <a:p>
            <a:pPr marL="0" indent="0">
              <a:buNone/>
            </a:pPr>
            <a:r>
              <a:rPr lang="en-US" dirty="0"/>
              <a:t>        </a:t>
            </a:r>
            <a:r>
              <a:rPr lang="en-US" dirty="0" err="1"/>
              <a:t>xpathstars</a:t>
            </a:r>
            <a:r>
              <a:rPr lang="en-US" dirty="0"/>
              <a:t> = </a:t>
            </a:r>
            <a:r>
              <a:rPr lang="en-US" dirty="0" err="1"/>
              <a:t>s.xpath</a:t>
            </a:r>
            <a:r>
              <a:rPr lang="en-US" dirty="0"/>
              <a:t>("//span[contains(@class, '</a:t>
            </a:r>
            <a:r>
              <a:rPr lang="en-US" dirty="0" err="1"/>
              <a:t>js</a:t>
            </a:r>
            <a:r>
              <a:rPr lang="en-US" dirty="0"/>
              <a:t>-social-count')]/text()")</a:t>
            </a:r>
          </a:p>
          <a:p>
            <a:pPr marL="0" indent="0">
              <a:buNone/>
            </a:pPr>
            <a:r>
              <a:rPr lang="en-US" dirty="0"/>
              <a:t>        if </a:t>
            </a:r>
            <a:r>
              <a:rPr lang="en-US" dirty="0" err="1"/>
              <a:t>len</a:t>
            </a:r>
            <a:r>
              <a:rPr lang="en-US" dirty="0"/>
              <a:t>(</a:t>
            </a:r>
            <a:r>
              <a:rPr lang="en-US" dirty="0" err="1"/>
              <a:t>xpathname</a:t>
            </a:r>
            <a:r>
              <a:rPr lang="en-US" dirty="0"/>
              <a:t>) &gt; 0 and </a:t>
            </a:r>
            <a:r>
              <a:rPr lang="en-US" dirty="0" err="1"/>
              <a:t>len</a:t>
            </a:r>
            <a:r>
              <a:rPr lang="en-US" dirty="0"/>
              <a:t>(</a:t>
            </a:r>
            <a:r>
              <a:rPr lang="en-US" dirty="0" err="1"/>
              <a:t>xpathstars</a:t>
            </a:r>
            <a:r>
              <a:rPr lang="en-US" dirty="0"/>
              <a:t>) &gt; 0:</a:t>
            </a:r>
          </a:p>
          <a:p>
            <a:pPr marL="0" indent="0">
              <a:buNone/>
            </a:pPr>
            <a:r>
              <a:rPr lang="en-US" dirty="0"/>
              <a:t>            item["name"] = </a:t>
            </a:r>
            <a:r>
              <a:rPr lang="en-US" dirty="0" err="1"/>
              <a:t>xpathname</a:t>
            </a:r>
            <a:r>
              <a:rPr lang="en-US" dirty="0"/>
              <a:t>[0].extract()</a:t>
            </a:r>
          </a:p>
          <a:p>
            <a:pPr marL="0" indent="0">
              <a:buNone/>
            </a:pPr>
            <a:r>
              <a:rPr lang="en-US" dirty="0"/>
              <a:t>            item["stars"] = </a:t>
            </a:r>
            <a:r>
              <a:rPr lang="en-US" dirty="0" err="1"/>
              <a:t>xpathstars</a:t>
            </a:r>
            <a:r>
              <a:rPr lang="en-US" dirty="0"/>
              <a:t>[0].extract().strip()</a:t>
            </a:r>
          </a:p>
          <a:p>
            <a:pPr marL="0" indent="0">
              <a:buNone/>
            </a:pPr>
            <a:r>
              <a:rPr lang="en-US" dirty="0"/>
              <a:t>            yield item </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92</a:t>
            </a:fld>
            <a:endParaRPr lang="en-GB" dirty="0"/>
          </a:p>
        </p:txBody>
      </p:sp>
    </p:spTree>
    <p:extLst>
      <p:ext uri="{BB962C8B-B14F-4D97-AF65-F5344CB8AC3E}">
        <p14:creationId xmlns:p14="http://schemas.microsoft.com/office/powerpoint/2010/main" val="33991979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Selenium</a:t>
            </a:r>
            <a:r>
              <a:rPr lang="pl-PL" dirty="0"/>
              <a:t> – przykładowy kod</a:t>
            </a:r>
            <a:endParaRPr lang="en-US" dirty="0"/>
          </a:p>
        </p:txBody>
      </p:sp>
      <p:sp>
        <p:nvSpPr>
          <p:cNvPr id="3" name="Symbol zastępczy zawartości 2"/>
          <p:cNvSpPr>
            <a:spLocks noGrp="1"/>
          </p:cNvSpPr>
          <p:nvPr>
            <p:ph sz="quarter" idx="1"/>
          </p:nvPr>
        </p:nvSpPr>
        <p:spPr/>
        <p:txBody>
          <a:bodyPr>
            <a:normAutofit fontScale="77500" lnSpcReduction="20000"/>
          </a:bodyPr>
          <a:lstStyle/>
          <a:p>
            <a:pPr marL="0" indent="0">
              <a:buNone/>
            </a:pPr>
            <a:r>
              <a:rPr lang="en-US" dirty="0">
                <a:latin typeface="Consolas" panose="020B0609020204030204" pitchFamily="49" charset="0"/>
              </a:rPr>
              <a:t>from selenium import </a:t>
            </a:r>
            <a:r>
              <a:rPr lang="en-US" dirty="0" err="1">
                <a:latin typeface="Consolas" panose="020B0609020204030204" pitchFamily="49" charset="0"/>
              </a:rPr>
              <a:t>webdriver</a:t>
            </a:r>
            <a:endParaRPr lang="en-US" dirty="0">
              <a:latin typeface="Consolas" panose="020B0609020204030204" pitchFamily="49" charset="0"/>
            </a:endParaRPr>
          </a:p>
          <a:p>
            <a:pPr marL="0" indent="0">
              <a:buNone/>
            </a:pPr>
            <a:r>
              <a:rPr lang="en-US" dirty="0">
                <a:latin typeface="Consolas" panose="020B0609020204030204" pitchFamily="49" charset="0"/>
              </a:rPr>
              <a:t>from </a:t>
            </a:r>
            <a:r>
              <a:rPr lang="en-US" dirty="0" err="1">
                <a:latin typeface="Consolas" panose="020B0609020204030204" pitchFamily="49" charset="0"/>
              </a:rPr>
              <a:t>selenium.webdriver.common.keys</a:t>
            </a:r>
            <a:r>
              <a:rPr lang="en-US" dirty="0">
                <a:latin typeface="Consolas" panose="020B0609020204030204" pitchFamily="49" charset="0"/>
              </a:rPr>
              <a:t> import Keys</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driver = </a:t>
            </a:r>
            <a:r>
              <a:rPr lang="en-US" dirty="0" err="1">
                <a:latin typeface="Consolas" panose="020B0609020204030204" pitchFamily="49" charset="0"/>
              </a:rPr>
              <a:t>webdriver.Firefox</a:t>
            </a:r>
            <a:r>
              <a:rPr lang="en-US" dirty="0">
                <a:latin typeface="Consolas" panose="020B0609020204030204" pitchFamily="49" charset="0"/>
              </a:rPr>
              <a:t>()</a:t>
            </a:r>
          </a:p>
          <a:p>
            <a:pPr marL="0" indent="0">
              <a:buNone/>
            </a:pPr>
            <a:endParaRPr lang="en-US" dirty="0">
              <a:latin typeface="Consolas" panose="020B0609020204030204" pitchFamily="49" charset="0"/>
            </a:endParaRPr>
          </a:p>
          <a:p>
            <a:pPr marL="0" indent="0">
              <a:buNone/>
            </a:pPr>
            <a:r>
              <a:rPr lang="en-US" dirty="0" err="1">
                <a:latin typeface="Consolas" panose="020B0609020204030204" pitchFamily="49" charset="0"/>
              </a:rPr>
              <a:t>driver.get</a:t>
            </a:r>
            <a:r>
              <a:rPr lang="en-US" dirty="0">
                <a:latin typeface="Consolas" panose="020B0609020204030204" pitchFamily="49" charset="0"/>
              </a:rPr>
              <a:t>("http://www.python.org")</a:t>
            </a:r>
          </a:p>
          <a:p>
            <a:pPr marL="0" indent="0">
              <a:buNone/>
            </a:pPr>
            <a:endParaRPr lang="en-US" dirty="0">
              <a:latin typeface="Consolas" panose="020B0609020204030204" pitchFamily="49" charset="0"/>
            </a:endParaRPr>
          </a:p>
          <a:p>
            <a:pPr marL="0" indent="0">
              <a:buNone/>
            </a:pPr>
            <a:r>
              <a:rPr lang="pl-PL" dirty="0" err="1">
                <a:latin typeface="Consolas" panose="020B0609020204030204" pitchFamily="49" charset="0"/>
              </a:rPr>
              <a:t>print</a:t>
            </a:r>
            <a:r>
              <a:rPr lang="pl-PL" dirty="0">
                <a:latin typeface="Consolas" panose="020B0609020204030204" pitchFamily="49" charset="0"/>
              </a:rPr>
              <a:t>(</a:t>
            </a:r>
            <a:r>
              <a:rPr lang="en-US" dirty="0" err="1">
                <a:latin typeface="Consolas" panose="020B0609020204030204" pitchFamily="49" charset="0"/>
              </a:rPr>
              <a:t>driver.title</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err="1">
                <a:latin typeface="Consolas" panose="020B0609020204030204" pitchFamily="49" charset="0"/>
              </a:rPr>
              <a:t>elem</a:t>
            </a:r>
            <a:r>
              <a:rPr lang="en-US" dirty="0">
                <a:latin typeface="Consolas" panose="020B0609020204030204" pitchFamily="49" charset="0"/>
              </a:rPr>
              <a:t> = </a:t>
            </a:r>
            <a:r>
              <a:rPr lang="en-US" dirty="0" err="1">
                <a:latin typeface="Consolas" panose="020B0609020204030204" pitchFamily="49" charset="0"/>
              </a:rPr>
              <a:t>driver.find_element_by_name</a:t>
            </a:r>
            <a:r>
              <a:rPr lang="en-US" dirty="0">
                <a:latin typeface="Consolas" panose="020B0609020204030204" pitchFamily="49" charset="0"/>
              </a:rPr>
              <a:t>("q")</a:t>
            </a:r>
          </a:p>
          <a:p>
            <a:pPr marL="0" indent="0">
              <a:buNone/>
            </a:pPr>
            <a:r>
              <a:rPr lang="en-US" dirty="0" err="1">
                <a:latin typeface="Consolas" panose="020B0609020204030204" pitchFamily="49" charset="0"/>
              </a:rPr>
              <a:t>elem.clear</a:t>
            </a:r>
            <a:r>
              <a:rPr lang="en-US" dirty="0">
                <a:latin typeface="Consolas" panose="020B0609020204030204" pitchFamily="49" charset="0"/>
              </a:rPr>
              <a:t>()</a:t>
            </a:r>
          </a:p>
          <a:p>
            <a:pPr marL="0" indent="0">
              <a:buNone/>
            </a:pPr>
            <a:r>
              <a:rPr lang="en-US" dirty="0" err="1">
                <a:latin typeface="Consolas" panose="020B0609020204030204" pitchFamily="49" charset="0"/>
              </a:rPr>
              <a:t>elem.send_keys</a:t>
            </a:r>
            <a:r>
              <a:rPr lang="en-US" dirty="0">
                <a:latin typeface="Consolas" panose="020B0609020204030204" pitchFamily="49" charset="0"/>
              </a:rPr>
              <a:t>("</a:t>
            </a:r>
            <a:r>
              <a:rPr lang="en-US" dirty="0" err="1">
                <a:latin typeface="Consolas" panose="020B0609020204030204" pitchFamily="49" charset="0"/>
              </a:rPr>
              <a:t>pycon</a:t>
            </a:r>
            <a:r>
              <a:rPr lang="en-US" dirty="0">
                <a:latin typeface="Consolas" panose="020B0609020204030204" pitchFamily="49" charset="0"/>
              </a:rPr>
              <a:t>")</a:t>
            </a:r>
          </a:p>
          <a:p>
            <a:pPr marL="0" indent="0">
              <a:buNone/>
            </a:pPr>
            <a:r>
              <a:rPr lang="en-US" dirty="0" err="1">
                <a:latin typeface="Consolas" panose="020B0609020204030204" pitchFamily="49" charset="0"/>
              </a:rPr>
              <a:t>elem.send_keys</a:t>
            </a:r>
            <a:r>
              <a:rPr lang="en-US" dirty="0">
                <a:latin typeface="Consolas" panose="020B0609020204030204" pitchFamily="49" charset="0"/>
              </a:rPr>
              <a:t>(</a:t>
            </a:r>
            <a:r>
              <a:rPr lang="en-US" dirty="0" err="1">
                <a:latin typeface="Consolas" panose="020B0609020204030204" pitchFamily="49" charset="0"/>
              </a:rPr>
              <a:t>Keys.RETURN</a:t>
            </a:r>
            <a:r>
              <a:rPr lang="en-US" dirty="0">
                <a:latin typeface="Consolas" panose="020B0609020204030204" pitchFamily="49" charset="0"/>
              </a:rPr>
              <a:t>)</a:t>
            </a:r>
          </a:p>
          <a:p>
            <a:pPr marL="0" indent="0">
              <a:buNone/>
            </a:pPr>
            <a:r>
              <a:rPr lang="pl-PL" dirty="0" err="1">
                <a:latin typeface="Consolas" panose="020B0609020204030204" pitchFamily="49" charset="0"/>
              </a:rPr>
              <a:t>print</a:t>
            </a:r>
            <a:r>
              <a:rPr lang="pl-PL" dirty="0">
                <a:latin typeface="Consolas" panose="020B0609020204030204" pitchFamily="49" charset="0"/>
              </a:rPr>
              <a:t>(</a:t>
            </a:r>
            <a:r>
              <a:rPr lang="en-US" dirty="0" err="1">
                <a:latin typeface="Consolas" panose="020B0609020204030204" pitchFamily="49" charset="0"/>
              </a:rPr>
              <a:t>driver.page_source</a:t>
            </a:r>
            <a:r>
              <a:rPr lang="pl-PL" dirty="0">
                <a:latin typeface="Consolas" panose="020B0609020204030204" pitchFamily="49" charset="0"/>
              </a:rPr>
              <a:t>)</a:t>
            </a:r>
            <a:endParaRPr lang="en-US" dirty="0">
              <a:latin typeface="Consolas" panose="020B0609020204030204" pitchFamily="49" charset="0"/>
            </a:endParaRPr>
          </a:p>
          <a:p>
            <a:pPr marL="0" indent="0">
              <a:buNone/>
            </a:pPr>
            <a:r>
              <a:rPr lang="en-US" dirty="0" err="1">
                <a:latin typeface="Consolas" panose="020B0609020204030204" pitchFamily="49" charset="0"/>
              </a:rPr>
              <a:t>driver.close</a:t>
            </a:r>
            <a:r>
              <a:rPr lang="en-US" dirty="0">
                <a:latin typeface="Consolas" panose="020B0609020204030204" pitchFamily="49" charset="0"/>
              </a:rPr>
              <a:t>()</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93</a:t>
            </a:fld>
            <a:endParaRPr lang="en-GB" dirty="0"/>
          </a:p>
        </p:txBody>
      </p:sp>
    </p:spTree>
    <p:extLst>
      <p:ext uri="{BB962C8B-B14F-4D97-AF65-F5344CB8AC3E}">
        <p14:creationId xmlns:p14="http://schemas.microsoft.com/office/powerpoint/2010/main" val="5358562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noProof="1"/>
              <a:t>Wizualizacja danych</a:t>
            </a:r>
            <a:endParaRPr lang="en-US" noProof="1"/>
          </a:p>
        </p:txBody>
      </p:sp>
      <p:sp>
        <p:nvSpPr>
          <p:cNvPr id="6" name="Symbol zastępczy tekstu 5"/>
          <p:cNvSpPr>
            <a:spLocks noGrp="1"/>
          </p:cNvSpPr>
          <p:nvPr>
            <p:ph type="body" idx="1"/>
          </p:nvPr>
        </p:nvSpPr>
        <p:spPr>
          <a:xfrm>
            <a:off x="722313" y="2547938"/>
            <a:ext cx="7772400" cy="2753270"/>
          </a:xfrm>
        </p:spPr>
        <p:txBody>
          <a:bodyPr>
            <a:normAutofit/>
          </a:bodyPr>
          <a:lstStyle/>
          <a:p>
            <a:pPr marL="342900" indent="-342900">
              <a:buFontTx/>
              <a:buChar char="-"/>
            </a:pPr>
            <a:endParaRPr lang="en-US" dirty="0"/>
          </a:p>
        </p:txBody>
      </p:sp>
      <p:sp>
        <p:nvSpPr>
          <p:cNvPr id="4" name="Symbol zastępczy numeru slajdu 3"/>
          <p:cNvSpPr>
            <a:spLocks noGrp="1"/>
          </p:cNvSpPr>
          <p:nvPr>
            <p:ph type="sldNum" sz="quarter" idx="12"/>
          </p:nvPr>
        </p:nvSpPr>
        <p:spPr/>
        <p:txBody>
          <a:bodyPr/>
          <a:lstStyle/>
          <a:p>
            <a:fld id="{DCB6F979-1682-4FAD-969F-D0E2E534A1AB}" type="slidenum">
              <a:rPr lang="en-GB" smtClean="0"/>
              <a:pPr/>
              <a:t>94</a:t>
            </a:fld>
            <a:endParaRPr lang="en-GB" dirty="0"/>
          </a:p>
        </p:txBody>
      </p:sp>
    </p:spTree>
    <p:extLst>
      <p:ext uri="{BB962C8B-B14F-4D97-AF65-F5344CB8AC3E}">
        <p14:creationId xmlns:p14="http://schemas.microsoft.com/office/powerpoint/2010/main" val="3909202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Wykresy</a:t>
            </a:r>
          </a:p>
        </p:txBody>
      </p:sp>
      <p:sp>
        <p:nvSpPr>
          <p:cNvPr id="3" name="Symbol zastępczy zawartości 2"/>
          <p:cNvSpPr>
            <a:spLocks noGrp="1"/>
          </p:cNvSpPr>
          <p:nvPr>
            <p:ph sz="quarter" idx="1"/>
          </p:nvPr>
        </p:nvSpPr>
        <p:spPr/>
        <p:txBody>
          <a:bodyPr>
            <a:normAutofit lnSpcReduction="10000"/>
          </a:bodyPr>
          <a:lstStyle/>
          <a:p>
            <a:r>
              <a:rPr lang="en-US" noProof="1"/>
              <a:t>Python zawiera moduł matplotlib oferujący funkcjonalność wzorowaną na środowisku MATLAB</a:t>
            </a:r>
          </a:p>
          <a:p>
            <a:r>
              <a:rPr lang="en-US" noProof="1"/>
              <a:t>Funkcje "plot" do generacji wykresów jest dostępna w dwu pakietach (do wyboru)</a:t>
            </a:r>
          </a:p>
          <a:p>
            <a:pPr marL="514350" indent="-514350">
              <a:buFont typeface="+mj-lt"/>
              <a:buAutoNum type="arabicPeriod"/>
            </a:pPr>
            <a:r>
              <a:rPr lang="en-US" sz="2800" b="1" noProof="1">
                <a:latin typeface="Courier New" panose="02070309020205020404" pitchFamily="49" charset="0"/>
                <a:cs typeface="Courier New" panose="02070309020205020404" pitchFamily="49" charset="0"/>
              </a:rPr>
              <a:t>import</a:t>
            </a:r>
            <a:r>
              <a:rPr lang="en-US" sz="2800" noProof="1">
                <a:latin typeface="Courier New" panose="02070309020205020404" pitchFamily="49" charset="0"/>
                <a:cs typeface="Courier New" panose="02070309020205020404" pitchFamily="49" charset="0"/>
              </a:rPr>
              <a:t> pylab</a:t>
            </a:r>
          </a:p>
          <a:p>
            <a:pPr marL="0" indent="0">
              <a:buNone/>
            </a:pPr>
            <a:r>
              <a:rPr lang="en-US" sz="2800" noProof="1">
                <a:latin typeface="Courier New" panose="02070309020205020404" pitchFamily="49" charset="0"/>
                <a:cs typeface="Courier New" panose="02070309020205020404" pitchFamily="49" charset="0"/>
              </a:rPr>
              <a:t>	</a:t>
            </a:r>
            <a:r>
              <a:rPr lang="en-US" sz="2800" noProof="1">
                <a:cs typeface="Courier New" panose="02070309020205020404" pitchFamily="49" charset="0"/>
              </a:rPr>
              <a:t>albo</a:t>
            </a:r>
          </a:p>
          <a:p>
            <a:pPr marL="514350" indent="-514350">
              <a:buFont typeface="+mj-lt"/>
              <a:buAutoNum type="arabicPeriod" startAt="2"/>
            </a:pPr>
            <a:r>
              <a:rPr lang="en-US" sz="2800" b="1" noProof="1">
                <a:latin typeface="Courier New" panose="02070309020205020404" pitchFamily="49" charset="0"/>
                <a:cs typeface="Courier New" panose="02070309020205020404" pitchFamily="49" charset="0"/>
              </a:rPr>
              <a:t>import</a:t>
            </a:r>
            <a:r>
              <a:rPr lang="en-US" sz="2800" noProof="1">
                <a:latin typeface="Courier New" panose="02070309020205020404" pitchFamily="49" charset="0"/>
                <a:cs typeface="Courier New" panose="02070309020205020404" pitchFamily="49" charset="0"/>
              </a:rPr>
              <a:t> matplotlib.pyplot </a:t>
            </a:r>
            <a:r>
              <a:rPr lang="en-US" sz="2800" b="1" noProof="1">
                <a:latin typeface="Courier New" panose="02070309020205020404" pitchFamily="49" charset="0"/>
                <a:cs typeface="Courier New" panose="02070309020205020404" pitchFamily="49" charset="0"/>
              </a:rPr>
              <a:t>as</a:t>
            </a:r>
            <a:r>
              <a:rPr lang="en-US" sz="2800" noProof="1">
                <a:latin typeface="Courier New" panose="02070309020205020404" pitchFamily="49" charset="0"/>
                <a:cs typeface="Courier New" panose="02070309020205020404" pitchFamily="49" charset="0"/>
              </a:rPr>
              <a:t> plt</a:t>
            </a:r>
          </a:p>
          <a:p>
            <a:r>
              <a:rPr lang="en-US" noProof="1"/>
              <a:t>Wybór pierwszej opcji powoduje zaimportowanie funkcji z pakietu numpy. My będziemy korzystać z </a:t>
            </a:r>
          </a:p>
          <a:p>
            <a:pPr marL="0" indent="0">
              <a:buNone/>
            </a:pPr>
            <a:r>
              <a:rPr lang="en-US" sz="2400" b="1" noProof="1">
                <a:latin typeface="Courier New" panose="02070309020205020404" pitchFamily="49" charset="0"/>
                <a:cs typeface="Courier New" panose="02070309020205020404" pitchFamily="49" charset="0"/>
              </a:rPr>
              <a:t>	</a:t>
            </a:r>
            <a:r>
              <a:rPr lang="en-US" sz="2400" b="1" u="sng" noProof="1">
                <a:latin typeface="Courier New" panose="02070309020205020404" pitchFamily="49" charset="0"/>
                <a:cs typeface="Courier New" panose="02070309020205020404" pitchFamily="49" charset="0"/>
              </a:rPr>
              <a:t>import</a:t>
            </a:r>
            <a:r>
              <a:rPr lang="en-US" sz="2400" u="sng" noProof="1">
                <a:latin typeface="Courier New" panose="02070309020205020404" pitchFamily="49" charset="0"/>
                <a:cs typeface="Courier New" panose="02070309020205020404" pitchFamily="49" charset="0"/>
              </a:rPr>
              <a:t> matplotlib.pyplot</a:t>
            </a:r>
          </a:p>
          <a:p>
            <a:endParaRPr lang="en-US" noProof="1"/>
          </a:p>
          <a:p>
            <a:endParaRPr lang="en-US"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95</a:t>
            </a:fld>
            <a:endParaRPr lang="en-GB" dirty="0"/>
          </a:p>
        </p:txBody>
      </p:sp>
    </p:spTree>
    <p:extLst>
      <p:ext uri="{BB962C8B-B14F-4D97-AF65-F5344CB8AC3E}">
        <p14:creationId xmlns:p14="http://schemas.microsoft.com/office/powerpoint/2010/main" val="41817164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1"/>
              <a:t>Generacja prostego wykresu</a:t>
            </a:r>
          </a:p>
        </p:txBody>
      </p:sp>
      <p:sp>
        <p:nvSpPr>
          <p:cNvPr id="3" name="Symbol zastępczy zawartości 2"/>
          <p:cNvSpPr>
            <a:spLocks noGrp="1"/>
          </p:cNvSpPr>
          <p:nvPr>
            <p:ph sz="quarter" idx="1"/>
          </p:nvPr>
        </p:nvSpPr>
        <p:spPr/>
        <p:txBody>
          <a:bodyPr>
            <a:normAutofit fontScale="92500" lnSpcReduction="20000"/>
          </a:bodyPr>
          <a:lstStyle/>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matplotlib</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pyplot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plt</a:t>
            </a:r>
          </a:p>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numpy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np</a:t>
            </a:r>
          </a:p>
          <a:p>
            <a:pPr marL="0" indent="0">
              <a:buNone/>
            </a:pPr>
            <a:r>
              <a:rPr lang="en-US" noProof="1">
                <a:latin typeface="Courier New" panose="02070309020205020404" pitchFamily="49" charset="0"/>
                <a:cs typeface="Courier New" panose="02070309020205020404" pitchFamily="49" charset="0"/>
              </a:rPr>
              <a:t>x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np</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linspace</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100</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plot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label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'liniowa'</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plot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label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'kwadratowa'</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plot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2</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np</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sin</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30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a:t>
            </a:r>
          </a:p>
          <a:p>
            <a:pPr marL="0" indent="0">
              <a:buNone/>
            </a:pPr>
            <a:r>
              <a:rPr lang="en-US" noProof="1">
                <a:latin typeface="Courier New" panose="02070309020205020404" pitchFamily="49" charset="0"/>
                <a:cs typeface="Courier New" panose="02070309020205020404" pitchFamily="49" charset="0"/>
              </a:rPr>
              <a:t>    label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'sin'</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xlabel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'os x'</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ylabel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'os y'</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title</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"Tytul wykresu"</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legend</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show</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96</a:t>
            </a:fld>
            <a:endParaRPr lang="en-GB" dirty="0"/>
          </a:p>
        </p:txBody>
      </p:sp>
    </p:spTree>
    <p:extLst>
      <p:ext uri="{BB962C8B-B14F-4D97-AF65-F5344CB8AC3E}">
        <p14:creationId xmlns:p14="http://schemas.microsoft.com/office/powerpoint/2010/main" val="31416281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5510" y="240258"/>
            <a:ext cx="7772400" cy="740470"/>
          </a:xfrm>
        </p:spPr>
        <p:txBody>
          <a:bodyPr>
            <a:normAutofit/>
          </a:bodyPr>
          <a:lstStyle/>
          <a:p>
            <a:r>
              <a:rPr lang="en-US" noProof="1"/>
              <a:t>Komponenty wykresu matplotlib</a:t>
            </a: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97</a:t>
            </a:fld>
            <a:endParaRPr lang="en-GB" dirty="0"/>
          </a:p>
        </p:txBody>
      </p:sp>
      <p:sp>
        <p:nvSpPr>
          <p:cNvPr id="5" name="Prostokąt 4"/>
          <p:cNvSpPr/>
          <p:nvPr/>
        </p:nvSpPr>
        <p:spPr>
          <a:xfrm rot="16200000">
            <a:off x="-1152777" y="3476069"/>
            <a:ext cx="5284267" cy="646331"/>
          </a:xfrm>
          <a:prstGeom prst="rect">
            <a:avLst/>
          </a:prstGeom>
        </p:spPr>
        <p:txBody>
          <a:bodyPr wrap="none">
            <a:spAutoFit/>
          </a:bodyPr>
          <a:lstStyle/>
          <a:p>
            <a:r>
              <a:rPr lang="pl-PL" i="1" dirty="0">
                <a:latin typeface="Times New Roman" panose="02020603050405020304" pitchFamily="18" charset="0"/>
                <a:cs typeface="Times New Roman" panose="02020603050405020304" pitchFamily="18" charset="0"/>
              </a:rPr>
              <a:t>źródło :</a:t>
            </a:r>
          </a:p>
          <a:p>
            <a:r>
              <a:rPr lang="en-US" i="1" dirty="0">
                <a:latin typeface="Times New Roman" panose="02020603050405020304" pitchFamily="18" charset="0"/>
                <a:cs typeface="Times New Roman" panose="02020603050405020304" pitchFamily="18" charset="0"/>
              </a:rPr>
              <a:t>https://matplotlib.org/tutorials/introductory/usage.html</a:t>
            </a:r>
          </a:p>
        </p:txBody>
      </p:sp>
      <p:pic>
        <p:nvPicPr>
          <p:cNvPr id="6" name="Obraz 5">
            <a:extLst>
              <a:ext uri="{FF2B5EF4-FFF2-40B4-BE49-F238E27FC236}">
                <a16:creationId xmlns:a16="http://schemas.microsoft.com/office/drawing/2014/main" id="{F58A3A2E-9A15-4266-9A2A-85146FB7619C}"/>
              </a:ext>
            </a:extLst>
          </p:cNvPr>
          <p:cNvPicPr>
            <a:picLocks noChangeAspect="1"/>
          </p:cNvPicPr>
          <p:nvPr/>
        </p:nvPicPr>
        <p:blipFill>
          <a:blip r:embed="rId2"/>
          <a:stretch>
            <a:fillRect/>
          </a:stretch>
        </p:blipFill>
        <p:spPr>
          <a:xfrm>
            <a:off x="3259534" y="900593"/>
            <a:ext cx="5518956" cy="5717149"/>
          </a:xfrm>
          <a:prstGeom prst="rect">
            <a:avLst/>
          </a:prstGeom>
        </p:spPr>
      </p:pic>
    </p:spTree>
    <p:extLst>
      <p:ext uri="{BB962C8B-B14F-4D97-AF65-F5344CB8AC3E}">
        <p14:creationId xmlns:p14="http://schemas.microsoft.com/office/powerpoint/2010/main" val="7938337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Przykład </a:t>
            </a:r>
            <a:br>
              <a:rPr lang="en-US" noProof="1"/>
            </a:br>
            <a:r>
              <a:rPr lang="en-US" noProof="1"/>
              <a:t>dostosowanie osi histogramu</a:t>
            </a:r>
          </a:p>
        </p:txBody>
      </p:sp>
      <p:sp>
        <p:nvSpPr>
          <p:cNvPr id="3" name="Symbol zastępczy zawartości 2"/>
          <p:cNvSpPr>
            <a:spLocks noGrp="1"/>
          </p:cNvSpPr>
          <p:nvPr>
            <p:ph sz="quarter" idx="1"/>
          </p:nvPr>
        </p:nvSpPr>
        <p:spPr>
          <a:xfrm>
            <a:off x="359532" y="1447800"/>
            <a:ext cx="8460940" cy="4572000"/>
          </a:xfrm>
        </p:spPr>
        <p:txBody>
          <a:bodyPr>
            <a:normAutofit fontScale="92500" lnSpcReduction="20000"/>
          </a:bodyPr>
          <a:lstStyle/>
          <a:p>
            <a:pPr marL="0" indent="0">
              <a:buNone/>
            </a:pPr>
            <a:r>
              <a:rPr lang="en-US" b="1" noProof="1">
                <a:latin typeface="Courier New" panose="02070309020205020404" pitchFamily="49" charset="0"/>
                <a:cs typeface="Courier New" panose="02070309020205020404" pitchFamily="49" charset="0"/>
              </a:rPr>
              <a:t>import</a:t>
            </a:r>
            <a:r>
              <a:rPr lang="en-US" noProof="1">
                <a:latin typeface="Courier New" panose="02070309020205020404" pitchFamily="49" charset="0"/>
                <a:cs typeface="Courier New" panose="02070309020205020404" pitchFamily="49" charset="0"/>
              </a:rPr>
              <a:t> numpy </a:t>
            </a:r>
            <a:r>
              <a:rPr lang="en-US" b="1" noProof="1">
                <a:latin typeface="Courier New" panose="02070309020205020404" pitchFamily="49" charset="0"/>
                <a:cs typeface="Courier New" panose="02070309020205020404" pitchFamily="49" charset="0"/>
              </a:rPr>
              <a:t>as</a:t>
            </a:r>
            <a:r>
              <a:rPr lang="en-US" noProof="1">
                <a:latin typeface="Courier New" panose="02070309020205020404" pitchFamily="49" charset="0"/>
                <a:cs typeface="Courier New" panose="02070309020205020404" pitchFamily="49" charset="0"/>
              </a:rPr>
              <a:t> np</a:t>
            </a:r>
          </a:p>
          <a:p>
            <a:pPr marL="0" indent="0">
              <a:buNone/>
            </a:pPr>
            <a:r>
              <a:rPr lang="en-US" b="1" noProof="1">
                <a:solidFill>
                  <a:srgbClr val="FF0000"/>
                </a:solidFill>
                <a:latin typeface="Courier New" panose="02070309020205020404" pitchFamily="49" charset="0"/>
                <a:cs typeface="Courier New" panose="02070309020205020404" pitchFamily="49" charset="0"/>
              </a:rPr>
              <a:t>import</a:t>
            </a:r>
            <a:r>
              <a:rPr lang="en-US" noProof="1">
                <a:solidFill>
                  <a:srgbClr val="FF0000"/>
                </a:solidFill>
                <a:latin typeface="Courier New" panose="02070309020205020404" pitchFamily="49" charset="0"/>
                <a:cs typeface="Courier New" panose="02070309020205020404" pitchFamily="49" charset="0"/>
              </a:rPr>
              <a:t> matplotlib</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pyplot </a:t>
            </a:r>
            <a:r>
              <a:rPr lang="en-US" b="1" noProof="1">
                <a:solidFill>
                  <a:srgbClr val="FF0000"/>
                </a:solidFill>
                <a:latin typeface="Courier New" panose="02070309020205020404" pitchFamily="49" charset="0"/>
                <a:cs typeface="Courier New" panose="02070309020205020404" pitchFamily="49" charset="0"/>
              </a:rPr>
              <a:t>as</a:t>
            </a:r>
            <a:r>
              <a:rPr lang="en-US" noProof="1">
                <a:solidFill>
                  <a:srgbClr val="FF0000"/>
                </a:solidFill>
                <a:latin typeface="Courier New" panose="02070309020205020404" pitchFamily="49" charset="0"/>
                <a:cs typeface="Courier New" panose="02070309020205020404" pitchFamily="49" charset="0"/>
              </a:rPr>
              <a:t> plt</a:t>
            </a:r>
          </a:p>
          <a:p>
            <a:pPr marL="0" indent="0">
              <a:buNone/>
            </a:pPr>
            <a:r>
              <a:rPr lang="en-US" noProof="1">
                <a:latin typeface="Courier New" panose="02070309020205020404" pitchFamily="49" charset="0"/>
                <a:cs typeface="Courier New" panose="02070309020205020404" pitchFamily="49" charset="0"/>
              </a:rPr>
              <a:t>mu</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sigma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100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15</a:t>
            </a:r>
          </a:p>
          <a:p>
            <a:pPr marL="0" indent="0">
              <a:buNone/>
            </a:pPr>
            <a:r>
              <a:rPr lang="en-US" noProof="1">
                <a:latin typeface="Courier New" panose="02070309020205020404" pitchFamily="49" charset="0"/>
                <a:cs typeface="Courier New" panose="02070309020205020404" pitchFamily="49" charset="0"/>
              </a:rPr>
              <a:t>x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mu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sigma </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np</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random</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randn</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10000</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solidFill>
                  <a:srgbClr val="FF0000"/>
                </a:solidFill>
                <a:latin typeface="Courier New" panose="02070309020205020404" pitchFamily="49" charset="0"/>
                <a:cs typeface="Courier New" panose="02070309020205020404" pitchFamily="49" charset="0"/>
              </a:rPr>
              <a:t>plt</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hist</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x</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 50</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 density</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1</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 facecolor</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'g'</a:t>
            </a:r>
            <a:r>
              <a:rPr lang="en-US" b="1" noProof="1">
                <a:solidFill>
                  <a:srgbClr val="FF0000"/>
                </a:solidFill>
                <a:latin typeface="Courier New" panose="02070309020205020404" pitchFamily="49" charset="0"/>
                <a:cs typeface="Courier New" panose="02070309020205020404" pitchFamily="49" charset="0"/>
              </a:rPr>
              <a:t>)</a:t>
            </a:r>
            <a:endParaRPr lang="en-US" noProof="1">
              <a:solidFill>
                <a:srgbClr val="FF0000"/>
              </a:solidFill>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xlabel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'Poziom IQ'</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ylabel</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'Prawdopodobieństwo'</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title</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'Histogram poziomu IQ w populacji'</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text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60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.025</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r'$\mu=100,\ \sigma=15$'</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axis</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40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160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0</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 0.03</a:t>
            </a:r>
            <a:r>
              <a:rPr lang="en-US" b="1" noProof="1">
                <a:latin typeface="Courier New" panose="02070309020205020404" pitchFamily="49" charset="0"/>
                <a:cs typeface="Courier New" panose="02070309020205020404" pitchFamily="49" charset="0"/>
              </a:rPr>
              <a:t>])</a:t>
            </a:r>
            <a:endParaRPr lang="en-US" noProof="1">
              <a:latin typeface="Courier New" panose="02070309020205020404" pitchFamily="49" charset="0"/>
              <a:cs typeface="Courier New" panose="02070309020205020404" pitchFamily="49" charset="0"/>
            </a:endParaRPr>
          </a:p>
          <a:p>
            <a:pPr marL="0" indent="0">
              <a:buNone/>
            </a:pPr>
            <a:r>
              <a:rPr lang="en-US" noProof="1">
                <a:latin typeface="Courier New" panose="02070309020205020404" pitchFamily="49" charset="0"/>
                <a:cs typeface="Courier New" panose="02070309020205020404" pitchFamily="49" charset="0"/>
              </a:rPr>
              <a:t>plt</a:t>
            </a:r>
            <a:r>
              <a:rPr lang="en-US" b="1" noProof="1">
                <a:latin typeface="Courier New" panose="02070309020205020404" pitchFamily="49" charset="0"/>
                <a:cs typeface="Courier New" panose="02070309020205020404" pitchFamily="49" charset="0"/>
              </a:rPr>
              <a:t>.</a:t>
            </a:r>
            <a:r>
              <a:rPr lang="en-US" noProof="1">
                <a:latin typeface="Courier New" panose="02070309020205020404" pitchFamily="49" charset="0"/>
                <a:cs typeface="Courier New" panose="02070309020205020404" pitchFamily="49" charset="0"/>
              </a:rPr>
              <a:t>grid</a:t>
            </a:r>
            <a:r>
              <a:rPr lang="en-US" b="1" noProof="1">
                <a:latin typeface="Courier New" panose="02070309020205020404" pitchFamily="49" charset="0"/>
                <a:cs typeface="Courier New" panose="02070309020205020404" pitchFamily="49" charset="0"/>
              </a:rPr>
              <a:t>(True)</a:t>
            </a:r>
            <a:endParaRPr lang="en-US" noProof="1">
              <a:latin typeface="Courier New" panose="02070309020205020404" pitchFamily="49" charset="0"/>
              <a:cs typeface="Courier New" panose="02070309020205020404" pitchFamily="49" charset="0"/>
            </a:endParaRPr>
          </a:p>
          <a:p>
            <a:pPr marL="0" indent="0">
              <a:buNone/>
            </a:pPr>
            <a:r>
              <a:rPr lang="en-US" noProof="1">
                <a:solidFill>
                  <a:srgbClr val="FF0000"/>
                </a:solidFill>
                <a:latin typeface="Courier New" panose="02070309020205020404" pitchFamily="49" charset="0"/>
                <a:cs typeface="Courier New" panose="02070309020205020404" pitchFamily="49" charset="0"/>
              </a:rPr>
              <a:t>plt</a:t>
            </a:r>
            <a:r>
              <a:rPr lang="en-US" b="1" noProof="1">
                <a:solidFill>
                  <a:srgbClr val="FF0000"/>
                </a:solidFill>
                <a:latin typeface="Courier New" panose="02070309020205020404" pitchFamily="49" charset="0"/>
                <a:cs typeface="Courier New" panose="02070309020205020404" pitchFamily="49" charset="0"/>
              </a:rPr>
              <a:t>.</a:t>
            </a:r>
            <a:r>
              <a:rPr lang="en-US" noProof="1">
                <a:solidFill>
                  <a:srgbClr val="FF0000"/>
                </a:solidFill>
                <a:latin typeface="Courier New" panose="02070309020205020404" pitchFamily="49" charset="0"/>
                <a:cs typeface="Courier New" panose="02070309020205020404" pitchFamily="49" charset="0"/>
              </a:rPr>
              <a:t>show</a:t>
            </a:r>
            <a:r>
              <a:rPr lang="en-US" b="1" noProof="1">
                <a:solidFill>
                  <a:srgbClr val="FF0000"/>
                </a:solidFill>
                <a:latin typeface="Courier New" panose="02070309020205020404" pitchFamily="49" charset="0"/>
                <a:cs typeface="Courier New" panose="02070309020205020404" pitchFamily="49" charset="0"/>
              </a:rPr>
              <a:t>()</a:t>
            </a:r>
            <a:endParaRPr lang="en-US" noProof="1">
              <a:solidFill>
                <a:srgbClr val="FF0000"/>
              </a:solidFill>
              <a:latin typeface="Courier New" panose="02070309020205020404" pitchFamily="49" charset="0"/>
              <a:cs typeface="Courier New" panose="02070309020205020404" pitchFamily="49" charset="0"/>
            </a:endParaRPr>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98</a:t>
            </a:fld>
            <a:endParaRPr lang="en-GB" dirty="0"/>
          </a:p>
        </p:txBody>
      </p:sp>
    </p:spTree>
    <p:extLst>
      <p:ext uri="{BB962C8B-B14F-4D97-AF65-F5344CB8AC3E}">
        <p14:creationId xmlns:p14="http://schemas.microsoft.com/office/powerpoint/2010/main" val="36972949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noProof="1"/>
              <a:t>Bardziej praktycznie....</a:t>
            </a:r>
            <a:br>
              <a:rPr lang="en-US" noProof="1"/>
            </a:br>
            <a:r>
              <a:rPr lang="en-US" noProof="1"/>
              <a:t>Odczyt danych z pliku + wykres</a:t>
            </a:r>
          </a:p>
        </p:txBody>
      </p:sp>
      <p:sp>
        <p:nvSpPr>
          <p:cNvPr id="3" name="Symbol zastępczy zawartości 2"/>
          <p:cNvSpPr>
            <a:spLocks noGrp="1"/>
          </p:cNvSpPr>
          <p:nvPr>
            <p:ph sz="quarter" idx="1"/>
          </p:nvPr>
        </p:nvSpPr>
        <p:spPr>
          <a:xfrm>
            <a:off x="914400" y="1447800"/>
            <a:ext cx="7772400" cy="5257564"/>
          </a:xfrm>
        </p:spPr>
        <p:txBody>
          <a:bodyPr>
            <a:normAutofit fontScale="70000" lnSpcReduction="20000"/>
          </a:bodyPr>
          <a:lstStyle/>
          <a:p>
            <a:pPr marL="0" indent="0">
              <a:buNone/>
            </a:pPr>
            <a:r>
              <a:rPr lang="en-US" sz="2400" b="1" noProof="1">
                <a:latin typeface="Courier New" panose="02070309020205020404" pitchFamily="49" charset="0"/>
                <a:cs typeface="Courier New" panose="02070309020205020404" pitchFamily="49" charset="0"/>
              </a:rPr>
              <a:t>import</a:t>
            </a:r>
            <a:r>
              <a:rPr lang="en-US" sz="2400" noProof="1">
                <a:latin typeface="Courier New" panose="02070309020205020404" pitchFamily="49" charset="0"/>
                <a:cs typeface="Courier New" panose="02070309020205020404" pitchFamily="49" charset="0"/>
              </a:rPr>
              <a:t> csv</a:t>
            </a:r>
          </a:p>
          <a:p>
            <a:pPr marL="0" indent="0">
              <a:buNone/>
            </a:pPr>
            <a:r>
              <a:rPr lang="en-US" sz="2400" b="1" noProof="1">
                <a:latin typeface="Courier New" panose="02070309020205020404" pitchFamily="49" charset="0"/>
                <a:cs typeface="Courier New" panose="02070309020205020404" pitchFamily="49" charset="0"/>
              </a:rPr>
              <a:t>import</a:t>
            </a:r>
            <a:r>
              <a:rPr lang="en-US" sz="2400" noProof="1">
                <a:latin typeface="Courier New" panose="02070309020205020404" pitchFamily="49" charset="0"/>
                <a:cs typeface="Courier New" panose="02070309020205020404" pitchFamily="49" charset="0"/>
              </a:rPr>
              <a:t> matplotlib.pyplot </a:t>
            </a:r>
            <a:r>
              <a:rPr lang="en-US" sz="2400" b="1" noProof="1">
                <a:latin typeface="Courier New" panose="02070309020205020404" pitchFamily="49" charset="0"/>
                <a:cs typeface="Courier New" panose="02070309020205020404" pitchFamily="49" charset="0"/>
              </a:rPr>
              <a:t>as</a:t>
            </a:r>
            <a:r>
              <a:rPr lang="en-US" sz="2400" noProof="1">
                <a:latin typeface="Courier New" panose="02070309020205020404" pitchFamily="49" charset="0"/>
                <a:cs typeface="Courier New" panose="02070309020205020404" pitchFamily="49" charset="0"/>
              </a:rPr>
              <a:t> plt</a:t>
            </a:r>
          </a:p>
          <a:p>
            <a:pPr marL="0" indent="0">
              <a:buNone/>
            </a:pPr>
            <a:r>
              <a:rPr lang="en-US" sz="2400" b="1" noProof="1">
                <a:latin typeface="Courier New" panose="02070309020205020404" pitchFamily="49" charset="0"/>
                <a:cs typeface="Courier New" panose="02070309020205020404" pitchFamily="49" charset="0"/>
              </a:rPr>
              <a:t>import</a:t>
            </a:r>
            <a:r>
              <a:rPr lang="en-US" sz="2400" noProof="1">
                <a:latin typeface="Courier New" panose="02070309020205020404" pitchFamily="49" charset="0"/>
                <a:cs typeface="Courier New" panose="02070309020205020404" pitchFamily="49" charset="0"/>
              </a:rPr>
              <a:t> datetime</a:t>
            </a:r>
          </a:p>
          <a:p>
            <a:pPr marL="0" indent="0">
              <a:buNone/>
            </a:pPr>
            <a:r>
              <a:rPr lang="en-US" sz="2400" noProof="1">
                <a:latin typeface="Courier New" panose="02070309020205020404" pitchFamily="49" charset="0"/>
                <a:cs typeface="Courier New" panose="02070309020205020404" pitchFamily="49" charset="0"/>
              </a:rPr>
              <a:t>ifile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open</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'ceny_spot.txt'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"r"</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times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prices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reader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csv</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reader</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ifile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delimiter</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'\t'</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no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0</a:t>
            </a:r>
          </a:p>
          <a:p>
            <a:pPr marL="0" indent="0">
              <a:buNone/>
            </a:pPr>
            <a:r>
              <a:rPr lang="en-US" sz="2400" b="1" noProof="1">
                <a:latin typeface="Courier New" panose="02070309020205020404" pitchFamily="49" charset="0"/>
                <a:cs typeface="Courier New" panose="02070309020205020404" pitchFamily="49" charset="0"/>
              </a:rPr>
              <a:t>for</a:t>
            </a:r>
            <a:r>
              <a:rPr lang="en-US" sz="2400" noProof="1">
                <a:latin typeface="Courier New" panose="02070309020205020404" pitchFamily="49" charset="0"/>
                <a:cs typeface="Courier New" panose="02070309020205020404" pitchFamily="49" charset="0"/>
              </a:rPr>
              <a:t> row </a:t>
            </a:r>
            <a:r>
              <a:rPr lang="en-US" sz="2400" b="1" noProof="1">
                <a:latin typeface="Courier New" panose="02070309020205020404" pitchFamily="49" charset="0"/>
                <a:cs typeface="Courier New" panose="02070309020205020404" pitchFamily="49" charset="0"/>
              </a:rPr>
              <a:t>in</a:t>
            </a:r>
            <a:r>
              <a:rPr lang="en-US" sz="2400" noProof="1">
                <a:latin typeface="Courier New" panose="02070309020205020404" pitchFamily="49" charset="0"/>
                <a:cs typeface="Courier New" panose="02070309020205020404" pitchFamily="49" charset="0"/>
              </a:rPr>
              <a:t> reader</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    no </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 no</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1</a:t>
            </a:r>
          </a:p>
          <a:p>
            <a:pPr marL="0" indent="0">
              <a:buNone/>
            </a:pPr>
            <a:r>
              <a:rPr lang="en-US" sz="2400" noProof="1">
                <a:latin typeface="Courier New" panose="02070309020205020404" pitchFamily="49" charset="0"/>
                <a:cs typeface="Courier New" panose="02070309020205020404" pitchFamily="49" charset="0"/>
              </a:rPr>
              <a:t>    </a:t>
            </a:r>
            <a:r>
              <a:rPr lang="en-US" sz="2400" b="1" noProof="1">
                <a:latin typeface="Courier New" panose="02070309020205020404" pitchFamily="49" charset="0"/>
                <a:cs typeface="Courier New" panose="02070309020205020404" pitchFamily="49" charset="0"/>
              </a:rPr>
              <a:t>if</a:t>
            </a:r>
            <a:r>
              <a:rPr lang="en-US" sz="2400" noProof="1">
                <a:latin typeface="Courier New" panose="02070309020205020404" pitchFamily="49" charset="0"/>
                <a:cs typeface="Courier New" panose="02070309020205020404" pitchFamily="49" charset="0"/>
              </a:rPr>
              <a:t> no </a:t>
            </a:r>
            <a:r>
              <a:rPr lang="en-US" sz="2400" b="1" noProof="1">
                <a:latin typeface="Courier New" panose="02070309020205020404" pitchFamily="49" charset="0"/>
                <a:cs typeface="Courier New" panose="02070309020205020404" pitchFamily="49" charset="0"/>
              </a:rPr>
              <a:t>&gt;</a:t>
            </a:r>
            <a:r>
              <a:rPr lang="en-US" sz="2400" noProof="1">
                <a:latin typeface="Courier New" panose="02070309020205020404" pitchFamily="49" charset="0"/>
                <a:cs typeface="Courier New" panose="02070309020205020404" pitchFamily="49" charset="0"/>
              </a:rPr>
              <a:t> 1</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        prices</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append</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row</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3</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        times</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append</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datetime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datetime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strptime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row</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0</a:t>
            </a:r>
            <a:r>
              <a:rPr lang="en-US" sz="2400" b="1" noProof="1">
                <a:latin typeface="Courier New" panose="02070309020205020404" pitchFamily="49" charset="0"/>
                <a:cs typeface="Courier New" panose="02070309020205020404" pitchFamily="49" charset="0"/>
              </a:rPr>
              <a:t>],\</a:t>
            </a:r>
          </a:p>
          <a:p>
            <a:pPr marL="0" indent="0">
              <a:buNone/>
            </a:pPr>
            <a:r>
              <a:rPr lang="en-US" sz="2400" b="1" noProof="1">
                <a:latin typeface="Courier New" panose="02070309020205020404" pitchFamily="49" charset="0"/>
                <a:cs typeface="Courier New" panose="02070309020205020404" pitchFamily="49" charset="0"/>
              </a:rPr>
              <a:t>            </a:t>
            </a:r>
            <a:r>
              <a:rPr lang="en-US" sz="2400" noProof="1">
                <a:latin typeface="Courier New" panose="02070309020205020404" pitchFamily="49" charset="0"/>
                <a:cs typeface="Courier New" panose="02070309020205020404" pitchFamily="49" charset="0"/>
              </a:rPr>
              <a:t>'%Y-%m-%dT%H:%M:%S.%fZ'</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ifile</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close</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plt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plot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times</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prices</a:t>
            </a:r>
            <a:r>
              <a:rPr lang="en-US" sz="2400" b="1" noProof="1">
                <a:latin typeface="Courier New" panose="02070309020205020404" pitchFamily="49" charset="0"/>
                <a:cs typeface="Courier New" panose="02070309020205020404" pitchFamily="49" charset="0"/>
              </a:rPr>
              <a:t>)</a:t>
            </a:r>
            <a:endParaRPr lang="en-US" sz="2400" noProof="1">
              <a:latin typeface="Courier New" panose="02070309020205020404" pitchFamily="49" charset="0"/>
              <a:cs typeface="Courier New" panose="02070309020205020404" pitchFamily="49" charset="0"/>
            </a:endParaRPr>
          </a:p>
          <a:p>
            <a:pPr marL="0" indent="0">
              <a:buNone/>
            </a:pPr>
            <a:r>
              <a:rPr lang="en-US" sz="2400" noProof="1">
                <a:latin typeface="Courier New" panose="02070309020205020404" pitchFamily="49" charset="0"/>
                <a:cs typeface="Courier New" panose="02070309020205020404" pitchFamily="49" charset="0"/>
              </a:rPr>
              <a:t>plt</a:t>
            </a:r>
            <a:r>
              <a:rPr lang="en-US" sz="2400" b="1" noProof="1">
                <a:latin typeface="Courier New" panose="02070309020205020404" pitchFamily="49" charset="0"/>
                <a:cs typeface="Courier New" panose="02070309020205020404" pitchFamily="49" charset="0"/>
              </a:rPr>
              <a:t>.</a:t>
            </a:r>
            <a:r>
              <a:rPr lang="en-US" sz="2400" noProof="1">
                <a:latin typeface="Courier New" panose="02070309020205020404" pitchFamily="49" charset="0"/>
                <a:cs typeface="Courier New" panose="02070309020205020404" pitchFamily="49" charset="0"/>
              </a:rPr>
              <a:t>show</a:t>
            </a:r>
            <a:r>
              <a:rPr lang="en-US" sz="2400" b="1" noProof="1">
                <a:latin typeface="Courier New" panose="02070309020205020404" pitchFamily="49" charset="0"/>
                <a:cs typeface="Courier New" panose="02070309020205020404" pitchFamily="49" charset="0"/>
              </a:rPr>
              <a:t>()</a:t>
            </a:r>
            <a:endParaRPr lang="en-US" sz="2100" b="1" noProof="1">
              <a:latin typeface="Courier New" panose="02070309020205020404" pitchFamily="49" charset="0"/>
              <a:cs typeface="Courier New" panose="02070309020205020404" pitchFamily="49" charset="0"/>
            </a:endParaRPr>
          </a:p>
          <a:p>
            <a:pPr marL="0" indent="0">
              <a:buNone/>
            </a:pPr>
            <a:endParaRPr lang="en-US" sz="2100" b="1" noProof="1"/>
          </a:p>
        </p:txBody>
      </p:sp>
      <p:sp>
        <p:nvSpPr>
          <p:cNvPr id="4" name="Symbol zastępczy numeru slajdu 3"/>
          <p:cNvSpPr>
            <a:spLocks noGrp="1"/>
          </p:cNvSpPr>
          <p:nvPr>
            <p:ph type="sldNum" sz="quarter" idx="10"/>
          </p:nvPr>
        </p:nvSpPr>
        <p:spPr/>
        <p:txBody>
          <a:bodyPr/>
          <a:lstStyle/>
          <a:p>
            <a:fld id="{DCB6F979-1682-4FAD-969F-D0E2E534A1AB}" type="slidenum">
              <a:rPr lang="en-GB" smtClean="0"/>
              <a:pPr/>
              <a:t>99</a:t>
            </a:fld>
            <a:endParaRPr lang="en-GB" dirty="0"/>
          </a:p>
        </p:txBody>
      </p:sp>
    </p:spTree>
    <p:extLst>
      <p:ext uri="{BB962C8B-B14F-4D97-AF65-F5344CB8AC3E}">
        <p14:creationId xmlns:p14="http://schemas.microsoft.com/office/powerpoint/2010/main" val="435404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136465</TotalTime>
  <Words>16043</Words>
  <Application>Microsoft Office PowerPoint</Application>
  <PresentationFormat>Pokaz na ekranie (4:3)</PresentationFormat>
  <Paragraphs>2447</Paragraphs>
  <Slides>222</Slides>
  <Notes>18</Notes>
  <HiddenSlides>0</HiddenSlides>
  <MMClips>0</MMClips>
  <ScaleCrop>false</ScaleCrop>
  <HeadingPairs>
    <vt:vector size="8" baseType="variant">
      <vt:variant>
        <vt:lpstr>Używane czcionki</vt:lpstr>
      </vt:variant>
      <vt:variant>
        <vt:i4>15</vt:i4>
      </vt:variant>
      <vt:variant>
        <vt:lpstr>Motyw</vt:lpstr>
      </vt:variant>
      <vt:variant>
        <vt:i4>1</vt:i4>
      </vt:variant>
      <vt:variant>
        <vt:lpstr>Osadzone serwery OLE</vt:lpstr>
      </vt:variant>
      <vt:variant>
        <vt:i4>1</vt:i4>
      </vt:variant>
      <vt:variant>
        <vt:lpstr>Tytuły slajdów</vt:lpstr>
      </vt:variant>
      <vt:variant>
        <vt:i4>222</vt:i4>
      </vt:variant>
    </vt:vector>
  </HeadingPairs>
  <TitlesOfParts>
    <vt:vector size="239" baseType="lpstr">
      <vt:lpstr>Arial</vt:lpstr>
      <vt:lpstr>Arial Narrow</vt:lpstr>
      <vt:lpstr>Arial Unicode MS</vt:lpstr>
      <vt:lpstr>Bookman Old Style</vt:lpstr>
      <vt:lpstr>Calibri</vt:lpstr>
      <vt:lpstr>Calibri Light</vt:lpstr>
      <vt:lpstr>Cambria Math</vt:lpstr>
      <vt:lpstr>Comic Sans MS</vt:lpstr>
      <vt:lpstr>Consolas</vt:lpstr>
      <vt:lpstr>Courier New</vt:lpstr>
      <vt:lpstr>Franklin Gothic Medium</vt:lpstr>
      <vt:lpstr>Palatino</vt:lpstr>
      <vt:lpstr>Times</vt:lpstr>
      <vt:lpstr>Times New Roman</vt:lpstr>
      <vt:lpstr>Wingdings</vt:lpstr>
      <vt:lpstr>Kapitał</vt:lpstr>
      <vt:lpstr>Równanie</vt:lpstr>
      <vt:lpstr>Analiza danych i symulacje w języku Python </vt:lpstr>
      <vt:lpstr>dr Przemysław Szufel</vt:lpstr>
      <vt:lpstr>Informacje wstępne,  czyli co warto wiedzieć przed rozpoczęciem zajęć...</vt:lpstr>
      <vt:lpstr>Zakres zajęć</vt:lpstr>
      <vt:lpstr>Oprogramowanie</vt:lpstr>
      <vt:lpstr>Pojęcia ze statystyki, które warto sobie przypomnieć</vt:lpstr>
      <vt:lpstr>Podstawy informatyczne, które warto znać (ale nie są konieczne)</vt:lpstr>
      <vt:lpstr>Agenda i zasady zaliczeń</vt:lpstr>
      <vt:lpstr>Agenda</vt:lpstr>
      <vt:lpstr>Zasady zaliczeń</vt:lpstr>
      <vt:lpstr>Język Python - wprowadzenie</vt:lpstr>
      <vt:lpstr>Język Python</vt:lpstr>
      <vt:lpstr>Python - cechy</vt:lpstr>
      <vt:lpstr>Python cechy</vt:lpstr>
      <vt:lpstr>Język data science</vt:lpstr>
      <vt:lpstr>Wydajność kodu w języku Python   (kod w języku C = 1.0, skala log)</vt:lpstr>
      <vt:lpstr>Czas wykonywania vs długość kodu</vt:lpstr>
      <vt:lpstr>Czas wykonywania vs długość kodu</vt:lpstr>
      <vt:lpstr>Oprogramowanie - instalacja</vt:lpstr>
      <vt:lpstr>Python wersje</vt:lpstr>
      <vt:lpstr>Środowisko Spyder IDE</vt:lpstr>
      <vt:lpstr>Spyder IDE - przydatne skróty</vt:lpstr>
      <vt:lpstr>Konsola języka Python</vt:lpstr>
      <vt:lpstr>Konsola IPython  (interactive Python)</vt:lpstr>
      <vt:lpstr>Jupyter – a web browser based IDE </vt:lpstr>
      <vt:lpstr>Jupyter Lab</vt:lpstr>
      <vt:lpstr>Komórki kodu źródłowego w edytorze</vt:lpstr>
      <vt:lpstr>Opcje pracy z Pythonem w chmurze</vt:lpstr>
      <vt:lpstr>Typy danych w Pythonie</vt:lpstr>
      <vt:lpstr>Przetwarzanie liczb </vt:lpstr>
      <vt:lpstr>Przetwarzanie tekstu</vt:lpstr>
      <vt:lpstr>Listy</vt:lpstr>
      <vt:lpstr>Krotki</vt:lpstr>
      <vt:lpstr>Słowniki</vt:lpstr>
      <vt:lpstr>Pierwszy program...</vt:lpstr>
      <vt:lpstr>Wyrażenie warunkowe if</vt:lpstr>
      <vt:lpstr>Pętla  for zmienna in lista</vt:lpstr>
      <vt:lpstr>Wyrażenia listowe / generatory</vt:lpstr>
      <vt:lpstr>Funkcje</vt:lpstr>
      <vt:lpstr>Funkcje 'anonimowe' (lambda)</vt:lpstr>
      <vt:lpstr>Kolejność sortowania</vt:lpstr>
      <vt:lpstr>Przykład - liczenie pochodnych</vt:lpstr>
      <vt:lpstr>Przykład c.d. miejsce zerowe funkcji kwadratowej f(x) = ax2 + bx + c</vt:lpstr>
      <vt:lpstr>Python - moduły </vt:lpstr>
      <vt:lpstr>Python - moduły c.d.</vt:lpstr>
      <vt:lpstr>Python - moduły, kolejność wyszukiwania</vt:lpstr>
      <vt:lpstr>Zarządzanie wirtualnymi środowiskami</vt:lpstr>
      <vt:lpstr>Generatory - yield</vt:lpstr>
      <vt:lpstr>Amazon Web Services - rynek EC2 spot</vt:lpstr>
      <vt:lpstr>Przykład - bid 0.14$</vt:lpstr>
      <vt:lpstr>Efektywny czas a koszt na rynku spot</vt:lpstr>
      <vt:lpstr>Przykład - pobranie cen spot na moc obliczeniową w chmurze Amazona</vt:lpstr>
      <vt:lpstr>Pozyskiwanie danych</vt:lpstr>
      <vt:lpstr>Pliki tekstowe</vt:lpstr>
      <vt:lpstr>Zapisywanie danych o cenach spot do pliku CSV</vt:lpstr>
      <vt:lpstr>wersja Python 2...</vt:lpstr>
      <vt:lpstr>Odczyt danych z plików CSV</vt:lpstr>
      <vt:lpstr>Odczyt danych z internetu</vt:lpstr>
      <vt:lpstr>Praca z danymi JSON</vt:lpstr>
      <vt:lpstr>Excel zapis</vt:lpstr>
      <vt:lpstr>Praca z plikami Excela</vt:lpstr>
      <vt:lpstr>Praca z bazą danych Oracle wymaga: conda install cx_Oracle oraz: https://www.oracle.com/database/technologies/instant-client.html</vt:lpstr>
      <vt:lpstr>Praca z bazą danych MS SQL wymaga: pip install --user pyodbc albo: conda install pyodbc</vt:lpstr>
      <vt:lpstr>Kontener Amazon AWS S3</vt:lpstr>
      <vt:lpstr>S3 Python - przykład</vt:lpstr>
      <vt:lpstr>DynamoDB – Highly distributed NoSQL database</vt:lpstr>
      <vt:lpstr>DynamoDB z językiem Python</vt:lpstr>
      <vt:lpstr>Ramki danych (data frames) w języku Python</vt:lpstr>
      <vt:lpstr>Tworzenie ramki danych</vt:lpstr>
      <vt:lpstr>Odczyt i zapis danych do R [feather – korzysta z Apache arrow dla wymiany danych]</vt:lpstr>
      <vt:lpstr>Obliczenia numeryczne - numpy</vt:lpstr>
      <vt:lpstr>Biblioteką numpy - obliczenia na tablicach</vt:lpstr>
      <vt:lpstr>Elementy listy</vt:lpstr>
      <vt:lpstr>Wymiary list</vt:lpstr>
      <vt:lpstr>Listy a macierze</vt:lpstr>
      <vt:lpstr>Typy elementów list</vt:lpstr>
      <vt:lpstr>Prędkość obliczeniowa...</vt:lpstr>
      <vt:lpstr>Osie macierzy</vt:lpstr>
      <vt:lpstr>Łączenie tablic</vt:lpstr>
      <vt:lpstr>Scraping WWW</vt:lpstr>
      <vt:lpstr>Po co?</vt:lpstr>
      <vt:lpstr>Web scraping - pakiety</vt:lpstr>
      <vt:lpstr>Web scraping ze scrapy (Python 3)</vt:lpstr>
      <vt:lpstr>Eksploracja strony</vt:lpstr>
      <vt:lpstr>Scrapy shell</vt:lpstr>
      <vt:lpstr>Firefox: Tools -&gt; Web Developer -&gt; Inspector</vt:lpstr>
      <vt:lpstr>Praca z treścią strony</vt:lpstr>
      <vt:lpstr>Scrapy – w Jupyter notebook/Spyder</vt:lpstr>
      <vt:lpstr>Budowa  pająka internetowego</vt:lpstr>
      <vt:lpstr>Scrapy uruchomienie procesu w notebooku</vt:lpstr>
      <vt:lpstr>Tworzenie projektu scrapy w konsoli....</vt:lpstr>
      <vt:lpstr>githubspider.py (kod w ramach scrapera dla konsoli)</vt:lpstr>
      <vt:lpstr>Selenium – przykładowy kod</vt:lpstr>
      <vt:lpstr>Wizualizacja danych</vt:lpstr>
      <vt:lpstr>Wykresy</vt:lpstr>
      <vt:lpstr>Generacja prostego wykresu</vt:lpstr>
      <vt:lpstr>Komponenty wykresu matplotlib</vt:lpstr>
      <vt:lpstr>Przykład  dostosowanie osi histogramu</vt:lpstr>
      <vt:lpstr>Bardziej praktycznie.... Odczyt danych z pliku + wykres</vt:lpstr>
      <vt:lpstr>Odczyt danych z pliku + wykres  uwzględniamy strukturę zmian cen...</vt:lpstr>
      <vt:lpstr>Pobieranie danych z Internetu</vt:lpstr>
      <vt:lpstr>Biblioteka pandas – czytanie ramki danych</vt:lpstr>
      <vt:lpstr>Wizualizacja danych wielowymiarowych – scatter plot matrix</vt:lpstr>
      <vt:lpstr>Prezentacja programu PowerPoint</vt:lpstr>
      <vt:lpstr>Machine Learning i Data Mining  z językiem Python</vt:lpstr>
      <vt:lpstr>Scikit-learn – narzędzia data mininig dla Pythona</vt:lpstr>
      <vt:lpstr>Instalacja mlxtend</vt:lpstr>
      <vt:lpstr>Podział na zbiór uczący i testowy oraz transformacje  danych</vt:lpstr>
      <vt:lpstr>Podzial zbioru i skalowanie</vt:lpstr>
      <vt:lpstr>Zbiór uczący  i testowy... a ocena jakości  modelu</vt:lpstr>
      <vt:lpstr>Siec neuronowa</vt:lpstr>
      <vt:lpstr>… oraz wizualizacja</vt:lpstr>
      <vt:lpstr>Regresja logistyczna...</vt:lpstr>
      <vt:lpstr>Decision tree</vt:lpstr>
      <vt:lpstr>Wizualizacja drzewa </vt:lpstr>
      <vt:lpstr>Wizualizacja drzewa przy pomocy zewnętrznego narzędzia…</vt:lpstr>
      <vt:lpstr>Prezentacja programu PowerPoint</vt:lpstr>
      <vt:lpstr>Drzewo decyzyjne – odczyt danych z pliku CSV… </vt:lpstr>
      <vt:lpstr>Grupowanie KMeans</vt:lpstr>
      <vt:lpstr>Wine data...</vt:lpstr>
      <vt:lpstr>Wine split</vt:lpstr>
      <vt:lpstr>Variable scaling</vt:lpstr>
      <vt:lpstr>Random forest...</vt:lpstr>
      <vt:lpstr>Wprowadzenie do metodyki symulacyjnej </vt:lpstr>
      <vt:lpstr>Symulacja</vt:lpstr>
      <vt:lpstr>Symulacja - wybrane zastosowania</vt:lpstr>
      <vt:lpstr>Przykład zastosowania symulacji  dlaczego kawa traci aromat w obecności wody? </vt:lpstr>
      <vt:lpstr>Przykład zastosowania symulacji  dlaczego kawa traci aromat w obecności wody? </vt:lpstr>
      <vt:lpstr>Przykład modelu symulacyjnego – zrozumienie procesu ewolucji</vt:lpstr>
      <vt:lpstr>Kiedy stosować symulację? por. Law (2007)</vt:lpstr>
      <vt:lpstr>Modelowanie systemu opr. wł. na podst. Gilbert i Troitzsch (2005)</vt:lpstr>
      <vt:lpstr>Etapy procesu symulacji</vt:lpstr>
      <vt:lpstr>Budowa modelu systemu  - trzeba określić...</vt:lpstr>
      <vt:lpstr>Dane wejściowe i kalibracja</vt:lpstr>
      <vt:lpstr>Weryfikacja i walidacja modeli symulacyjnych </vt:lpstr>
      <vt:lpstr>Inne techniki weryfikacji i walidacji modelów symulacyjnych</vt:lpstr>
      <vt:lpstr>Symulacyjne wspomaganie decyzji</vt:lpstr>
      <vt:lpstr>Meta-modelowanie - analiza wyników symulacji</vt:lpstr>
      <vt:lpstr>Wybrane rozkłady zmiennych losowych w języku Python</vt:lpstr>
      <vt:lpstr>Rozkłady dostępne w Pythonie - numpy http://docs.scipy.org/doc/numpy/reference/routines.random.html</vt:lpstr>
      <vt:lpstr>Rozkład normalny normal([loc, scale, size])</vt:lpstr>
      <vt:lpstr>Rozkład logarytmiczno-normalny lognormal([mean, sigma, size])</vt:lpstr>
      <vt:lpstr>Rozkład logarytmiczno-normalny lognormal([mean, sigma, size])</vt:lpstr>
      <vt:lpstr>Rozkład Poissona poisson([lam, size])</vt:lpstr>
      <vt:lpstr>Rozkład Poissona poisson([lam, size])</vt:lpstr>
      <vt:lpstr>Rozkłady dostępne w Pythonie - numpy http://docs.scipy.org/doc/numpy/reference/routines.random.html</vt:lpstr>
      <vt:lpstr>Generacja liczb losowych w Pythonie</vt:lpstr>
      <vt:lpstr>Studium przypadku prosta analiza symulacyjna - PlusMinus</vt:lpstr>
      <vt:lpstr>Model symulacyjny - implementacja</vt:lpstr>
      <vt:lpstr>Model symulacyjny - decyzje</vt:lpstr>
      <vt:lpstr>Model symulacyjny - wizualizacja wyników</vt:lpstr>
      <vt:lpstr>Proste studium przypadku - Wilton Toy Company</vt:lpstr>
      <vt:lpstr>Studium przypadku – Wilton Toy Company (treść na podst. Grindley, 1980)</vt:lpstr>
      <vt:lpstr>Wilton c.d. (treść na podst. Grindley, 1980)</vt:lpstr>
      <vt:lpstr>Wilton Toy Company c.d.</vt:lpstr>
      <vt:lpstr>Jak generować liczby losowe  Metoda odwracania dystrybuanty</vt:lpstr>
      <vt:lpstr>Wilton Toy Company - dane wejsciowe</vt:lpstr>
      <vt:lpstr>Metoda odwracania dystrybuanty dla rozkładu dyskretnego w Pythonie</vt:lpstr>
      <vt:lpstr>Porównywanie i ocena wyników symulacji</vt:lpstr>
      <vt:lpstr>Porównywanie wyników</vt:lpstr>
      <vt:lpstr>Analiza wyników symulacji podstawowe miary statystyczne</vt:lpstr>
      <vt:lpstr>Analiza wyników symulacji porównywanie średnich</vt:lpstr>
      <vt:lpstr>Dominacja stochastyczna</vt:lpstr>
      <vt:lpstr>Analiza wyników symulacji Dominacja stochastyczna</vt:lpstr>
      <vt:lpstr>Analiza wyników symulacji </vt:lpstr>
      <vt:lpstr>VaR / EaR / EPSaR / CFaR / CCFaR / LaR</vt:lpstr>
      <vt:lpstr>CVaR / ES</vt:lpstr>
      <vt:lpstr>Przykład - badanie dominacji stochastycznej</vt:lpstr>
      <vt:lpstr>Studium przypadku prosty model analizy ubezpieczeniowej</vt:lpstr>
      <vt:lpstr>Prosty przykład ubezpieczeniowy</vt:lpstr>
      <vt:lpstr>Historia szkód…</vt:lpstr>
      <vt:lpstr>Dobór parametrów modelu</vt:lpstr>
      <vt:lpstr>Model ubezpieczeniowy</vt:lpstr>
      <vt:lpstr>Przeszukiwanie przestrzeni parametrów modelu</vt:lpstr>
      <vt:lpstr>Analiza sieci w języku Python</vt:lpstr>
      <vt:lpstr>Sieci społeczne</vt:lpstr>
      <vt:lpstr>Sieci elektryczne </vt:lpstr>
      <vt:lpstr>Internet</vt:lpstr>
      <vt:lpstr>Sieci finansowe </vt:lpstr>
      <vt:lpstr>Obszary analizy sieciowej</vt:lpstr>
      <vt:lpstr>Sieć = Graf</vt:lpstr>
      <vt:lpstr>Graf</vt:lpstr>
      <vt:lpstr>Tworzenie i wizualizacja sieci w języku Python</vt:lpstr>
      <vt:lpstr>Sposób zapisu grafu</vt:lpstr>
      <vt:lpstr>Wybrane typy grafów</vt:lpstr>
      <vt:lpstr>Graf pełny (ang. complete graph)</vt:lpstr>
      <vt:lpstr>Graf regularny (ang. Regular graph)</vt:lpstr>
      <vt:lpstr>Graf dwudzielny (bipartite graph, n-partite graph)</vt:lpstr>
      <vt:lpstr>Graf planarny</vt:lpstr>
      <vt:lpstr>Sieci małego świata …</vt:lpstr>
      <vt:lpstr>Typy sieci ...</vt:lpstr>
      <vt:lpstr>Sieci bezskalowe (scale-free networks)</vt:lpstr>
      <vt:lpstr>Generacja grafów w modelach symulacyjnych </vt:lpstr>
      <vt:lpstr>Grafy skierowane, nieskierowane i ważone...</vt:lpstr>
      <vt:lpstr>Przykład - marketing szeptany</vt:lpstr>
      <vt:lpstr>Przykład - marketing szeptany c.d.</vt:lpstr>
      <vt:lpstr>Marketing szeptany - inicjalizacja sieci</vt:lpstr>
      <vt:lpstr>Dynamika modelu</vt:lpstr>
      <vt:lpstr>Animacje symulacji... http://pycx.sourceforge.net</vt:lpstr>
      <vt:lpstr>Modele symulacyjne w języku Python w chmurze</vt:lpstr>
      <vt:lpstr>Scenariusze wdrożeniowe dla obliczeń symulacyjnych w chmurze</vt:lpstr>
      <vt:lpstr> Tworzenie instancji w chmurze Amazon AWS</vt:lpstr>
      <vt:lpstr>Prowadzenie obliczeń i przetwarzania danych na instancji EC2</vt:lpstr>
      <vt:lpstr>Konfiguracja środowiska Anaconda-Python na przykładzie systemu operacyjnego Ubuntu</vt:lpstr>
      <vt:lpstr>Instalacja</vt:lpstr>
      <vt:lpstr>Wydajność języka Python</vt:lpstr>
      <vt:lpstr>Numba Kompilacja kodu „just-in-time"</vt:lpstr>
      <vt:lpstr>Zrównoleglanie obliczeń w bash</vt:lpstr>
      <vt:lpstr>Zrównoleglanie bezpośrednio z poziomu Pythona</vt:lpstr>
      <vt:lpstr>Prowadzenie obliczeń symulacyjnych </vt:lpstr>
      <vt:lpstr>Równoległe uruchamianie obliczeń symulacyjnych z poziomu języka bash</vt:lpstr>
      <vt:lpstr>Równoległe uruchamianie obliczeń symulacyjnych z poziomu języka bash</vt:lpstr>
      <vt:lpstr>Zrównoleglanie bezpośrednio z poziomu Pythona</vt:lpstr>
      <vt:lpstr>   Superkomputer dla BigData w 10 minut? KissCluster</vt:lpstr>
      <vt:lpstr>Jak to działa (architektura serverless w kontroli rozproszonych obliczeń)</vt:lpstr>
      <vt:lpstr>Struktura danych</vt:lpstr>
      <vt:lpstr>Podsumowanie</vt:lpstr>
      <vt:lpstr>Zasady zaliczeń</vt:lpstr>
      <vt:lpstr>Przykładowy układ raportu  (z symulacji)</vt:lpstr>
      <vt:lpstr>Układ raportu</vt:lpstr>
      <vt:lpstr>Układ raportu</vt:lpstr>
      <vt:lpstr>Literatura</vt:lpstr>
    </vt:vector>
  </TitlesOfParts>
  <Company>LENOVO CUSTOMER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Przemysław Szufel</dc:creator>
  <cp:lastModifiedBy>Przemysław Szufel</cp:lastModifiedBy>
  <cp:revision>2122</cp:revision>
  <cp:lastPrinted>2017-10-01T10:00:58Z</cp:lastPrinted>
  <dcterms:created xsi:type="dcterms:W3CDTF">2010-04-10T11:32:00Z</dcterms:created>
  <dcterms:modified xsi:type="dcterms:W3CDTF">2023-03-04T14:37:56Z</dcterms:modified>
</cp:coreProperties>
</file>